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9.xml" ContentType="application/vnd.openxmlformats-officedocument.presentationml.notesSlide+xml"/>
  <Override PartName="/ppt/tags/tag7.xml" ContentType="application/vnd.openxmlformats-officedocument.presentationml.tags+xml"/>
  <Override PartName="/ppt/notesSlides/notesSlide20.xml" ContentType="application/vnd.openxmlformats-officedocument.presentationml.notesSlide+xml"/>
  <Override PartName="/ppt/tags/tag8.xml" ContentType="application/vnd.openxmlformats-officedocument.presentationml.tags+xml"/>
  <Override PartName="/ppt/notesSlides/notesSlide21.xml" ContentType="application/vnd.openxmlformats-officedocument.presentationml.notesSlide+xml"/>
  <Override PartName="/ppt/tags/tag9.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0.xml" ContentType="application/vnd.openxmlformats-officedocument.presentationml.tags+xml"/>
  <Override PartName="/ppt/notesSlides/notesSlide2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2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27.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28.xml" ContentType="application/vnd.openxmlformats-officedocument.presentationml.notesSlide+xml"/>
  <Override PartName="/ppt/tags/tag17.xml" ContentType="application/vnd.openxmlformats-officedocument.presentationml.tags+xml"/>
  <Override PartName="/ppt/notesSlides/notesSlide29.xml" ContentType="application/vnd.openxmlformats-officedocument.presentationml.notesSlide+xml"/>
  <Override PartName="/ppt/tags/tag18.xml" ContentType="application/vnd.openxmlformats-officedocument.presentationml.tags+xml"/>
  <Override PartName="/ppt/notesSlides/notesSlide30.xml" ContentType="application/vnd.openxmlformats-officedocument.presentationml.notesSlide+xml"/>
  <Override PartName="/ppt/tags/tag19.xml" ContentType="application/vnd.openxmlformats-officedocument.presentationml.tags+xml"/>
  <Override PartName="/ppt/notesSlides/notesSlide31.xml" ContentType="application/vnd.openxmlformats-officedocument.presentationml.notesSlide+xml"/>
  <Override PartName="/ppt/tags/tag20.xml" ContentType="application/vnd.openxmlformats-officedocument.presentationml.tags+xml"/>
  <Override PartName="/ppt/notesSlides/notesSlide32.xml" ContentType="application/vnd.openxmlformats-officedocument.presentationml.notesSlide+xml"/>
  <Override PartName="/ppt/tags/tag21.xml" ContentType="application/vnd.openxmlformats-officedocument.presentationml.tags+xml"/>
  <Override PartName="/ppt/notesSlides/notesSlide33.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34.xml" ContentType="application/vnd.openxmlformats-officedocument.presentationml.notesSlide+xml"/>
  <Override PartName="/ppt/tags/tag24.xml" ContentType="application/vnd.openxmlformats-officedocument.presentationml.tags+xml"/>
  <Override PartName="/ppt/notesSlides/notesSlide35.xml" ContentType="application/vnd.openxmlformats-officedocument.presentationml.notesSlide+xml"/>
  <Override PartName="/ppt/tags/tag25.xml" ContentType="application/vnd.openxmlformats-officedocument.presentationml.tags+xml"/>
  <Override PartName="/ppt/notesSlides/notesSlide36.xml" ContentType="application/vnd.openxmlformats-officedocument.presentationml.notesSlide+xml"/>
  <Override PartName="/ppt/tags/tag26.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27.xml" ContentType="application/vnd.openxmlformats-officedocument.presentationml.tags+xml"/>
  <Override PartName="/ppt/notesSlides/notesSlide40.xml" ContentType="application/vnd.openxmlformats-officedocument.presentationml.notesSlide+xml"/>
  <Override PartName="/ppt/tags/tag28.xml" ContentType="application/vnd.openxmlformats-officedocument.presentationml.tags+xml"/>
  <Override PartName="/ppt/notesSlides/notesSlide41.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42.xml" ContentType="application/vnd.openxmlformats-officedocument.presentationml.notesSlide+xml"/>
  <Override PartName="/ppt/tags/tag31.xml" ContentType="application/vnd.openxmlformats-officedocument.presentationml.tags+xml"/>
  <Override PartName="/ppt/notesSlides/notesSlide43.xml" ContentType="application/vnd.openxmlformats-officedocument.presentationml.notesSlide+xml"/>
  <Override PartName="/ppt/tags/tag32.xml" ContentType="application/vnd.openxmlformats-officedocument.presentationml.tags+xml"/>
  <Override PartName="/ppt/notesSlides/notesSlide44.xml" ContentType="application/vnd.openxmlformats-officedocument.presentationml.notesSlide+xml"/>
  <Override PartName="/ppt/tags/tag33.xml" ContentType="application/vnd.openxmlformats-officedocument.presentationml.tags+xml"/>
  <Override PartName="/ppt/notesSlides/notesSlide45.xml" ContentType="application/vnd.openxmlformats-officedocument.presentationml.notesSlide+xml"/>
  <Override PartName="/ppt/tags/tag34.xml" ContentType="application/vnd.openxmlformats-officedocument.presentationml.tags+xml"/>
  <Override PartName="/ppt/notesSlides/notesSlide46.xml" ContentType="application/vnd.openxmlformats-officedocument.presentationml.notesSlide+xml"/>
  <Override PartName="/ppt/tags/tag35.xml" ContentType="application/vnd.openxmlformats-officedocument.presentationml.tags+xml"/>
  <Override PartName="/ppt/notesSlides/notesSlide47.xml" ContentType="application/vnd.openxmlformats-officedocument.presentationml.notesSlide+xml"/>
  <Override PartName="/ppt/tags/tag36.xml" ContentType="application/vnd.openxmlformats-officedocument.presentationml.tags+xml"/>
  <Override PartName="/ppt/notesSlides/notesSlide48.xml" ContentType="application/vnd.openxmlformats-officedocument.presentationml.notesSlide+xml"/>
  <Override PartName="/ppt/tags/tag37.xml" ContentType="application/vnd.openxmlformats-officedocument.presentationml.tags+xml"/>
  <Override PartName="/ppt/notesSlides/notesSlide49.xml" ContentType="application/vnd.openxmlformats-officedocument.presentationml.notesSlide+xml"/>
  <Override PartName="/ppt/tags/tag38.xml" ContentType="application/vnd.openxmlformats-officedocument.presentationml.tags+xml"/>
  <Override PartName="/ppt/notesSlides/notesSlide50.xml" ContentType="application/vnd.openxmlformats-officedocument.presentationml.notesSlide+xml"/>
  <Override PartName="/ppt/tags/tag39.xml" ContentType="application/vnd.openxmlformats-officedocument.presentationml.tags+xml"/>
  <Override PartName="/ppt/notesSlides/notesSlide51.xml" ContentType="application/vnd.openxmlformats-officedocument.presentationml.notesSlide+xml"/>
  <Override PartName="/ppt/tags/tag40.xml" ContentType="application/vnd.openxmlformats-officedocument.presentationml.tags+xml"/>
  <Override PartName="/ppt/notesSlides/notesSlide52.xml" ContentType="application/vnd.openxmlformats-officedocument.presentationml.notesSlide+xml"/>
  <Override PartName="/ppt/tags/tag41.xml" ContentType="application/vnd.openxmlformats-officedocument.presentationml.tags+xml"/>
  <Override PartName="/ppt/notesSlides/notesSlide53.xml" ContentType="application/vnd.openxmlformats-officedocument.presentationml.notesSlide+xml"/>
  <Override PartName="/ppt/tags/tag42.xml" ContentType="application/vnd.openxmlformats-officedocument.presentationml.tags+xml"/>
  <Override PartName="/ppt/notesSlides/notesSlide54.xml" ContentType="application/vnd.openxmlformats-officedocument.presentationml.notesSlide+xml"/>
  <Override PartName="/ppt/tags/tag43.xml" ContentType="application/vnd.openxmlformats-officedocument.presentationml.tags+xml"/>
  <Override PartName="/ppt/notesSlides/notesSlide55.xml" ContentType="application/vnd.openxmlformats-officedocument.presentationml.notesSlide+xml"/>
  <Override PartName="/ppt/tags/tag44.xml" ContentType="application/vnd.openxmlformats-officedocument.presentationml.tags+xml"/>
  <Override PartName="/ppt/notesSlides/notesSlide56.xml" ContentType="application/vnd.openxmlformats-officedocument.presentationml.notesSlide+xml"/>
  <Override PartName="/ppt/tags/tag45.xml" ContentType="application/vnd.openxmlformats-officedocument.presentationml.tags+xml"/>
  <Override PartName="/ppt/notesSlides/notesSlide57.xml" ContentType="application/vnd.openxmlformats-officedocument.presentationml.notesSlide+xml"/>
  <Override PartName="/ppt/tags/tag46.xml" ContentType="application/vnd.openxmlformats-officedocument.presentationml.tags+xml"/>
  <Override PartName="/ppt/notesSlides/notesSlide58.xml" ContentType="application/vnd.openxmlformats-officedocument.presentationml.notesSlide+xml"/>
  <Override PartName="/ppt/tags/tag47.xml" ContentType="application/vnd.openxmlformats-officedocument.presentationml.tags+xml"/>
  <Override PartName="/ppt/notesSlides/notesSlide59.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60.xml" ContentType="application/vnd.openxmlformats-officedocument.presentationml.notesSlide+xml"/>
  <Override PartName="/ppt/tags/tag50.xml" ContentType="application/vnd.openxmlformats-officedocument.presentationml.tags+xml"/>
  <Override PartName="/ppt/notesSlides/notesSlide61.xml" ContentType="application/vnd.openxmlformats-officedocument.presentationml.notesSlide+xml"/>
  <Override PartName="/ppt/tags/tag51.xml" ContentType="application/vnd.openxmlformats-officedocument.presentationml.tags+xml"/>
  <Override PartName="/ppt/notesSlides/notesSlide62.xml" ContentType="application/vnd.openxmlformats-officedocument.presentationml.notesSlide+xml"/>
  <Override PartName="/ppt/tags/tag52.xml" ContentType="application/vnd.openxmlformats-officedocument.presentationml.tags+xml"/>
  <Override PartName="/ppt/notesSlides/notesSlide63.xml" ContentType="application/vnd.openxmlformats-officedocument.presentationml.notesSlide+xml"/>
  <Override PartName="/ppt/tags/tag53.xml" ContentType="application/vnd.openxmlformats-officedocument.presentationml.tags+xml"/>
  <Override PartName="/ppt/notesSlides/notesSlide64.xml" ContentType="application/vnd.openxmlformats-officedocument.presentationml.notesSlide+xml"/>
  <Override PartName="/ppt/tags/tag54.xml" ContentType="application/vnd.openxmlformats-officedocument.presentationml.tags+xml"/>
  <Override PartName="/ppt/notesSlides/notesSlide65.xml" ContentType="application/vnd.openxmlformats-officedocument.presentationml.notesSlide+xml"/>
  <Override PartName="/ppt/tags/tag55.xml" ContentType="application/vnd.openxmlformats-officedocument.presentationml.tags+xml"/>
  <Override PartName="/ppt/notesSlides/notesSlide66.xml" ContentType="application/vnd.openxmlformats-officedocument.presentationml.notesSlide+xml"/>
  <Override PartName="/ppt/tags/tag56.xml" ContentType="application/vnd.openxmlformats-officedocument.presentationml.tags+xml"/>
  <Override PartName="/ppt/notesSlides/notesSlide67.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notesSlides/notesSlide68.xml" ContentType="application/vnd.openxmlformats-officedocument.presentationml.notesSlide+xml"/>
  <Override PartName="/ppt/tags/tag59.xml" ContentType="application/vnd.openxmlformats-officedocument.presentationml.tags+xml"/>
  <Override PartName="/ppt/notesSlides/notesSlide69.xml" ContentType="application/vnd.openxmlformats-officedocument.presentationml.notesSlide+xml"/>
  <Override PartName="/ppt/tags/tag60.xml" ContentType="application/vnd.openxmlformats-officedocument.presentationml.tag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61.xml" ContentType="application/vnd.openxmlformats-officedocument.presentationml.tags+xml"/>
  <Override PartName="/ppt/notesSlides/notesSlide72.xml" ContentType="application/vnd.openxmlformats-officedocument.presentationml.notesSlide+xml"/>
  <Override PartName="/ppt/tags/tag62.xml" ContentType="application/vnd.openxmlformats-officedocument.presentationml.tags+xml"/>
  <Override PartName="/ppt/notesSlides/notesSlide73.xml" ContentType="application/vnd.openxmlformats-officedocument.presentationml.notesSlide+xml"/>
  <Override PartName="/ppt/tags/tag63.xml" ContentType="application/vnd.openxmlformats-officedocument.presentationml.tags+xml"/>
  <Override PartName="/ppt/notesSlides/notesSlide74.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ags/tag66.xml" ContentType="application/vnd.openxmlformats-officedocument.presentationml.tags+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ags/tag67.xml" ContentType="application/vnd.openxmlformats-officedocument.presentationml.tags+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ags/tag68.xml" ContentType="application/vnd.openxmlformats-officedocument.presentationml.tags+xml"/>
  <Override PartName="/ppt/notesSlides/notesSlide81.xml" ContentType="application/vnd.openxmlformats-officedocument.presentationml.notesSlide+xml"/>
  <Override PartName="/ppt/tags/tag69.xml" ContentType="application/vnd.openxmlformats-officedocument.presentationml.tags+xml"/>
  <Override PartName="/ppt/notesSlides/notesSlide82.xml" ContentType="application/vnd.openxmlformats-officedocument.presentationml.notesSlide+xml"/>
  <Override PartName="/ppt/tags/tag70.xml" ContentType="application/vnd.openxmlformats-officedocument.presentationml.tags+xml"/>
  <Override PartName="/ppt/notesSlides/notesSlide83.xml" ContentType="application/vnd.openxmlformats-officedocument.presentationml.notesSlide+xml"/>
  <Override PartName="/ppt/tags/tag71.xml" ContentType="application/vnd.openxmlformats-officedocument.presentationml.tags+xml"/>
  <Override PartName="/ppt/notesSlides/notesSlide84.xml" ContentType="application/vnd.openxmlformats-officedocument.presentationml.notesSlide+xml"/>
  <Override PartName="/ppt/tags/tag72.xml" ContentType="application/vnd.openxmlformats-officedocument.presentationml.tags+xml"/>
  <Override PartName="/ppt/notesSlides/notesSlide85.xml" ContentType="application/vnd.openxmlformats-officedocument.presentationml.notesSlide+xml"/>
  <Override PartName="/ppt/tags/tag73.xml" ContentType="application/vnd.openxmlformats-officedocument.presentationml.tags+xml"/>
  <Override PartName="/ppt/notesSlides/notesSlide86.xml" ContentType="application/vnd.openxmlformats-officedocument.presentationml.notesSlide+xml"/>
  <Override PartName="/ppt/tags/tag74.xml" ContentType="application/vnd.openxmlformats-officedocument.presentationml.tags+xml"/>
  <Override PartName="/ppt/notesSlides/notesSlide87.xml" ContentType="application/vnd.openxmlformats-officedocument.presentationml.notesSlide+xml"/>
  <Override PartName="/ppt/tags/tag75.xml" ContentType="application/vnd.openxmlformats-officedocument.presentationml.tags+xml"/>
  <Override PartName="/ppt/notesSlides/notesSlide88.xml" ContentType="application/vnd.openxmlformats-officedocument.presentationml.notesSlide+xml"/>
  <Override PartName="/ppt/tags/tag76.xml" ContentType="application/vnd.openxmlformats-officedocument.presentationml.tags+xml"/>
  <Override PartName="/ppt/notesSlides/notesSlide89.xml" ContentType="application/vnd.openxmlformats-officedocument.presentationml.notesSlide+xml"/>
  <Override PartName="/ppt/tags/tag77.xml" ContentType="application/vnd.openxmlformats-officedocument.presentationml.tags+xml"/>
  <Override PartName="/ppt/notesSlides/notesSlide90.xml" ContentType="application/vnd.openxmlformats-officedocument.presentationml.notesSlide+xml"/>
  <Override PartName="/ppt/tags/tag78.xml" ContentType="application/vnd.openxmlformats-officedocument.presentationml.tags+xml"/>
  <Override PartName="/ppt/notesSlides/notesSlide91.xml" ContentType="application/vnd.openxmlformats-officedocument.presentationml.notesSlide+xml"/>
  <Override PartName="/ppt/tags/tag79.xml" ContentType="application/vnd.openxmlformats-officedocument.presentationml.tags+xml"/>
  <Override PartName="/ppt/notesSlides/notesSlide92.xml" ContentType="application/vnd.openxmlformats-officedocument.presentationml.notesSlide+xml"/>
  <Override PartName="/ppt/tags/tag80.xml" ContentType="application/vnd.openxmlformats-officedocument.presentationml.tags+xml"/>
  <Override PartName="/ppt/notesSlides/notesSlide93.xml" ContentType="application/vnd.openxmlformats-officedocument.presentationml.notesSlide+xml"/>
  <Override PartName="/ppt/tags/tag81.xml" ContentType="application/vnd.openxmlformats-officedocument.presentationml.tags+xml"/>
  <Override PartName="/ppt/notesSlides/notesSlide94.xml" ContentType="application/vnd.openxmlformats-officedocument.presentationml.notesSlide+xml"/>
  <Override PartName="/ppt/tags/tag82.xml" ContentType="application/vnd.openxmlformats-officedocument.presentationml.tags+xml"/>
  <Override PartName="/ppt/notesSlides/notesSlide95.xml" ContentType="application/vnd.openxmlformats-officedocument.presentationml.notesSlide+xml"/>
  <Override PartName="/ppt/tags/tag83.xml" ContentType="application/vnd.openxmlformats-officedocument.presentationml.tags+xml"/>
  <Override PartName="/ppt/notesSlides/notesSlide96.xml" ContentType="application/vnd.openxmlformats-officedocument.presentationml.notesSlide+xml"/>
  <Override PartName="/ppt/tags/tag84.xml" ContentType="application/vnd.openxmlformats-officedocument.presentationml.tags+xml"/>
  <Override PartName="/ppt/notesSlides/notesSlide97.xml" ContentType="application/vnd.openxmlformats-officedocument.presentationml.notesSlide+xml"/>
  <Override PartName="/ppt/tags/tag85.xml" ContentType="application/vnd.openxmlformats-officedocument.presentationml.tags+xml"/>
  <Override PartName="/ppt/notesSlides/notesSlide98.xml" ContentType="application/vnd.openxmlformats-officedocument.presentationml.notesSlide+xml"/>
  <Override PartName="/ppt/tags/tag86.xml" ContentType="application/vnd.openxmlformats-officedocument.presentationml.tags+xml"/>
  <Override PartName="/ppt/notesSlides/notesSlide99.xml" ContentType="application/vnd.openxmlformats-officedocument.presentationml.notesSlide+xml"/>
  <Override PartName="/ppt/tags/tag87.xml" ContentType="application/vnd.openxmlformats-officedocument.presentationml.tags+xml"/>
  <Override PartName="/ppt/notesSlides/notesSlide100.xml" ContentType="application/vnd.openxmlformats-officedocument.presentationml.notesSlide+xml"/>
  <Override PartName="/ppt/tags/tag88.xml" ContentType="application/vnd.openxmlformats-officedocument.presentationml.tags+xml"/>
  <Override PartName="/ppt/notesSlides/notesSlide101.xml" ContentType="application/vnd.openxmlformats-officedocument.presentationml.notesSlide+xml"/>
  <Override PartName="/ppt/tags/tag89.xml" ContentType="application/vnd.openxmlformats-officedocument.presentationml.tags+xml"/>
  <Override PartName="/ppt/notesSlides/notesSlide102.xml" ContentType="application/vnd.openxmlformats-officedocument.presentationml.notesSlide+xml"/>
  <Override PartName="/ppt/tags/tag90.xml" ContentType="application/vnd.openxmlformats-officedocument.presentationml.tags+xml"/>
  <Override PartName="/ppt/notesSlides/notesSlide103.xml" ContentType="application/vnd.openxmlformats-officedocument.presentationml.notesSlide+xml"/>
  <Override PartName="/ppt/tags/tag91.xml" ContentType="application/vnd.openxmlformats-officedocument.presentationml.tags+xml"/>
  <Override PartName="/ppt/notesSlides/notesSlide104.xml" ContentType="application/vnd.openxmlformats-officedocument.presentationml.notesSlide+xml"/>
  <Override PartName="/ppt/tags/tag92.xml" ContentType="application/vnd.openxmlformats-officedocument.presentationml.tags+xml"/>
  <Override PartName="/ppt/notesSlides/notesSlide105.xml" ContentType="application/vnd.openxmlformats-officedocument.presentationml.notesSlide+xml"/>
  <Override PartName="/ppt/tags/tag93.xml" ContentType="application/vnd.openxmlformats-officedocument.presentationml.tags+xml"/>
  <Override PartName="/ppt/notesSlides/notesSlide106.xml" ContentType="application/vnd.openxmlformats-officedocument.presentationml.notesSlide+xml"/>
  <Override PartName="/ppt/tags/tag94.xml" ContentType="application/vnd.openxmlformats-officedocument.presentationml.tags+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tags/tag95.xml" ContentType="application/vnd.openxmlformats-officedocument.presentationml.tags+xml"/>
  <Override PartName="/ppt/notesSlides/notesSlide110.xml" ContentType="application/vnd.openxmlformats-officedocument.presentationml.notesSlide+xml"/>
  <Override PartName="/ppt/tags/tag96.xml" ContentType="application/vnd.openxmlformats-officedocument.presentationml.tags+xml"/>
  <Override PartName="/ppt/notesSlides/notesSlide111.xml" ContentType="application/vnd.openxmlformats-officedocument.presentationml.notesSlide+xml"/>
  <Override PartName="/ppt/tags/tag97.xml" ContentType="application/vnd.openxmlformats-officedocument.presentationml.tags+xml"/>
  <Override PartName="/ppt/notesSlides/notesSlide112.xml" ContentType="application/vnd.openxmlformats-officedocument.presentationml.notesSlide+xml"/>
  <Override PartName="/ppt/tags/tag98.xml" ContentType="application/vnd.openxmlformats-officedocument.presentationml.tags+xml"/>
  <Override PartName="/ppt/notesSlides/notesSlide113.xml" ContentType="application/vnd.openxmlformats-officedocument.presentationml.notesSlide+xml"/>
  <Override PartName="/ppt/tags/tag99.xml" ContentType="application/vnd.openxmlformats-officedocument.presentationml.tags+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tags/tag100.xml" ContentType="application/vnd.openxmlformats-officedocument.presentationml.tags+xml"/>
  <Override PartName="/ppt/notesSlides/notesSlide116.xml" ContentType="application/vnd.openxmlformats-officedocument.presentationml.notesSlide+xml"/>
  <Override PartName="/ppt/tags/tag101.xml" ContentType="application/vnd.openxmlformats-officedocument.presentationml.tags+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tags/tag102.xml" ContentType="application/vnd.openxmlformats-officedocument.presentationml.tags+xml"/>
  <Override PartName="/ppt/notesSlides/notesSlide119.xml" ContentType="application/vnd.openxmlformats-officedocument.presentationml.notesSlide+xml"/>
  <Override PartName="/ppt/tags/tag103.xml" ContentType="application/vnd.openxmlformats-officedocument.presentationml.tags+xml"/>
  <Override PartName="/ppt/notesSlides/notesSlide120.xml" ContentType="application/vnd.openxmlformats-officedocument.presentationml.notesSlide+xml"/>
  <Override PartName="/ppt/tags/tag104.xml" ContentType="application/vnd.openxmlformats-officedocument.presentationml.tags+xml"/>
  <Override PartName="/ppt/notesSlides/notesSlide121.xml" ContentType="application/vnd.openxmlformats-officedocument.presentationml.notesSlide+xml"/>
  <Override PartName="/ppt/tags/tag105.xml" ContentType="application/vnd.openxmlformats-officedocument.presentationml.tags+xml"/>
  <Override PartName="/ppt/notesSlides/notesSlide122.xml" ContentType="application/vnd.openxmlformats-officedocument.presentationml.notesSlide+xml"/>
  <Override PartName="/ppt/tags/tag106.xml" ContentType="application/vnd.openxmlformats-officedocument.presentationml.tags+xml"/>
  <Override PartName="/ppt/notesSlides/notesSlide123.xml" ContentType="application/vnd.openxmlformats-officedocument.presentationml.notesSlide+xml"/>
  <Override PartName="/ppt/tags/tag107.xml" ContentType="application/vnd.openxmlformats-officedocument.presentationml.tags+xml"/>
  <Override PartName="/ppt/notesSlides/notesSlide124.xml" ContentType="application/vnd.openxmlformats-officedocument.presentationml.notesSlide+xml"/>
  <Override PartName="/ppt/tags/tag108.xml" ContentType="application/vnd.openxmlformats-officedocument.presentationml.tags+xml"/>
  <Override PartName="/ppt/notesSlides/notesSlide125.xml" ContentType="application/vnd.openxmlformats-officedocument.presentationml.notesSlide+xml"/>
  <Override PartName="/ppt/tags/tag109.xml" ContentType="application/vnd.openxmlformats-officedocument.presentationml.tags+xml"/>
  <Override PartName="/ppt/notesSlides/notesSlide126.xml" ContentType="application/vnd.openxmlformats-officedocument.presentationml.notesSlide+xml"/>
  <Override PartName="/ppt/tags/tag110.xml" ContentType="application/vnd.openxmlformats-officedocument.presentationml.tags+xml"/>
  <Override PartName="/ppt/notesSlides/notesSlide127.xml" ContentType="application/vnd.openxmlformats-officedocument.presentationml.notesSlide+xml"/>
  <Override PartName="/ppt/tags/tag111.xml" ContentType="application/vnd.openxmlformats-officedocument.presentationml.tags+xml"/>
  <Override PartName="/ppt/notesSlides/notesSlide128.xml" ContentType="application/vnd.openxmlformats-officedocument.presentationml.notesSlide+xml"/>
  <Override PartName="/ppt/tags/tag112.xml" ContentType="application/vnd.openxmlformats-officedocument.presentationml.tags+xml"/>
  <Override PartName="/ppt/notesSlides/notesSlide129.xml" ContentType="application/vnd.openxmlformats-officedocument.presentationml.notesSlide+xml"/>
  <Override PartName="/ppt/tags/tag113.xml" ContentType="application/vnd.openxmlformats-officedocument.presentationml.tags+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 id="2147483650" r:id="rId6"/>
    <p:sldMasterId id="2147483655" r:id="rId7"/>
    <p:sldMasterId id="2147483652" r:id="rId8"/>
    <p:sldMasterId id="2147483663" r:id="rId9"/>
  </p:sldMasterIdLst>
  <p:notesMasterIdLst>
    <p:notesMasterId r:id="rId153"/>
  </p:notesMasterIdLst>
  <p:handoutMasterIdLst>
    <p:handoutMasterId r:id="rId154"/>
  </p:handoutMasterIdLst>
  <p:sldIdLst>
    <p:sldId id="256" r:id="rId10"/>
    <p:sldId id="266" r:id="rId11"/>
    <p:sldId id="263" r:id="rId12"/>
    <p:sldId id="425" r:id="rId13"/>
    <p:sldId id="276" r:id="rId14"/>
    <p:sldId id="268" r:id="rId15"/>
    <p:sldId id="270" r:id="rId16"/>
    <p:sldId id="271" r:id="rId17"/>
    <p:sldId id="258" r:id="rId18"/>
    <p:sldId id="275" r:id="rId19"/>
    <p:sldId id="277" r:id="rId20"/>
    <p:sldId id="259" r:id="rId21"/>
    <p:sldId id="279" r:id="rId22"/>
    <p:sldId id="278" r:id="rId23"/>
    <p:sldId id="407" r:id="rId24"/>
    <p:sldId id="281" r:id="rId25"/>
    <p:sldId id="423" r:id="rId26"/>
    <p:sldId id="282" r:id="rId27"/>
    <p:sldId id="405" r:id="rId28"/>
    <p:sldId id="406" r:id="rId29"/>
    <p:sldId id="285" r:id="rId30"/>
    <p:sldId id="286" r:id="rId31"/>
    <p:sldId id="287" r:id="rId32"/>
    <p:sldId id="288" r:id="rId33"/>
    <p:sldId id="289" r:id="rId34"/>
    <p:sldId id="419" r:id="rId35"/>
    <p:sldId id="422" r:id="rId36"/>
    <p:sldId id="426" r:id="rId37"/>
    <p:sldId id="291" r:id="rId38"/>
    <p:sldId id="292" r:id="rId39"/>
    <p:sldId id="421"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418"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6" r:id="rId83"/>
    <p:sldId id="335" r:id="rId84"/>
    <p:sldId id="417" r:id="rId85"/>
    <p:sldId id="338" r:id="rId86"/>
    <p:sldId id="339" r:id="rId87"/>
    <p:sldId id="340" r:id="rId88"/>
    <p:sldId id="341" r:id="rId89"/>
    <p:sldId id="342" r:id="rId90"/>
    <p:sldId id="343" r:id="rId91"/>
    <p:sldId id="344" r:id="rId92"/>
    <p:sldId id="345" r:id="rId93"/>
    <p:sldId id="346" r:id="rId94"/>
    <p:sldId id="347" r:id="rId95"/>
    <p:sldId id="348" r:id="rId96"/>
    <p:sldId id="349" r:id="rId97"/>
    <p:sldId id="350" r:id="rId98"/>
    <p:sldId id="351" r:id="rId99"/>
    <p:sldId id="352" r:id="rId100"/>
    <p:sldId id="353" r:id="rId101"/>
    <p:sldId id="354" r:id="rId102"/>
    <p:sldId id="355" r:id="rId103"/>
    <p:sldId id="356" r:id="rId104"/>
    <p:sldId id="357" r:id="rId105"/>
    <p:sldId id="358" r:id="rId106"/>
    <p:sldId id="359" r:id="rId107"/>
    <p:sldId id="360" r:id="rId108"/>
    <p:sldId id="361" r:id="rId109"/>
    <p:sldId id="362" r:id="rId110"/>
    <p:sldId id="363" r:id="rId111"/>
    <p:sldId id="364" r:id="rId112"/>
    <p:sldId id="365" r:id="rId113"/>
    <p:sldId id="366" r:id="rId114"/>
    <p:sldId id="367" r:id="rId115"/>
    <p:sldId id="368" r:id="rId116"/>
    <p:sldId id="369" r:id="rId117"/>
    <p:sldId id="370" r:id="rId118"/>
    <p:sldId id="371" r:id="rId119"/>
    <p:sldId id="372" r:id="rId120"/>
    <p:sldId id="373" r:id="rId121"/>
    <p:sldId id="420" r:id="rId122"/>
    <p:sldId id="410" r:id="rId123"/>
    <p:sldId id="376" r:id="rId124"/>
    <p:sldId id="377" r:id="rId125"/>
    <p:sldId id="378" r:id="rId126"/>
    <p:sldId id="424" r:id="rId127"/>
    <p:sldId id="380" r:id="rId128"/>
    <p:sldId id="381" r:id="rId129"/>
    <p:sldId id="382" r:id="rId130"/>
    <p:sldId id="383" r:id="rId131"/>
    <p:sldId id="384" r:id="rId132"/>
    <p:sldId id="385" r:id="rId133"/>
    <p:sldId id="386" r:id="rId134"/>
    <p:sldId id="387" r:id="rId135"/>
    <p:sldId id="388" r:id="rId136"/>
    <p:sldId id="389" r:id="rId137"/>
    <p:sldId id="390" r:id="rId138"/>
    <p:sldId id="391" r:id="rId139"/>
    <p:sldId id="392" r:id="rId140"/>
    <p:sldId id="393" r:id="rId141"/>
    <p:sldId id="394" r:id="rId142"/>
    <p:sldId id="395" r:id="rId143"/>
    <p:sldId id="396" r:id="rId144"/>
    <p:sldId id="397" r:id="rId145"/>
    <p:sldId id="398" r:id="rId146"/>
    <p:sldId id="411" r:id="rId147"/>
    <p:sldId id="412" r:id="rId148"/>
    <p:sldId id="413" r:id="rId149"/>
    <p:sldId id="414" r:id="rId150"/>
    <p:sldId id="415" r:id="rId151"/>
    <p:sldId id="416" r:id="rId1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743C01-303F-D661-41D2-B07B0923A0FF}" name="Ruedy, Daniel" initials="RD" userId="S::Ruedy.Daniel@epa.gov::9e5590b2-ecda-40f3-a6fc-ffdcd18a512a" providerId="AD"/>
  <p188:author id="{C4A12B45-02E2-B592-0AC0-ADE488C1E040}" name="Karne, Harichandana" initials="KH" userId="S::Karne.Harichandana@epa.gov::50936d58-d82b-4e69-b494-c6318f6240ca" providerId="AD"/>
  <p188:author id="{744AA56B-D784-13CD-4F9B-7F02C4C14177}" name="Griffin, Stephanie" initials="GS" userId="S::griffin.stephanie@epa.gov::a5d17336-6e45-425c-9d9b-4b4e53fc8a36" providerId="AD"/>
  <p188:author id="{56CC73AA-3641-34DB-8165-C7E0BF20BDDD}" name="Tobias Muellers" initials="TM" userId="S::Tobias_Muellers@abtassoc.com::80924e58-6977-448c-8fd9-36443937157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rik Edgar" initials="EE" lastIdx="97" clrIdx="0"/>
  <p:cmAuthor id="2" name="Jessica Kerbo" initials="JK" lastIdx="14" clrIdx="1"/>
  <p:cmAuthor id="3" name="Turk, David" initials="TD" lastIdx="15" clrIdx="2"/>
  <p:cmAuthor id="4" name="Hannah Zeltner" initials="HZ" lastIdx="1" clrIdx="3"/>
  <p:cmAuthor id="5" name="Hannah Zeltner" initials="HZ [2]" lastIdx="1" clrIdx="4"/>
  <p:cmAuthor id="6" name="Hannah Zeltner" initials="HZ [3]" lastIdx="1" clrIdx="5"/>
  <p:cmAuthor id="7" name="Hannah Zeltner" initials="HZ [4]" lastIdx="1" clrIdx="6"/>
  <p:cmAuthor id="8" name="Hannah Zeltner" initials="HZ [5]" lastIdx="1" clrIdx="7"/>
  <p:cmAuthor id="9" name="Hannah Zeltner" initials="HZ [6]" lastIdx="1" clrIdx="8"/>
  <p:cmAuthor id="10" name="Hannah Zeltner" initials="HZ [7]" lastIdx="1" clrIdx="9"/>
  <p:cmAuthor id="11" name="Hannah Zeltner" initials="HZ [8]" lastIdx="1" clrIdx="10"/>
  <p:cmAuthor id="12" name="Hannah Zeltner" initials="HZ [9]" lastIdx="1" clrIdx="11"/>
  <p:cmAuthor id="13" name="Hannah Zeltner" initials="HZ [10]" lastIdx="1" clrIdx="12"/>
  <p:cmAuthor id="14" name="Hannah Zeltner" initials="HZ [11]" lastIdx="1" clrIdx="13"/>
  <p:cmAuthor id="15" name="Hannah Zeltner" initials="HZ [12]" lastIdx="1" clrIdx="14"/>
  <p:cmAuthor id="16" name="Hannah Zeltner" initials="HZ [13]" lastIdx="1" clrIdx="15"/>
  <p:cmAuthor id="17" name="Hannah Zeltner" initials="HZ [14]" lastIdx="1" clrIdx="16"/>
  <p:cmAuthor id="18" name="Hannah Zeltner" initials="HZ [15]" lastIdx="1" clrIdx="17"/>
  <p:cmAuthor id="19" name="Hannah Zeltner" initials="HZ [16]" lastIdx="1" clrIdx="18"/>
  <p:cmAuthor id="20" name="Hannah Zeltner" initials="HZ [17]" lastIdx="1" clrIdx="19"/>
  <p:cmAuthor id="21" name="Hannah Zeltner" initials="HZ [18]" lastIdx="1" clrIdx="20"/>
  <p:cmAuthor id="22" name="Hannah Zeltner" initials="HZ [19]" lastIdx="1" clrIdx="21"/>
  <p:cmAuthor id="23" name="Claire Hacker" initials="CH" lastIdx="23" clrIdx="22">
    <p:extLst>
      <p:ext uri="{19B8F6BF-5375-455C-9EA6-DF929625EA0E}">
        <p15:presenceInfo xmlns:p15="http://schemas.microsoft.com/office/powerpoint/2012/main" userId="S::Claire_Hacker@abtassoc.com::199067d5-d710-4d4a-9f94-93d1e778538b" providerId="AD"/>
      </p:ext>
    </p:extLst>
  </p:cmAuthor>
  <p:cmAuthor id="24" name="Gaona, Sandra" initials="GS" lastIdx="24" clrIdx="23">
    <p:extLst>
      <p:ext uri="{19B8F6BF-5375-455C-9EA6-DF929625EA0E}">
        <p15:presenceInfo xmlns:p15="http://schemas.microsoft.com/office/powerpoint/2012/main" userId="S::Gaona.Sandra@epa.gov::7eb00263-7b41-4c06-b21c-50eab6376e3c" providerId="AD"/>
      </p:ext>
    </p:extLst>
  </p:cmAuthor>
  <p:cmAuthor id="25" name="Snyder, Charlotte" initials="SC" lastIdx="11" clrIdx="24">
    <p:extLst>
      <p:ext uri="{19B8F6BF-5375-455C-9EA6-DF929625EA0E}">
        <p15:presenceInfo xmlns:p15="http://schemas.microsoft.com/office/powerpoint/2012/main" userId="S::snyder.charlotte@epa.gov::0fd098a2-cddf-4f07-aebd-8d7ea6207093" providerId="AD"/>
      </p:ext>
    </p:extLst>
  </p:cmAuthor>
  <p:cmAuthor id="26" name="Stephanie Griffin" initials="SG" lastIdx="22" clrIdx="25">
    <p:extLst>
      <p:ext uri="{19B8F6BF-5375-455C-9EA6-DF929625EA0E}">
        <p15:presenceInfo xmlns:p15="http://schemas.microsoft.com/office/powerpoint/2012/main" userId="Stephanie Griff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AED0AD"/>
    <a:srgbClr val="006CB6"/>
    <a:srgbClr val="008752"/>
    <a:srgbClr val="D9D9D9"/>
    <a:srgbClr val="007349"/>
    <a:srgbClr val="2F528F"/>
    <a:srgbClr val="CBE5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8BEC1C-AD64-4BF1-1DF2-CFE55F1697B2}" v="3" dt="2024-01-31T20:48:52.498"/>
    <p1510:client id="{39E8BA6E-40EF-4C64-E33E-9151B250A390}" v="2" dt="2024-01-31T20:48:56.762"/>
    <p1510:client id="{78CDB2C3-5928-4FB6-961D-96A7EBDC6F6F}" v="19" dt="2024-01-31T21:03:42.4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126" y="104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slide" Target="slides/slide129.xml"/><Relationship Id="rId159" Type="http://schemas.openxmlformats.org/officeDocument/2006/relationships/tableStyles" Target="tableStyles.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53" Type="http://schemas.openxmlformats.org/officeDocument/2006/relationships/slide" Target="slides/slide44.xml"/><Relationship Id="rId74" Type="http://schemas.openxmlformats.org/officeDocument/2006/relationships/slide" Target="slides/slide65.xml"/><Relationship Id="rId128" Type="http://schemas.openxmlformats.org/officeDocument/2006/relationships/slide" Target="slides/slide119.xml"/><Relationship Id="rId149" Type="http://schemas.openxmlformats.org/officeDocument/2006/relationships/slide" Target="slides/slide140.xml"/><Relationship Id="rId5" Type="http://schemas.openxmlformats.org/officeDocument/2006/relationships/slideMaster" Target="slideMasters/slideMaster1.xml"/><Relationship Id="rId95" Type="http://schemas.openxmlformats.org/officeDocument/2006/relationships/slide" Target="slides/slide86.xml"/><Relationship Id="rId160" Type="http://schemas.microsoft.com/office/2016/11/relationships/changesInfo" Target="changesInfos/changesInfo1.xml"/><Relationship Id="rId22" Type="http://schemas.openxmlformats.org/officeDocument/2006/relationships/slide" Target="slides/slide13.xml"/><Relationship Id="rId43" Type="http://schemas.openxmlformats.org/officeDocument/2006/relationships/slide" Target="slides/slide34.xml"/><Relationship Id="rId64" Type="http://schemas.openxmlformats.org/officeDocument/2006/relationships/slide" Target="slides/slide55.xml"/><Relationship Id="rId118" Type="http://schemas.openxmlformats.org/officeDocument/2006/relationships/slide" Target="slides/slide109.xml"/><Relationship Id="rId139" Type="http://schemas.openxmlformats.org/officeDocument/2006/relationships/slide" Target="slides/slide130.xml"/><Relationship Id="rId85" Type="http://schemas.openxmlformats.org/officeDocument/2006/relationships/slide" Target="slides/slide76.xml"/><Relationship Id="rId150" Type="http://schemas.openxmlformats.org/officeDocument/2006/relationships/slide" Target="slides/slide141.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slide" Target="slides/slide115.xml"/><Relationship Id="rId129" Type="http://schemas.openxmlformats.org/officeDocument/2006/relationships/slide" Target="slides/slide120.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40" Type="http://schemas.openxmlformats.org/officeDocument/2006/relationships/slide" Target="slides/slide131.xml"/><Relationship Id="rId145" Type="http://schemas.openxmlformats.org/officeDocument/2006/relationships/slide" Target="slides/slide136.xml"/><Relationship Id="rId16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2.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slide" Target="slides/slide121.xml"/><Relationship Id="rId135" Type="http://schemas.openxmlformats.org/officeDocument/2006/relationships/slide" Target="slides/slide126.xml"/><Relationship Id="rId151" Type="http://schemas.openxmlformats.org/officeDocument/2006/relationships/slide" Target="slides/slide142.xml"/><Relationship Id="rId156" Type="http://schemas.openxmlformats.org/officeDocument/2006/relationships/presProps" Target="presProps.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slide" Target="slides/slide132.xml"/><Relationship Id="rId146" Type="http://schemas.openxmlformats.org/officeDocument/2006/relationships/slide" Target="slides/slide137.xml"/><Relationship Id="rId7" Type="http://schemas.openxmlformats.org/officeDocument/2006/relationships/slideMaster" Target="slideMasters/slideMaster3.xml"/><Relationship Id="rId71" Type="http://schemas.openxmlformats.org/officeDocument/2006/relationships/slide" Target="slides/slide62.xml"/><Relationship Id="rId92" Type="http://schemas.openxmlformats.org/officeDocument/2006/relationships/slide" Target="slides/slide83.xml"/><Relationship Id="rId162" Type="http://schemas.microsoft.com/office/2018/10/relationships/authors" Target="authors.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157" Type="http://schemas.openxmlformats.org/officeDocument/2006/relationships/viewProps" Target="viewProps.xml"/><Relationship Id="rId61" Type="http://schemas.openxmlformats.org/officeDocument/2006/relationships/slide" Target="slides/slide52.xml"/><Relationship Id="rId82" Type="http://schemas.openxmlformats.org/officeDocument/2006/relationships/slide" Target="slides/slide73.xml"/><Relationship Id="rId152" Type="http://schemas.openxmlformats.org/officeDocument/2006/relationships/slide" Target="slides/slide14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8" Type="http://schemas.openxmlformats.org/officeDocument/2006/relationships/slideMaster" Target="slideMasters/slideMaster4.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158"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notesMaster" Target="notesMasters/notesMaster1.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48" Type="http://schemas.openxmlformats.org/officeDocument/2006/relationships/slide" Target="slides/slide139.xml"/><Relationship Id="rId4" Type="http://schemas.openxmlformats.org/officeDocument/2006/relationships/customXml" Target="../customXml/item4.xml"/><Relationship Id="rId9" Type="http://schemas.openxmlformats.org/officeDocument/2006/relationships/slideMaster" Target="slideMasters/slideMaster5.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handoutMaster" Target="handoutMasters/handoutMaster1.xml"/><Relationship Id="rId16" Type="http://schemas.openxmlformats.org/officeDocument/2006/relationships/slide" Target="slides/slide7.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slide" Target="slides/slide135.xml"/><Relationship Id="rId90" Type="http://schemas.openxmlformats.org/officeDocument/2006/relationships/slide" Target="slides/slide81.xml"/><Relationship Id="rId27" Type="http://schemas.openxmlformats.org/officeDocument/2006/relationships/slide" Target="slides/slide18.xml"/><Relationship Id="rId48" Type="http://schemas.openxmlformats.org/officeDocument/2006/relationships/slide" Target="slides/slide39.xml"/><Relationship Id="rId69" Type="http://schemas.openxmlformats.org/officeDocument/2006/relationships/slide" Target="slides/slide60.xml"/><Relationship Id="rId113" Type="http://schemas.openxmlformats.org/officeDocument/2006/relationships/slide" Target="slides/slide104.xml"/><Relationship Id="rId134" Type="http://schemas.openxmlformats.org/officeDocument/2006/relationships/slide" Target="slides/slide125.xml"/><Relationship Id="rId80" Type="http://schemas.openxmlformats.org/officeDocument/2006/relationships/slide" Target="slides/slide71.xml"/><Relationship Id="rId155"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iffin, Stephanie" userId="S::griffin.stephanie@epa.gov::a5d17336-6e45-425c-9d9b-4b4e53fc8a36" providerId="AD" clId="Web-{39E8BA6E-40EF-4C64-E33E-9151B250A390}"/>
    <pc:docChg chg="modSld">
      <pc:chgData name="Griffin, Stephanie" userId="S::griffin.stephanie@epa.gov::a5d17336-6e45-425c-9d9b-4b4e53fc8a36" providerId="AD" clId="Web-{39E8BA6E-40EF-4C64-E33E-9151B250A390}" dt="2024-01-31T20:48:56.762" v="36"/>
      <pc:docMkLst>
        <pc:docMk/>
      </pc:docMkLst>
      <pc:sldChg chg="modSp delCm modCm">
        <pc:chgData name="Griffin, Stephanie" userId="S::griffin.stephanie@epa.gov::a5d17336-6e45-425c-9d9b-4b4e53fc8a36" providerId="AD" clId="Web-{39E8BA6E-40EF-4C64-E33E-9151B250A390}" dt="2024-01-31T20:48:56.762" v="36"/>
        <pc:sldMkLst>
          <pc:docMk/>
          <pc:sldMk cId="1430580152" sldId="330"/>
        </pc:sldMkLst>
        <pc:spChg chg="mod">
          <ac:chgData name="Griffin, Stephanie" userId="S::griffin.stephanie@epa.gov::a5d17336-6e45-425c-9d9b-4b4e53fc8a36" providerId="AD" clId="Web-{39E8BA6E-40EF-4C64-E33E-9151B250A390}" dt="2024-01-31T20:48:56.090" v="35" actId="20577"/>
          <ac:spMkLst>
            <pc:docMk/>
            <pc:sldMk cId="1430580152" sldId="330"/>
            <ac:spMk id="63493" creationId="{00000000-0000-0000-0000-000000000000}"/>
          </ac:spMkLst>
        </pc:spChg>
        <pc:extLst>
          <p:ext xmlns:p="http://schemas.openxmlformats.org/presentationml/2006/main" uri="{D6D511B9-2390-475A-947B-AFAB55BFBCF1}">
            <pc226:cmChg xmlns:pc226="http://schemas.microsoft.com/office/powerpoint/2022/06/main/command" chg="del mod">
              <pc226:chgData name="Griffin, Stephanie" userId="S::griffin.stephanie@epa.gov::a5d17336-6e45-425c-9d9b-4b4e53fc8a36" providerId="AD" clId="Web-{39E8BA6E-40EF-4C64-E33E-9151B250A390}" dt="2024-01-31T20:48:56.762" v="36"/>
              <pc2:cmMkLst xmlns:pc2="http://schemas.microsoft.com/office/powerpoint/2019/9/main/command">
                <pc:docMk/>
                <pc:sldMk cId="1430580152" sldId="330"/>
                <pc2:cmMk id="{4F2806DC-8781-4774-9C5D-E21D6ED52502}"/>
              </pc2:cmMkLst>
              <pc226:cmRplyChg chg="add">
                <pc226:chgData name="Griffin, Stephanie" userId="S::griffin.stephanie@epa.gov::a5d17336-6e45-425c-9d9b-4b4e53fc8a36" providerId="AD" clId="Web-{39E8BA6E-40EF-4C64-E33E-9151B250A390}" dt="2024-01-31T20:47:15.213" v="34"/>
                <pc2:cmRplyMkLst xmlns:pc2="http://schemas.microsoft.com/office/powerpoint/2019/9/main/command">
                  <pc:docMk/>
                  <pc:sldMk cId="1430580152" sldId="330"/>
                  <pc2:cmMk id="{4F2806DC-8781-4774-9C5D-E21D6ED52502}"/>
                  <pc2:cmRplyMk id="{9F7FB596-C103-4377-B928-40B1DBBB3FA9}"/>
                </pc2:cmRplyMkLst>
              </pc226:cmRplyChg>
            </pc226:cmChg>
          </p:ext>
        </pc:extLst>
      </pc:sldChg>
    </pc:docChg>
  </pc:docChgLst>
  <pc:docChgLst>
    <pc:chgData name="Karne, Harichandana" userId="50936d58-d82b-4e69-b494-c6318f6240ca" providerId="ADAL" clId="{297A3348-FE99-468F-85EA-404ABC9D5365}"/>
    <pc:docChg chg="undo custSel modSld">
      <pc:chgData name="Karne, Harichandana" userId="50936d58-d82b-4e69-b494-c6318f6240ca" providerId="ADAL" clId="{297A3348-FE99-468F-85EA-404ABC9D5365}" dt="2024-01-29T15:32:53.721" v="557"/>
      <pc:docMkLst>
        <pc:docMk/>
      </pc:docMkLst>
      <pc:sldChg chg="modSp mod addCm modCm">
        <pc:chgData name="Karne, Harichandana" userId="50936d58-d82b-4e69-b494-c6318f6240ca" providerId="ADAL" clId="{297A3348-FE99-468F-85EA-404ABC9D5365}" dt="2024-01-29T14:48:11.385" v="336"/>
        <pc:sldMkLst>
          <pc:docMk/>
          <pc:sldMk cId="3869400156" sldId="291"/>
        </pc:sldMkLst>
        <pc:spChg chg="mod">
          <ac:chgData name="Karne, Harichandana" userId="50936d58-d82b-4e69-b494-c6318f6240ca" providerId="ADAL" clId="{297A3348-FE99-468F-85EA-404ABC9D5365}" dt="2024-01-29T14:42:41.154" v="333" actId="20577"/>
          <ac:spMkLst>
            <pc:docMk/>
            <pc:sldMk cId="3869400156" sldId="291"/>
            <ac:spMk id="40964" creationId="{00000000-0000-0000-0000-000000000000}"/>
          </ac:spMkLst>
        </pc:spChg>
        <pc:extLst>
          <p:ext xmlns:p="http://schemas.openxmlformats.org/presentationml/2006/main" uri="{D6D511B9-2390-475A-947B-AFAB55BFBCF1}">
            <pc226:cmChg xmlns:pc226="http://schemas.microsoft.com/office/powerpoint/2022/06/main/command" chg="add mod">
              <pc226:chgData name="Karne, Harichandana" userId="50936d58-d82b-4e69-b494-c6318f6240ca" providerId="ADAL" clId="{297A3348-FE99-468F-85EA-404ABC9D5365}" dt="2024-01-29T14:48:11.385" v="336"/>
              <pc2:cmMkLst xmlns:pc2="http://schemas.microsoft.com/office/powerpoint/2019/9/main/command">
                <pc:docMk/>
                <pc:sldMk cId="3869400156" sldId="291"/>
                <pc2:cmMk id="{C3BB45CD-DEDD-4CD4-A979-DA587286B499}"/>
              </pc2:cmMkLst>
              <pc226:cmRplyChg chg="add">
                <pc226:chgData name="Karne, Harichandana" userId="50936d58-d82b-4e69-b494-c6318f6240ca" providerId="ADAL" clId="{297A3348-FE99-468F-85EA-404ABC9D5365}" dt="2024-01-29T14:48:11.385" v="336"/>
                <pc2:cmRplyMkLst xmlns:pc2="http://schemas.microsoft.com/office/powerpoint/2019/9/main/command">
                  <pc:docMk/>
                  <pc:sldMk cId="3869400156" sldId="291"/>
                  <pc2:cmMk id="{C3BB45CD-DEDD-4CD4-A979-DA587286B499}"/>
                  <pc2:cmRplyMk id="{B2881175-FF27-4A50-A604-03DD5139275D}"/>
                </pc2:cmRplyMkLst>
              </pc226:cmRplyChg>
            </pc226:cmChg>
          </p:ext>
        </pc:extLst>
      </pc:sldChg>
      <pc:sldChg chg="modSp mod addCm modNotesTx">
        <pc:chgData name="Karne, Harichandana" userId="50936d58-d82b-4e69-b494-c6318f6240ca" providerId="ADAL" clId="{297A3348-FE99-468F-85EA-404ABC9D5365}" dt="2024-01-29T15:03:46.672" v="527" actId="113"/>
        <pc:sldMkLst>
          <pc:docMk/>
          <pc:sldMk cId="421766051" sldId="293"/>
        </pc:sldMkLst>
        <pc:spChg chg="mod">
          <ac:chgData name="Karne, Harichandana" userId="50936d58-d82b-4e69-b494-c6318f6240ca" providerId="ADAL" clId="{297A3348-FE99-468F-85EA-404ABC9D5365}" dt="2024-01-29T15:02:50.543" v="523" actId="207"/>
          <ac:spMkLst>
            <pc:docMk/>
            <pc:sldMk cId="421766051" sldId="293"/>
            <ac:spMk id="24582" creationId="{00000000-0000-0000-0000-000000000000}"/>
          </ac:spMkLst>
        </pc:spChg>
        <pc:extLst>
          <p:ext xmlns:p="http://schemas.openxmlformats.org/presentationml/2006/main" uri="{D6D511B9-2390-475A-947B-AFAB55BFBCF1}">
            <pc226:cmChg xmlns:pc226="http://schemas.microsoft.com/office/powerpoint/2022/06/main/command" chg="add">
              <pc226:chgData name="Karne, Harichandana" userId="50936d58-d82b-4e69-b494-c6318f6240ca" providerId="ADAL" clId="{297A3348-FE99-468F-85EA-404ABC9D5365}" dt="2024-01-29T15:03:10.132" v="526"/>
              <pc2:cmMkLst xmlns:pc2="http://schemas.microsoft.com/office/powerpoint/2019/9/main/command">
                <pc:docMk/>
                <pc:sldMk cId="421766051" sldId="293"/>
                <pc2:cmMk id="{957D2888-762C-4692-B482-5A44C3DA436C}"/>
              </pc2:cmMkLst>
            </pc226:cmChg>
          </p:ext>
        </pc:extLst>
      </pc:sldChg>
      <pc:sldChg chg="modCm">
        <pc:chgData name="Karne, Harichandana" userId="50936d58-d82b-4e69-b494-c6318f6240ca" providerId="ADAL" clId="{297A3348-FE99-468F-85EA-404ABC9D5365}" dt="2024-01-29T15:10:06.168" v="528"/>
        <pc:sldMkLst>
          <pc:docMk/>
          <pc:sldMk cId="1003737295" sldId="294"/>
        </pc:sldMkLst>
        <pc:extLst>
          <p:ext xmlns:p="http://schemas.openxmlformats.org/presentationml/2006/main" uri="{D6D511B9-2390-475A-947B-AFAB55BFBCF1}">
            <pc226:cmChg xmlns:pc226="http://schemas.microsoft.com/office/powerpoint/2022/06/main/command" chg="mod">
              <pc226:chgData name="Karne, Harichandana" userId="50936d58-d82b-4e69-b494-c6318f6240ca" providerId="ADAL" clId="{297A3348-FE99-468F-85EA-404ABC9D5365}" dt="2024-01-29T15:10:06.168" v="528"/>
              <pc2:cmMkLst xmlns:pc2="http://schemas.microsoft.com/office/powerpoint/2019/9/main/command">
                <pc:docMk/>
                <pc:sldMk cId="1003737295" sldId="294"/>
                <pc2:cmMk id="{4B914897-8908-4D98-904D-D3317B466EC2}"/>
              </pc2:cmMkLst>
            </pc226:cmChg>
          </p:ext>
        </pc:extLst>
      </pc:sldChg>
      <pc:sldChg chg="modCm">
        <pc:chgData name="Karne, Harichandana" userId="50936d58-d82b-4e69-b494-c6318f6240ca" providerId="ADAL" clId="{297A3348-FE99-468F-85EA-404ABC9D5365}" dt="2024-01-29T15:31:18.696" v="554"/>
        <pc:sldMkLst>
          <pc:docMk/>
          <pc:sldMk cId="314285902" sldId="309"/>
        </pc:sldMkLst>
        <pc:extLst>
          <p:ext xmlns:p="http://schemas.openxmlformats.org/presentationml/2006/main" uri="{D6D511B9-2390-475A-947B-AFAB55BFBCF1}">
            <pc226:cmChg xmlns:pc226="http://schemas.microsoft.com/office/powerpoint/2022/06/main/command" chg="mod">
              <pc226:chgData name="Karne, Harichandana" userId="50936d58-d82b-4e69-b494-c6318f6240ca" providerId="ADAL" clId="{297A3348-FE99-468F-85EA-404ABC9D5365}" dt="2024-01-29T15:31:18.696" v="554"/>
              <pc2:cmMkLst xmlns:pc2="http://schemas.microsoft.com/office/powerpoint/2019/9/main/command">
                <pc:docMk/>
                <pc:sldMk cId="314285902" sldId="309"/>
                <pc2:cmMk id="{40D4A388-07D8-48AC-AC33-B858EB3454E1}"/>
              </pc2:cmMkLst>
              <pc226:cmRplyChg chg="add">
                <pc226:chgData name="Karne, Harichandana" userId="50936d58-d82b-4e69-b494-c6318f6240ca" providerId="ADAL" clId="{297A3348-FE99-468F-85EA-404ABC9D5365}" dt="2024-01-29T15:31:18.696" v="554"/>
                <pc2:cmRplyMkLst xmlns:pc2="http://schemas.microsoft.com/office/powerpoint/2019/9/main/command">
                  <pc:docMk/>
                  <pc:sldMk cId="314285902" sldId="309"/>
                  <pc2:cmMk id="{40D4A388-07D8-48AC-AC33-B858EB3454E1}"/>
                  <pc2:cmRplyMk id="{3BA1A746-EA9D-44E9-B822-66B5F7BB73E1}"/>
                </pc2:cmRplyMkLst>
              </pc226:cmRplyChg>
              <pc226:cmRplyChg chg="del">
                <pc226:chgData name="Karne, Harichandana" userId="50936d58-d82b-4e69-b494-c6318f6240ca" providerId="ADAL" clId="{297A3348-FE99-468F-85EA-404ABC9D5365}" dt="2024-01-29T14:00:40.897" v="3"/>
                <pc2:cmRplyMkLst xmlns:pc2="http://schemas.microsoft.com/office/powerpoint/2019/9/main/command">
                  <pc:docMk/>
                  <pc:sldMk cId="314285902" sldId="309"/>
                  <pc2:cmMk id="{40D4A388-07D8-48AC-AC33-B858EB3454E1}"/>
                  <pc2:cmRplyMk id="{3CBE6FDD-6382-4AD9-A14A-49D0367F3A10}"/>
                </pc2:cmRplyMkLst>
              </pc226:cmRplyChg>
            </pc226:cmChg>
          </p:ext>
        </pc:extLst>
      </pc:sldChg>
      <pc:sldChg chg="modSp mod addCm modCm modNotesTx">
        <pc:chgData name="Karne, Harichandana" userId="50936d58-d82b-4e69-b494-c6318f6240ca" providerId="ADAL" clId="{297A3348-FE99-468F-85EA-404ABC9D5365}" dt="2024-01-29T15:32:53.721" v="557"/>
        <pc:sldMkLst>
          <pc:docMk/>
          <pc:sldMk cId="2177564609" sldId="310"/>
        </pc:sldMkLst>
        <pc:spChg chg="mod">
          <ac:chgData name="Karne, Harichandana" userId="50936d58-d82b-4e69-b494-c6318f6240ca" providerId="ADAL" clId="{297A3348-FE99-468F-85EA-404ABC9D5365}" dt="2024-01-29T15:32:46.931" v="556" actId="207"/>
          <ac:spMkLst>
            <pc:docMk/>
            <pc:sldMk cId="2177564609" sldId="310"/>
            <ac:spMk id="4" creationId="{16FC8397-39B3-3A43-84AB-72DC9F6F67C1}"/>
          </ac:spMkLst>
        </pc:spChg>
        <pc:extLst>
          <p:ext xmlns:p="http://schemas.openxmlformats.org/presentationml/2006/main" uri="{D6D511B9-2390-475A-947B-AFAB55BFBCF1}">
            <pc226:cmChg xmlns:pc226="http://schemas.microsoft.com/office/powerpoint/2022/06/main/command" chg="add mod">
              <pc226:chgData name="Karne, Harichandana" userId="50936d58-d82b-4e69-b494-c6318f6240ca" providerId="ADAL" clId="{297A3348-FE99-468F-85EA-404ABC9D5365}" dt="2024-01-29T15:32:53.721" v="557"/>
              <pc2:cmMkLst xmlns:pc2="http://schemas.microsoft.com/office/powerpoint/2019/9/main/command">
                <pc:docMk/>
                <pc:sldMk cId="2177564609" sldId="310"/>
                <pc2:cmMk id="{456DA6B3-9CA2-4308-8CAD-316B4334C450}"/>
              </pc2:cmMkLst>
            </pc226:cmChg>
            <pc226:cmChg xmlns:pc226="http://schemas.microsoft.com/office/powerpoint/2022/06/main/command" chg="mod">
              <pc226:chgData name="Karne, Harichandana" userId="50936d58-d82b-4e69-b494-c6318f6240ca" providerId="ADAL" clId="{297A3348-FE99-468F-85EA-404ABC9D5365}" dt="2024-01-29T15:12:12.388" v="531"/>
              <pc2:cmMkLst xmlns:pc2="http://schemas.microsoft.com/office/powerpoint/2019/9/main/command">
                <pc:docMk/>
                <pc:sldMk cId="2177564609" sldId="310"/>
                <pc2:cmMk id="{B0108CCC-5639-49ED-AFBF-F1CF5EBFE715}"/>
              </pc2:cmMkLst>
              <pc226:cmRplyChg chg="add del">
                <pc226:chgData name="Karne, Harichandana" userId="50936d58-d82b-4e69-b494-c6318f6240ca" providerId="ADAL" clId="{297A3348-FE99-468F-85EA-404ABC9D5365}" dt="2024-01-29T15:12:12.388" v="531"/>
                <pc2:cmRplyMkLst xmlns:pc2="http://schemas.microsoft.com/office/powerpoint/2019/9/main/command">
                  <pc:docMk/>
                  <pc:sldMk cId="2177564609" sldId="310"/>
                  <pc2:cmMk id="{B0108CCC-5639-49ED-AFBF-F1CF5EBFE715}"/>
                  <pc2:cmRplyMk id="{3B9D14A6-9311-4E7E-9FBD-D71BF6D403FA}"/>
                </pc2:cmRplyMkLst>
              </pc226:cmRplyChg>
            </pc226:cmChg>
          </p:ext>
        </pc:extLst>
      </pc:sldChg>
      <pc:sldChg chg="modSp mod addCm delCm modCm modNotesTx">
        <pc:chgData name="Karne, Harichandana" userId="50936d58-d82b-4e69-b494-c6318f6240ca" providerId="ADAL" clId="{297A3348-FE99-468F-85EA-404ABC9D5365}" dt="2024-01-29T15:25:15.755" v="553" actId="400"/>
        <pc:sldMkLst>
          <pc:docMk/>
          <pc:sldMk cId="3402266731" sldId="311"/>
        </pc:sldMkLst>
        <pc:spChg chg="mod">
          <ac:chgData name="Karne, Harichandana" userId="50936d58-d82b-4e69-b494-c6318f6240ca" providerId="ADAL" clId="{297A3348-FE99-468F-85EA-404ABC9D5365}" dt="2024-01-29T15:25:15.755" v="553" actId="400"/>
          <ac:spMkLst>
            <pc:docMk/>
            <pc:sldMk cId="3402266731" sldId="311"/>
            <ac:spMk id="19" creationId="{C72F33AD-A8F4-914A-B486-BC561BCF76CB}"/>
          </ac:spMkLst>
        </pc:spChg>
        <pc:extLst>
          <p:ext xmlns:p="http://schemas.openxmlformats.org/presentationml/2006/main" uri="{D6D511B9-2390-475A-947B-AFAB55BFBCF1}">
            <pc226:cmChg xmlns:pc226="http://schemas.microsoft.com/office/powerpoint/2022/06/main/command" chg="add del mod">
              <pc226:chgData name="Karne, Harichandana" userId="50936d58-d82b-4e69-b494-c6318f6240ca" providerId="ADAL" clId="{297A3348-FE99-468F-85EA-404ABC9D5365}" dt="2024-01-29T15:25:06.395" v="549"/>
              <pc2:cmMkLst xmlns:pc2="http://schemas.microsoft.com/office/powerpoint/2019/9/main/command">
                <pc:docMk/>
                <pc:sldMk cId="3402266731" sldId="311"/>
                <pc2:cmMk id="{A962293F-03FB-4107-9D56-94518A3474A1}"/>
              </pc2:cmMkLst>
              <pc226:cmRplyChg chg="add">
                <pc226:chgData name="Karne, Harichandana" userId="50936d58-d82b-4e69-b494-c6318f6240ca" providerId="ADAL" clId="{297A3348-FE99-468F-85EA-404ABC9D5365}" dt="2024-01-29T14:20:21.396" v="149"/>
                <pc2:cmRplyMkLst xmlns:pc2="http://schemas.microsoft.com/office/powerpoint/2019/9/main/command">
                  <pc:docMk/>
                  <pc:sldMk cId="3402266731" sldId="311"/>
                  <pc2:cmMk id="{A962293F-03FB-4107-9D56-94518A3474A1}"/>
                  <pc2:cmRplyMk id="{8D111298-BB49-4F57-A578-0025D95FAA2D}"/>
                </pc2:cmRplyMkLst>
              </pc226:cmRplyChg>
            </pc226:cmChg>
          </p:ext>
        </pc:extLst>
      </pc:sldChg>
      <pc:sldChg chg="modSp mod modCm">
        <pc:chgData name="Karne, Harichandana" userId="50936d58-d82b-4e69-b494-c6318f6240ca" providerId="ADAL" clId="{297A3348-FE99-468F-85EA-404ABC9D5365}" dt="2024-01-29T14:24:49.219" v="319"/>
        <pc:sldMkLst>
          <pc:docMk/>
          <pc:sldMk cId="1430580152" sldId="330"/>
        </pc:sldMkLst>
        <pc:spChg chg="mod">
          <ac:chgData name="Karne, Harichandana" userId="50936d58-d82b-4e69-b494-c6318f6240ca" providerId="ADAL" clId="{297A3348-FE99-468F-85EA-404ABC9D5365}" dt="2024-01-29T14:24:34.561" v="318" actId="207"/>
          <ac:spMkLst>
            <pc:docMk/>
            <pc:sldMk cId="1430580152" sldId="330"/>
            <ac:spMk id="63493" creationId="{00000000-0000-0000-0000-000000000000}"/>
          </ac:spMkLst>
        </pc:spChg>
        <pc:extLst>
          <p:ext xmlns:p="http://schemas.openxmlformats.org/presentationml/2006/main" uri="{D6D511B9-2390-475A-947B-AFAB55BFBCF1}">
            <pc226:cmChg xmlns:pc226="http://schemas.microsoft.com/office/powerpoint/2022/06/main/command" chg="mod">
              <pc226:chgData name="Karne, Harichandana" userId="50936d58-d82b-4e69-b494-c6318f6240ca" providerId="ADAL" clId="{297A3348-FE99-468F-85EA-404ABC9D5365}" dt="2024-01-29T14:24:49.219" v="319"/>
              <pc2:cmMkLst xmlns:pc2="http://schemas.microsoft.com/office/powerpoint/2019/9/main/command">
                <pc:docMk/>
                <pc:sldMk cId="1430580152" sldId="330"/>
                <pc2:cmMk id="{7FF660CD-8514-417A-8E83-90EFE1FE4D51}"/>
              </pc2:cmMkLst>
            </pc226:cmChg>
          </p:ext>
        </pc:extLst>
      </pc:sldChg>
      <pc:sldChg chg="modSp mod addCm modCm">
        <pc:chgData name="Karne, Harichandana" userId="50936d58-d82b-4e69-b494-c6318f6240ca" providerId="ADAL" clId="{297A3348-FE99-468F-85EA-404ABC9D5365}" dt="2024-01-29T15:01:47.028" v="520" actId="20577"/>
        <pc:sldMkLst>
          <pc:docMk/>
          <pc:sldMk cId="1710769895" sldId="419"/>
        </pc:sldMkLst>
        <pc:spChg chg="mod">
          <ac:chgData name="Karne, Harichandana" userId="50936d58-d82b-4e69-b494-c6318f6240ca" providerId="ADAL" clId="{297A3348-FE99-468F-85EA-404ABC9D5365}" dt="2024-01-29T15:01:47.028" v="520" actId="20577"/>
          <ac:spMkLst>
            <pc:docMk/>
            <pc:sldMk cId="1710769895" sldId="419"/>
            <ac:spMk id="2" creationId="{00000000-0000-0000-0000-000000000000}"/>
          </ac:spMkLst>
        </pc:spChg>
        <pc:extLst>
          <p:ext xmlns:p="http://schemas.openxmlformats.org/presentationml/2006/main" uri="{D6D511B9-2390-475A-947B-AFAB55BFBCF1}">
            <pc226:cmChg xmlns:pc226="http://schemas.microsoft.com/office/powerpoint/2022/06/main/command" chg="add mod">
              <pc226:chgData name="Karne, Harichandana" userId="50936d58-d82b-4e69-b494-c6318f6240ca" providerId="ADAL" clId="{297A3348-FE99-468F-85EA-404ABC9D5365}" dt="2024-01-29T15:01:47.028" v="520" actId="20577"/>
              <pc2:cmMkLst xmlns:pc2="http://schemas.microsoft.com/office/powerpoint/2019/9/main/command">
                <pc:docMk/>
                <pc:sldMk cId="1710769895" sldId="419"/>
                <pc2:cmMk id="{4ACDC175-CC34-483F-83C9-644324F9CAAC}"/>
              </pc2:cmMkLst>
            </pc226:cmChg>
          </p:ext>
        </pc:extLst>
      </pc:sldChg>
    </pc:docChg>
  </pc:docChgLst>
  <pc:docChgLst>
    <pc:chgData name="Griffin, Stephanie" userId="S::griffin.stephanie@epa.gov::a5d17336-6e45-425c-9d9b-4b4e53fc8a36" providerId="AD" clId="Web-{238BEC1C-AD64-4BF1-1DF2-CFE55F1697B2}"/>
    <pc:docChg chg="modSld">
      <pc:chgData name="Griffin, Stephanie" userId="S::griffin.stephanie@epa.gov::a5d17336-6e45-425c-9d9b-4b4e53fc8a36" providerId="AD" clId="Web-{238BEC1C-AD64-4BF1-1DF2-CFE55F1697B2}" dt="2024-01-31T20:48:52.498" v="4"/>
      <pc:docMkLst>
        <pc:docMk/>
      </pc:docMkLst>
      <pc:sldChg chg="modSp delCm modCm">
        <pc:chgData name="Griffin, Stephanie" userId="S::griffin.stephanie@epa.gov::a5d17336-6e45-425c-9d9b-4b4e53fc8a36" providerId="AD" clId="Web-{238BEC1C-AD64-4BF1-1DF2-CFE55F1697B2}" dt="2024-01-31T20:48:52.498" v="4"/>
        <pc:sldMkLst>
          <pc:docMk/>
          <pc:sldMk cId="314285902" sldId="309"/>
        </pc:sldMkLst>
        <pc:spChg chg="mod">
          <ac:chgData name="Griffin, Stephanie" userId="S::griffin.stephanie@epa.gov::a5d17336-6e45-425c-9d9b-4b4e53fc8a36" providerId="AD" clId="Web-{238BEC1C-AD64-4BF1-1DF2-CFE55F1697B2}" dt="2024-01-31T20:48:52.155" v="3" actId="20577"/>
          <ac:spMkLst>
            <pc:docMk/>
            <pc:sldMk cId="314285902" sldId="309"/>
            <ac:spMk id="4" creationId="{30CE25D2-B5F7-DD40-8423-C41F76EA88EC}"/>
          </ac:spMkLst>
        </pc:spChg>
        <pc:extLst>
          <p:ext xmlns:p="http://schemas.openxmlformats.org/presentationml/2006/main" uri="{D6D511B9-2390-475A-947B-AFAB55BFBCF1}">
            <pc226:cmChg xmlns:pc226="http://schemas.microsoft.com/office/powerpoint/2022/06/main/command" chg="del mod">
              <pc226:chgData name="Griffin, Stephanie" userId="S::griffin.stephanie@epa.gov::a5d17336-6e45-425c-9d9b-4b4e53fc8a36" providerId="AD" clId="Web-{238BEC1C-AD64-4BF1-1DF2-CFE55F1697B2}" dt="2024-01-31T20:48:52.498" v="4"/>
              <pc2:cmMkLst xmlns:pc2="http://schemas.microsoft.com/office/powerpoint/2019/9/main/command">
                <pc:docMk/>
                <pc:sldMk cId="314285902" sldId="309"/>
                <pc2:cmMk id="{B472F987-8F61-48BE-AC5C-FBF900B408DE}"/>
              </pc2:cmMkLst>
              <pc226:cmRplyChg chg="add">
                <pc226:chgData name="Griffin, Stephanie" userId="S::griffin.stephanie@epa.gov::a5d17336-6e45-425c-9d9b-4b4e53fc8a36" providerId="AD" clId="Web-{238BEC1C-AD64-4BF1-1DF2-CFE55F1697B2}" dt="2024-01-31T20:47:59.826" v="2"/>
                <pc2:cmRplyMkLst xmlns:pc2="http://schemas.microsoft.com/office/powerpoint/2019/9/main/command">
                  <pc:docMk/>
                  <pc:sldMk cId="314285902" sldId="309"/>
                  <pc2:cmMk id="{B472F987-8F61-48BE-AC5C-FBF900B408DE}"/>
                  <pc2:cmRplyMk id="{E960368E-0DE0-48DC-8211-42BC166F77A7}"/>
                </pc2:cmRplyMkLst>
              </pc226:cmRplyChg>
            </pc226:cmChg>
          </p:ext>
        </pc:extLst>
      </pc:sldChg>
    </pc:docChg>
  </pc:docChgLst>
  <pc:docChgLst>
    <pc:chgData name="Griffin, Stephanie" userId="a5d17336-6e45-425c-9d9b-4b4e53fc8a36" providerId="ADAL" clId="{97D16D45-CDF5-4526-958F-BDA20A9B63CC}"/>
    <pc:docChg chg="undo custSel modSld">
      <pc:chgData name="Griffin, Stephanie" userId="a5d17336-6e45-425c-9d9b-4b4e53fc8a36" providerId="ADAL" clId="{97D16D45-CDF5-4526-958F-BDA20A9B63CC}" dt="2024-01-30T19:05:57.228" v="932" actId="20577"/>
      <pc:docMkLst>
        <pc:docMk/>
      </pc:docMkLst>
      <pc:sldChg chg="modNotesTx">
        <pc:chgData name="Griffin, Stephanie" userId="a5d17336-6e45-425c-9d9b-4b4e53fc8a36" providerId="ADAL" clId="{97D16D45-CDF5-4526-958F-BDA20A9B63CC}" dt="2024-01-30T17:26:08.561" v="0" actId="20577"/>
        <pc:sldMkLst>
          <pc:docMk/>
          <pc:sldMk cId="1709117619" sldId="258"/>
        </pc:sldMkLst>
      </pc:sldChg>
      <pc:sldChg chg="modCm">
        <pc:chgData name="Griffin, Stephanie" userId="a5d17336-6e45-425c-9d9b-4b4e53fc8a36" providerId="ADAL" clId="{97D16D45-CDF5-4526-958F-BDA20A9B63CC}" dt="2024-01-30T17:28:03.273" v="1"/>
        <pc:sldMkLst>
          <pc:docMk/>
          <pc:sldMk cId="1764908841" sldId="275"/>
        </pc:sldMkLst>
        <pc:extLst>
          <p:ext xmlns:p="http://schemas.openxmlformats.org/presentationml/2006/main" uri="{D6D511B9-2390-475A-947B-AFAB55BFBCF1}">
            <pc226:cmChg xmlns:pc226="http://schemas.microsoft.com/office/powerpoint/2022/06/main/command" chg="">
              <pc226:chgData name="Griffin, Stephanie" userId="a5d17336-6e45-425c-9d9b-4b4e53fc8a36" providerId="ADAL" clId="{97D16D45-CDF5-4526-958F-BDA20A9B63CC}" dt="2024-01-30T17:28:03.273" v="1"/>
              <pc2:cmMkLst xmlns:pc2="http://schemas.microsoft.com/office/powerpoint/2019/9/main/command">
                <pc:docMk/>
                <pc:sldMk cId="1764908841" sldId="275"/>
                <pc2:cmMk id="{73C615C3-3041-4398-A4E0-CA2DFBF639D6}"/>
              </pc2:cmMkLst>
              <pc226:cmRplyChg chg="add">
                <pc226:chgData name="Griffin, Stephanie" userId="a5d17336-6e45-425c-9d9b-4b4e53fc8a36" providerId="ADAL" clId="{97D16D45-CDF5-4526-958F-BDA20A9B63CC}" dt="2024-01-30T17:28:03.273" v="1"/>
                <pc2:cmRplyMkLst xmlns:pc2="http://schemas.microsoft.com/office/powerpoint/2019/9/main/command">
                  <pc:docMk/>
                  <pc:sldMk cId="1764908841" sldId="275"/>
                  <pc2:cmMk id="{73C615C3-3041-4398-A4E0-CA2DFBF639D6}"/>
                  <pc2:cmRplyMk id="{AEDC281B-14BF-46E2-B84B-15C1DE4D7AF5}"/>
                </pc2:cmRplyMkLst>
              </pc226:cmRplyChg>
            </pc226:cmChg>
          </p:ext>
        </pc:extLst>
      </pc:sldChg>
      <pc:sldChg chg="modSp mod modCm">
        <pc:chgData name="Griffin, Stephanie" userId="a5d17336-6e45-425c-9d9b-4b4e53fc8a36" providerId="ADAL" clId="{97D16D45-CDF5-4526-958F-BDA20A9B63CC}" dt="2024-01-30T17:39:39.845" v="494"/>
        <pc:sldMkLst>
          <pc:docMk/>
          <pc:sldMk cId="3869400156" sldId="291"/>
        </pc:sldMkLst>
        <pc:spChg chg="mod">
          <ac:chgData name="Griffin, Stephanie" userId="a5d17336-6e45-425c-9d9b-4b4e53fc8a36" providerId="ADAL" clId="{97D16D45-CDF5-4526-958F-BDA20A9B63CC}" dt="2024-01-30T17:38:47.554" v="493" actId="6549"/>
          <ac:spMkLst>
            <pc:docMk/>
            <pc:sldMk cId="3869400156" sldId="291"/>
            <ac:spMk id="40964" creationId="{00000000-0000-0000-0000-000000000000}"/>
          </ac:spMkLst>
        </pc:spChg>
        <pc:extLst>
          <p:ext xmlns:p="http://schemas.openxmlformats.org/presentationml/2006/main" uri="{D6D511B9-2390-475A-947B-AFAB55BFBCF1}">
            <pc226:cmChg xmlns:pc226="http://schemas.microsoft.com/office/powerpoint/2022/06/main/command" chg="">
              <pc226:chgData name="Griffin, Stephanie" userId="a5d17336-6e45-425c-9d9b-4b4e53fc8a36" providerId="ADAL" clId="{97D16D45-CDF5-4526-958F-BDA20A9B63CC}" dt="2024-01-30T17:39:39.845" v="494"/>
              <pc2:cmMkLst xmlns:pc2="http://schemas.microsoft.com/office/powerpoint/2019/9/main/command">
                <pc:docMk/>
                <pc:sldMk cId="3869400156" sldId="291"/>
                <pc2:cmMk id="{C3BB45CD-DEDD-4CD4-A979-DA587286B499}"/>
              </pc2:cmMkLst>
              <pc226:cmRplyChg chg="add mod">
                <pc226:chgData name="Griffin, Stephanie" userId="a5d17336-6e45-425c-9d9b-4b4e53fc8a36" providerId="ADAL" clId="{97D16D45-CDF5-4526-958F-BDA20A9B63CC}" dt="2024-01-30T17:39:39.845" v="494"/>
                <pc2:cmRplyMkLst xmlns:pc2="http://schemas.microsoft.com/office/powerpoint/2019/9/main/command">
                  <pc:docMk/>
                  <pc:sldMk cId="3869400156" sldId="291"/>
                  <pc2:cmMk id="{C3BB45CD-DEDD-4CD4-A979-DA587286B499}"/>
                  <pc2:cmRplyMk id="{8FE49CAC-DC55-4382-9790-7D3C3931949E}"/>
                </pc2:cmRplyMkLst>
              </pc226:cmRplyChg>
            </pc226:cmChg>
          </p:ext>
        </pc:extLst>
      </pc:sldChg>
      <pc:sldChg chg="modNotesTx">
        <pc:chgData name="Griffin, Stephanie" userId="a5d17336-6e45-425c-9d9b-4b4e53fc8a36" providerId="ADAL" clId="{97D16D45-CDF5-4526-958F-BDA20A9B63CC}" dt="2024-01-30T17:40:24.228" v="516" actId="20577"/>
        <pc:sldMkLst>
          <pc:docMk/>
          <pc:sldMk cId="1658371220" sldId="292"/>
        </pc:sldMkLst>
      </pc:sldChg>
      <pc:sldChg chg="modSp mod modCm modNotesTx">
        <pc:chgData name="Griffin, Stephanie" userId="a5d17336-6e45-425c-9d9b-4b4e53fc8a36" providerId="ADAL" clId="{97D16D45-CDF5-4526-958F-BDA20A9B63CC}" dt="2024-01-30T17:41:39.763" v="575" actId="20577"/>
        <pc:sldMkLst>
          <pc:docMk/>
          <pc:sldMk cId="421766051" sldId="293"/>
        </pc:sldMkLst>
        <pc:spChg chg="mod">
          <ac:chgData name="Griffin, Stephanie" userId="a5d17336-6e45-425c-9d9b-4b4e53fc8a36" providerId="ADAL" clId="{97D16D45-CDF5-4526-958F-BDA20A9B63CC}" dt="2024-01-30T17:41:12.405" v="562" actId="207"/>
          <ac:spMkLst>
            <pc:docMk/>
            <pc:sldMk cId="421766051" sldId="293"/>
            <ac:spMk id="24582" creationId="{00000000-0000-0000-0000-000000000000}"/>
          </ac:spMkLst>
        </pc:spChg>
        <pc:extLst>
          <p:ext xmlns:p="http://schemas.openxmlformats.org/presentationml/2006/main" uri="{D6D511B9-2390-475A-947B-AFAB55BFBCF1}">
            <pc226:cmChg xmlns:pc226="http://schemas.microsoft.com/office/powerpoint/2022/06/main/command" chg="mod">
              <pc226:chgData name="Griffin, Stephanie" userId="a5d17336-6e45-425c-9d9b-4b4e53fc8a36" providerId="ADAL" clId="{97D16D45-CDF5-4526-958F-BDA20A9B63CC}" dt="2024-01-30T17:41:14.146" v="563"/>
              <pc2:cmMkLst xmlns:pc2="http://schemas.microsoft.com/office/powerpoint/2019/9/main/command">
                <pc:docMk/>
                <pc:sldMk cId="421766051" sldId="293"/>
                <pc2:cmMk id="{957D2888-762C-4692-B482-5A44C3DA436C}"/>
              </pc2:cmMkLst>
              <pc226:cmRplyChg chg="add">
                <pc226:chgData name="Griffin, Stephanie" userId="a5d17336-6e45-425c-9d9b-4b4e53fc8a36" providerId="ADAL" clId="{97D16D45-CDF5-4526-958F-BDA20A9B63CC}" dt="2024-01-30T17:41:14.146" v="563"/>
                <pc2:cmRplyMkLst xmlns:pc2="http://schemas.microsoft.com/office/powerpoint/2019/9/main/command">
                  <pc:docMk/>
                  <pc:sldMk cId="421766051" sldId="293"/>
                  <pc2:cmMk id="{957D2888-762C-4692-B482-5A44C3DA436C}"/>
                  <pc2:cmRplyMk id="{2756C5CE-F47D-44E6-B07F-28FDB9514D65}"/>
                </pc2:cmRplyMkLst>
              </pc226:cmRplyChg>
            </pc226:cmChg>
          </p:ext>
        </pc:extLst>
      </pc:sldChg>
      <pc:sldChg chg="modCm">
        <pc:chgData name="Griffin, Stephanie" userId="a5d17336-6e45-425c-9d9b-4b4e53fc8a36" providerId="ADAL" clId="{97D16D45-CDF5-4526-958F-BDA20A9B63CC}" dt="2024-01-30T17:41:58.726" v="576"/>
        <pc:sldMkLst>
          <pc:docMk/>
          <pc:sldMk cId="1003737295" sldId="294"/>
        </pc:sldMkLst>
        <pc:extLst>
          <p:ext xmlns:p="http://schemas.openxmlformats.org/presentationml/2006/main" uri="{D6D511B9-2390-475A-947B-AFAB55BFBCF1}">
            <pc226:cmChg xmlns:pc226="http://schemas.microsoft.com/office/powerpoint/2022/06/main/command" chg="">
              <pc226:chgData name="Griffin, Stephanie" userId="a5d17336-6e45-425c-9d9b-4b4e53fc8a36" providerId="ADAL" clId="{97D16D45-CDF5-4526-958F-BDA20A9B63CC}" dt="2024-01-30T17:41:58.726" v="576"/>
              <pc2:cmMkLst xmlns:pc2="http://schemas.microsoft.com/office/powerpoint/2019/9/main/command">
                <pc:docMk/>
                <pc:sldMk cId="1003737295" sldId="294"/>
                <pc2:cmMk id="{4B914897-8908-4D98-904D-D3317B466EC2}"/>
              </pc2:cmMkLst>
              <pc226:cmRplyChg chg="add">
                <pc226:chgData name="Griffin, Stephanie" userId="a5d17336-6e45-425c-9d9b-4b4e53fc8a36" providerId="ADAL" clId="{97D16D45-CDF5-4526-958F-BDA20A9B63CC}" dt="2024-01-30T17:41:58.726" v="576"/>
                <pc2:cmRplyMkLst xmlns:pc2="http://schemas.microsoft.com/office/powerpoint/2019/9/main/command">
                  <pc:docMk/>
                  <pc:sldMk cId="1003737295" sldId="294"/>
                  <pc2:cmMk id="{4B914897-8908-4D98-904D-D3317B466EC2}"/>
                  <pc2:cmRplyMk id="{B2513708-0423-4F7A-B245-D9ECD0BECF6E}"/>
                </pc2:cmRplyMkLst>
              </pc226:cmRplyChg>
            </pc226:cmChg>
          </p:ext>
        </pc:extLst>
      </pc:sldChg>
      <pc:sldChg chg="modSp mod">
        <pc:chgData name="Griffin, Stephanie" userId="a5d17336-6e45-425c-9d9b-4b4e53fc8a36" providerId="ADAL" clId="{97D16D45-CDF5-4526-958F-BDA20A9B63CC}" dt="2024-01-30T17:42:31.215" v="578" actId="20577"/>
        <pc:sldMkLst>
          <pc:docMk/>
          <pc:sldMk cId="2444006563" sldId="295"/>
        </pc:sldMkLst>
        <pc:spChg chg="mod">
          <ac:chgData name="Griffin, Stephanie" userId="a5d17336-6e45-425c-9d9b-4b4e53fc8a36" providerId="ADAL" clId="{97D16D45-CDF5-4526-958F-BDA20A9B63CC}" dt="2024-01-30T17:42:29.280" v="577" actId="20577"/>
          <ac:spMkLst>
            <pc:docMk/>
            <pc:sldMk cId="2444006563" sldId="295"/>
            <ac:spMk id="30724" creationId="{00000000-0000-0000-0000-000000000000}"/>
          </ac:spMkLst>
        </pc:spChg>
        <pc:spChg chg="mod">
          <ac:chgData name="Griffin, Stephanie" userId="a5d17336-6e45-425c-9d9b-4b4e53fc8a36" providerId="ADAL" clId="{97D16D45-CDF5-4526-958F-BDA20A9B63CC}" dt="2024-01-30T17:42:31.215" v="578" actId="20577"/>
          <ac:spMkLst>
            <pc:docMk/>
            <pc:sldMk cId="2444006563" sldId="295"/>
            <ac:spMk id="30726" creationId="{00000000-0000-0000-0000-000000000000}"/>
          </ac:spMkLst>
        </pc:spChg>
      </pc:sldChg>
      <pc:sldChg chg="modCm">
        <pc:chgData name="Griffin, Stephanie" userId="a5d17336-6e45-425c-9d9b-4b4e53fc8a36" providerId="ADAL" clId="{97D16D45-CDF5-4526-958F-BDA20A9B63CC}" dt="2024-01-30T17:47:19.863" v="579"/>
        <pc:sldMkLst>
          <pc:docMk/>
          <pc:sldMk cId="314285902" sldId="309"/>
        </pc:sldMkLst>
        <pc:extLst>
          <p:ext xmlns:p="http://schemas.openxmlformats.org/presentationml/2006/main" uri="{D6D511B9-2390-475A-947B-AFAB55BFBCF1}">
            <pc226:cmChg xmlns:pc226="http://schemas.microsoft.com/office/powerpoint/2022/06/main/command" chg="">
              <pc226:chgData name="Griffin, Stephanie" userId="a5d17336-6e45-425c-9d9b-4b4e53fc8a36" providerId="ADAL" clId="{97D16D45-CDF5-4526-958F-BDA20A9B63CC}" dt="2024-01-30T17:47:19.863" v="579"/>
              <pc2:cmMkLst xmlns:pc2="http://schemas.microsoft.com/office/powerpoint/2019/9/main/command">
                <pc:docMk/>
                <pc:sldMk cId="314285902" sldId="309"/>
                <pc2:cmMk id="{40D4A388-07D8-48AC-AC33-B858EB3454E1}"/>
              </pc2:cmMkLst>
              <pc226:cmRplyChg chg="add">
                <pc226:chgData name="Griffin, Stephanie" userId="a5d17336-6e45-425c-9d9b-4b4e53fc8a36" providerId="ADAL" clId="{97D16D45-CDF5-4526-958F-BDA20A9B63CC}" dt="2024-01-30T17:47:19.863" v="579"/>
                <pc2:cmRplyMkLst xmlns:pc2="http://schemas.microsoft.com/office/powerpoint/2019/9/main/command">
                  <pc:docMk/>
                  <pc:sldMk cId="314285902" sldId="309"/>
                  <pc2:cmMk id="{40D4A388-07D8-48AC-AC33-B858EB3454E1}"/>
                  <pc2:cmRplyMk id="{1A7E3E46-52FB-42DF-8B04-B14CC564784D}"/>
                </pc2:cmRplyMkLst>
              </pc226:cmRplyChg>
            </pc226:cmChg>
          </p:ext>
        </pc:extLst>
      </pc:sldChg>
      <pc:sldChg chg="modSp mod modCm modNotesTx">
        <pc:chgData name="Griffin, Stephanie" userId="a5d17336-6e45-425c-9d9b-4b4e53fc8a36" providerId="ADAL" clId="{97D16D45-CDF5-4526-958F-BDA20A9B63CC}" dt="2024-01-30T17:50:47.826" v="616" actId="20577"/>
        <pc:sldMkLst>
          <pc:docMk/>
          <pc:sldMk cId="2177564609" sldId="310"/>
        </pc:sldMkLst>
        <pc:spChg chg="mod">
          <ac:chgData name="Griffin, Stephanie" userId="a5d17336-6e45-425c-9d9b-4b4e53fc8a36" providerId="ADAL" clId="{97D16D45-CDF5-4526-958F-BDA20A9B63CC}" dt="2024-01-30T17:50:47.826" v="616" actId="20577"/>
          <ac:spMkLst>
            <pc:docMk/>
            <pc:sldMk cId="2177564609" sldId="310"/>
            <ac:spMk id="4" creationId="{16FC8397-39B3-3A43-84AB-72DC9F6F67C1}"/>
          </ac:spMkLst>
        </pc:spChg>
        <pc:extLst>
          <p:ext xmlns:p="http://schemas.openxmlformats.org/presentationml/2006/main" uri="{D6D511B9-2390-475A-947B-AFAB55BFBCF1}">
            <pc226:cmChg xmlns:pc226="http://schemas.microsoft.com/office/powerpoint/2022/06/main/command" chg="">
              <pc226:chgData name="Griffin, Stephanie" userId="a5d17336-6e45-425c-9d9b-4b4e53fc8a36" providerId="ADAL" clId="{97D16D45-CDF5-4526-958F-BDA20A9B63CC}" dt="2024-01-30T17:49:51.303" v="608"/>
              <pc2:cmMkLst xmlns:pc2="http://schemas.microsoft.com/office/powerpoint/2019/9/main/command">
                <pc:docMk/>
                <pc:sldMk cId="2177564609" sldId="310"/>
                <pc2:cmMk id="{456DA6B3-9CA2-4308-8CAD-316B4334C450}"/>
              </pc2:cmMkLst>
              <pc226:cmRplyChg chg="add mod">
                <pc226:chgData name="Griffin, Stephanie" userId="a5d17336-6e45-425c-9d9b-4b4e53fc8a36" providerId="ADAL" clId="{97D16D45-CDF5-4526-958F-BDA20A9B63CC}" dt="2024-01-30T17:49:51.303" v="608"/>
                <pc2:cmRplyMkLst xmlns:pc2="http://schemas.microsoft.com/office/powerpoint/2019/9/main/command">
                  <pc:docMk/>
                  <pc:sldMk cId="2177564609" sldId="310"/>
                  <pc2:cmMk id="{456DA6B3-9CA2-4308-8CAD-316B4334C450}"/>
                  <pc2:cmRplyMk id="{612F5DEB-AB95-4152-97D0-B1C569215AE9}"/>
                </pc2:cmRplyMkLst>
              </pc226:cmRplyChg>
            </pc226:cmChg>
            <pc226:cmChg xmlns:pc226="http://schemas.microsoft.com/office/powerpoint/2022/06/main/command" chg="">
              <pc226:chgData name="Griffin, Stephanie" userId="a5d17336-6e45-425c-9d9b-4b4e53fc8a36" providerId="ADAL" clId="{97D16D45-CDF5-4526-958F-BDA20A9B63CC}" dt="2024-01-30T17:48:35.659" v="581"/>
              <pc2:cmMkLst xmlns:pc2="http://schemas.microsoft.com/office/powerpoint/2019/9/main/command">
                <pc:docMk/>
                <pc:sldMk cId="2177564609" sldId="310"/>
                <pc2:cmMk id="{B0108CCC-5639-49ED-AFBF-F1CF5EBFE715}"/>
              </pc2:cmMkLst>
              <pc226:cmRplyChg chg="add">
                <pc226:chgData name="Griffin, Stephanie" userId="a5d17336-6e45-425c-9d9b-4b4e53fc8a36" providerId="ADAL" clId="{97D16D45-CDF5-4526-958F-BDA20A9B63CC}" dt="2024-01-30T17:48:35.659" v="581"/>
                <pc2:cmRplyMkLst xmlns:pc2="http://schemas.microsoft.com/office/powerpoint/2019/9/main/command">
                  <pc:docMk/>
                  <pc:sldMk cId="2177564609" sldId="310"/>
                  <pc2:cmMk id="{B0108CCC-5639-49ED-AFBF-F1CF5EBFE715}"/>
                  <pc2:cmRplyMk id="{24366B9C-5933-4CB5-9909-CB2CF20CF081}"/>
                </pc2:cmRplyMkLst>
              </pc226:cmRplyChg>
            </pc226:cmChg>
          </p:ext>
        </pc:extLst>
      </pc:sldChg>
      <pc:sldChg chg="addCm modNotesTx">
        <pc:chgData name="Griffin, Stephanie" userId="a5d17336-6e45-425c-9d9b-4b4e53fc8a36" providerId="ADAL" clId="{97D16D45-CDF5-4526-958F-BDA20A9B63CC}" dt="2024-01-30T17:54:16.048" v="842"/>
        <pc:sldMkLst>
          <pc:docMk/>
          <pc:sldMk cId="3402266731" sldId="311"/>
        </pc:sldMkLst>
        <pc:extLst>
          <p:ext xmlns:p="http://schemas.openxmlformats.org/presentationml/2006/main" uri="{D6D511B9-2390-475A-947B-AFAB55BFBCF1}">
            <pc226:cmChg xmlns:pc226="http://schemas.microsoft.com/office/powerpoint/2022/06/main/command" chg="add">
              <pc226:chgData name="Griffin, Stephanie" userId="a5d17336-6e45-425c-9d9b-4b4e53fc8a36" providerId="ADAL" clId="{97D16D45-CDF5-4526-958F-BDA20A9B63CC}" dt="2024-01-30T17:54:16.048" v="842"/>
              <pc2:cmMkLst xmlns:pc2="http://schemas.microsoft.com/office/powerpoint/2019/9/main/command">
                <pc:docMk/>
                <pc:sldMk cId="3402266731" sldId="311"/>
                <pc2:cmMk id="{1CA0E6DB-E298-4D07-8004-C0142ACDE0C6}"/>
              </pc2:cmMkLst>
            </pc226:cmChg>
          </p:ext>
        </pc:extLst>
      </pc:sldChg>
      <pc:sldChg chg="modSp mod modNotesTx">
        <pc:chgData name="Griffin, Stephanie" userId="a5d17336-6e45-425c-9d9b-4b4e53fc8a36" providerId="ADAL" clId="{97D16D45-CDF5-4526-958F-BDA20A9B63CC}" dt="2024-01-30T19:05:57.228" v="932" actId="20577"/>
        <pc:sldMkLst>
          <pc:docMk/>
          <pc:sldMk cId="320356141" sldId="343"/>
        </pc:sldMkLst>
        <pc:spChg chg="mod">
          <ac:chgData name="Griffin, Stephanie" userId="a5d17336-6e45-425c-9d9b-4b4e53fc8a36" providerId="ADAL" clId="{97D16D45-CDF5-4526-958F-BDA20A9B63CC}" dt="2024-01-30T19:05:57.228" v="932" actId="20577"/>
          <ac:spMkLst>
            <pc:docMk/>
            <pc:sldMk cId="320356141" sldId="343"/>
            <ac:spMk id="11" creationId="{BECA8039-9CD6-B345-BBD5-06504AA862D7}"/>
          </ac:spMkLst>
        </pc:spChg>
      </pc:sldChg>
      <pc:sldChg chg="modSp mod modCm modNotesTx">
        <pc:chgData name="Griffin, Stephanie" userId="a5d17336-6e45-425c-9d9b-4b4e53fc8a36" providerId="ADAL" clId="{97D16D45-CDF5-4526-958F-BDA20A9B63CC}" dt="2024-01-30T17:33:50.634" v="490"/>
        <pc:sldMkLst>
          <pc:docMk/>
          <pc:sldMk cId="1710769895" sldId="419"/>
        </pc:sldMkLst>
        <pc:spChg chg="mod">
          <ac:chgData name="Griffin, Stephanie" userId="a5d17336-6e45-425c-9d9b-4b4e53fc8a36" providerId="ADAL" clId="{97D16D45-CDF5-4526-958F-BDA20A9B63CC}" dt="2024-01-30T17:32:23.344" v="41" actId="6549"/>
          <ac:spMkLst>
            <pc:docMk/>
            <pc:sldMk cId="1710769895" sldId="419"/>
            <ac:spMk id="2" creationId="{00000000-0000-0000-0000-000000000000}"/>
          </ac:spMkLst>
        </pc:spChg>
        <pc:extLst>
          <p:ext xmlns:p="http://schemas.openxmlformats.org/presentationml/2006/main" uri="{D6D511B9-2390-475A-947B-AFAB55BFBCF1}">
            <pc226:cmChg xmlns:pc226="http://schemas.microsoft.com/office/powerpoint/2022/06/main/command" chg="mod">
              <pc226:chgData name="Griffin, Stephanie" userId="a5d17336-6e45-425c-9d9b-4b4e53fc8a36" providerId="ADAL" clId="{97D16D45-CDF5-4526-958F-BDA20A9B63CC}" dt="2024-01-30T17:33:50.634" v="490"/>
              <pc2:cmMkLst xmlns:pc2="http://schemas.microsoft.com/office/powerpoint/2019/9/main/command">
                <pc:docMk/>
                <pc:sldMk cId="1710769895" sldId="419"/>
                <pc2:cmMk id="{4ACDC175-CC34-483F-83C9-644324F9CAAC}"/>
              </pc2:cmMkLst>
              <pc226:cmRplyChg chg="add">
                <pc226:chgData name="Griffin, Stephanie" userId="a5d17336-6e45-425c-9d9b-4b4e53fc8a36" providerId="ADAL" clId="{97D16D45-CDF5-4526-958F-BDA20A9B63CC}" dt="2024-01-30T17:32:33.634" v="42"/>
                <pc2:cmRplyMkLst xmlns:pc2="http://schemas.microsoft.com/office/powerpoint/2019/9/main/command">
                  <pc:docMk/>
                  <pc:sldMk cId="1710769895" sldId="419"/>
                  <pc2:cmMk id="{4ACDC175-CC34-483F-83C9-644324F9CAAC}"/>
                  <pc2:cmRplyMk id="{C949E5A7-0756-4C4B-A9E3-896CC97C7C32}"/>
                </pc2:cmRplyMkLst>
              </pc226:cmRplyChg>
            </pc226:cmChg>
          </p:ext>
        </pc:extLst>
      </pc:sldChg>
    </pc:docChg>
  </pc:docChgLst>
  <pc:docChgLst>
    <pc:chgData name="Karne, Harichandana" userId="50936d58-d82b-4e69-b494-c6318f6240ca" providerId="ADAL" clId="{78CDB2C3-5928-4FB6-961D-96A7EBDC6F6F}"/>
    <pc:docChg chg="undo custSel modSld">
      <pc:chgData name="Karne, Harichandana" userId="50936d58-d82b-4e69-b494-c6318f6240ca" providerId="ADAL" clId="{78CDB2C3-5928-4FB6-961D-96A7EBDC6F6F}" dt="2024-01-31T21:03:42.469" v="426"/>
      <pc:docMkLst>
        <pc:docMk/>
      </pc:docMkLst>
      <pc:sldChg chg="addCm delCm modCm">
        <pc:chgData name="Karne, Harichandana" userId="50936d58-d82b-4e69-b494-c6318f6240ca" providerId="ADAL" clId="{78CDB2C3-5928-4FB6-961D-96A7EBDC6F6F}" dt="2024-01-30T22:01:37.312" v="14"/>
        <pc:sldMkLst>
          <pc:docMk/>
          <pc:sldMk cId="1764908841" sldId="275"/>
        </pc:sldMkLst>
        <pc:extLst>
          <p:ext xmlns:p="http://schemas.openxmlformats.org/presentationml/2006/main" uri="{D6D511B9-2390-475A-947B-AFAB55BFBCF1}">
            <pc226:cmChg xmlns:pc226="http://schemas.microsoft.com/office/powerpoint/2022/06/main/command" chg="add del mod">
              <pc226:chgData name="Karne, Harichandana" userId="50936d58-d82b-4e69-b494-c6318f6240ca" providerId="ADAL" clId="{78CDB2C3-5928-4FB6-961D-96A7EBDC6F6F}" dt="2024-01-30T22:01:37.312" v="14"/>
              <pc2:cmMkLst xmlns:pc2="http://schemas.microsoft.com/office/powerpoint/2019/9/main/command">
                <pc:docMk/>
                <pc:sldMk cId="1764908841" sldId="275"/>
                <pc2:cmMk id="{73C615C3-3041-4398-A4E0-CA2DFBF639D6}"/>
              </pc2:cmMkLst>
            </pc226:cmChg>
          </p:ext>
        </pc:extLst>
      </pc:sldChg>
      <pc:sldChg chg="delCm modCm">
        <pc:chgData name="Karne, Harichandana" userId="50936d58-d82b-4e69-b494-c6318f6240ca" providerId="ADAL" clId="{78CDB2C3-5928-4FB6-961D-96A7EBDC6F6F}" dt="2024-01-31T19:29:04.640" v="375"/>
        <pc:sldMkLst>
          <pc:docMk/>
          <pc:sldMk cId="3869400156" sldId="291"/>
        </pc:sldMkLst>
        <pc:extLst>
          <p:ext xmlns:p="http://schemas.openxmlformats.org/presentationml/2006/main" uri="{D6D511B9-2390-475A-947B-AFAB55BFBCF1}">
            <pc226:cmChg xmlns:pc226="http://schemas.microsoft.com/office/powerpoint/2022/06/main/command" chg="del mod">
              <pc226:chgData name="Karne, Harichandana" userId="50936d58-d82b-4e69-b494-c6318f6240ca" providerId="ADAL" clId="{78CDB2C3-5928-4FB6-961D-96A7EBDC6F6F}" dt="2024-01-31T19:29:04.640" v="375"/>
              <pc2:cmMkLst xmlns:pc2="http://schemas.microsoft.com/office/powerpoint/2019/9/main/command">
                <pc:docMk/>
                <pc:sldMk cId="3869400156" sldId="291"/>
                <pc2:cmMk id="{C3BB45CD-DEDD-4CD4-A979-DA587286B499}"/>
              </pc2:cmMkLst>
            </pc226:cmChg>
          </p:ext>
        </pc:extLst>
      </pc:sldChg>
      <pc:sldChg chg="addCm delCm modCm modNotesTx">
        <pc:chgData name="Karne, Harichandana" userId="50936d58-d82b-4e69-b494-c6318f6240ca" providerId="ADAL" clId="{78CDB2C3-5928-4FB6-961D-96A7EBDC6F6F}" dt="2024-01-31T19:29:10.627" v="376"/>
        <pc:sldMkLst>
          <pc:docMk/>
          <pc:sldMk cId="421766051" sldId="293"/>
        </pc:sldMkLst>
        <pc:extLst>
          <p:ext xmlns:p="http://schemas.openxmlformats.org/presentationml/2006/main" uri="{D6D511B9-2390-475A-947B-AFAB55BFBCF1}">
            <pc226:cmChg xmlns:pc226="http://schemas.microsoft.com/office/powerpoint/2022/06/main/command" chg="add del mod">
              <pc226:chgData name="Karne, Harichandana" userId="50936d58-d82b-4e69-b494-c6318f6240ca" providerId="ADAL" clId="{78CDB2C3-5928-4FB6-961D-96A7EBDC6F6F}" dt="2024-01-31T19:29:10.627" v="376"/>
              <pc2:cmMkLst xmlns:pc2="http://schemas.microsoft.com/office/powerpoint/2019/9/main/command">
                <pc:docMk/>
                <pc:sldMk cId="421766051" sldId="293"/>
                <pc2:cmMk id="{957D2888-762C-4692-B482-5A44C3DA436C}"/>
              </pc2:cmMkLst>
            </pc226:cmChg>
          </p:ext>
        </pc:extLst>
      </pc:sldChg>
      <pc:sldChg chg="delCm modCm">
        <pc:chgData name="Karne, Harichandana" userId="50936d58-d82b-4e69-b494-c6318f6240ca" providerId="ADAL" clId="{78CDB2C3-5928-4FB6-961D-96A7EBDC6F6F}" dt="2024-01-31T19:05:29.389" v="45"/>
        <pc:sldMkLst>
          <pc:docMk/>
          <pc:sldMk cId="1003737295" sldId="294"/>
        </pc:sldMkLst>
        <pc:extLst>
          <p:ext xmlns:p="http://schemas.openxmlformats.org/presentationml/2006/main" uri="{D6D511B9-2390-475A-947B-AFAB55BFBCF1}">
            <pc226:cmChg xmlns:pc226="http://schemas.microsoft.com/office/powerpoint/2022/06/main/command" chg="del mod">
              <pc226:chgData name="Karne, Harichandana" userId="50936d58-d82b-4e69-b494-c6318f6240ca" providerId="ADAL" clId="{78CDB2C3-5928-4FB6-961D-96A7EBDC6F6F}" dt="2024-01-31T19:05:29.389" v="45"/>
              <pc2:cmMkLst xmlns:pc2="http://schemas.microsoft.com/office/powerpoint/2019/9/main/command">
                <pc:docMk/>
                <pc:sldMk cId="1003737295" sldId="294"/>
                <pc2:cmMk id="{4B914897-8908-4D98-904D-D3317B466EC2}"/>
              </pc2:cmMkLst>
            </pc226:cmChg>
          </p:ext>
        </pc:extLst>
      </pc:sldChg>
      <pc:sldChg chg="modSp mod addCm delCm modCm">
        <pc:chgData name="Karne, Harichandana" userId="50936d58-d82b-4e69-b494-c6318f6240ca" providerId="ADAL" clId="{78CDB2C3-5928-4FB6-961D-96A7EBDC6F6F}" dt="2024-01-31T21:03:42.469" v="426"/>
        <pc:sldMkLst>
          <pc:docMk/>
          <pc:sldMk cId="314285902" sldId="309"/>
        </pc:sldMkLst>
        <pc:spChg chg="mod">
          <ac:chgData name="Karne, Harichandana" userId="50936d58-d82b-4e69-b494-c6318f6240ca" providerId="ADAL" clId="{78CDB2C3-5928-4FB6-961D-96A7EBDC6F6F}" dt="2024-01-31T19:32:08.349" v="382" actId="14100"/>
          <ac:spMkLst>
            <pc:docMk/>
            <pc:sldMk cId="314285902" sldId="309"/>
            <ac:spMk id="4" creationId="{30CE25D2-B5F7-DD40-8423-C41F76EA88EC}"/>
          </ac:spMkLst>
        </pc:spChg>
        <pc:extLst>
          <p:ext xmlns:p="http://schemas.openxmlformats.org/presentationml/2006/main" uri="{D6D511B9-2390-475A-947B-AFAB55BFBCF1}">
            <pc226:cmChg xmlns:pc226="http://schemas.microsoft.com/office/powerpoint/2022/06/main/command" chg="add">
              <pc226:chgData name="Karne, Harichandana" userId="50936d58-d82b-4e69-b494-c6318f6240ca" providerId="ADAL" clId="{78CDB2C3-5928-4FB6-961D-96A7EBDC6F6F}" dt="2024-01-31T19:33:15.207" v="384"/>
              <pc2:cmMkLst xmlns:pc2="http://schemas.microsoft.com/office/powerpoint/2019/9/main/command">
                <pc:docMk/>
                <pc:sldMk cId="314285902" sldId="309"/>
                <pc2:cmMk id="{B472F987-8F61-48BE-AC5C-FBF900B408DE}"/>
              </pc2:cmMkLst>
            </pc226:cmChg>
            <pc226:cmChg xmlns:pc226="http://schemas.microsoft.com/office/powerpoint/2022/06/main/command" chg="del mod">
              <pc226:chgData name="Karne, Harichandana" userId="50936d58-d82b-4e69-b494-c6318f6240ca" providerId="ADAL" clId="{78CDB2C3-5928-4FB6-961D-96A7EBDC6F6F}" dt="2024-01-31T21:03:42.469" v="426"/>
              <pc2:cmMkLst xmlns:pc2="http://schemas.microsoft.com/office/powerpoint/2019/9/main/command">
                <pc:docMk/>
                <pc:sldMk cId="314285902" sldId="309"/>
                <pc2:cmMk id="{40D4A388-07D8-48AC-AC33-B858EB3454E1}"/>
              </pc2:cmMkLst>
              <pc226:cmRplyChg chg="mod">
                <pc226:chgData name="Karne, Harichandana" userId="50936d58-d82b-4e69-b494-c6318f6240ca" providerId="ADAL" clId="{78CDB2C3-5928-4FB6-961D-96A7EBDC6F6F}" dt="2024-01-30T22:01:24.187" v="12"/>
                <pc2:cmRplyMkLst xmlns:pc2="http://schemas.microsoft.com/office/powerpoint/2019/9/main/command">
                  <pc:docMk/>
                  <pc:sldMk cId="314285902" sldId="309"/>
                  <pc2:cmMk id="{40D4A388-07D8-48AC-AC33-B858EB3454E1}"/>
                  <pc2:cmRplyMk id="{3BA1A746-EA9D-44E9-B822-66B5F7BB73E1}"/>
                </pc2:cmRplyMkLst>
              </pc226:cmRplyChg>
            </pc226:cmChg>
          </p:ext>
        </pc:extLst>
      </pc:sldChg>
      <pc:sldChg chg="modSp mod delCm modCm modNotesTx">
        <pc:chgData name="Karne, Harichandana" userId="50936d58-d82b-4e69-b494-c6318f6240ca" providerId="ADAL" clId="{78CDB2C3-5928-4FB6-961D-96A7EBDC6F6F}" dt="2024-01-31T19:34:43.849" v="385"/>
        <pc:sldMkLst>
          <pc:docMk/>
          <pc:sldMk cId="2177564609" sldId="310"/>
        </pc:sldMkLst>
        <pc:spChg chg="mod">
          <ac:chgData name="Karne, Harichandana" userId="50936d58-d82b-4e69-b494-c6318f6240ca" providerId="ADAL" clId="{78CDB2C3-5928-4FB6-961D-96A7EBDC6F6F}" dt="2024-01-31T19:07:59.828" v="48" actId="207"/>
          <ac:spMkLst>
            <pc:docMk/>
            <pc:sldMk cId="2177564609" sldId="310"/>
            <ac:spMk id="4" creationId="{16FC8397-39B3-3A43-84AB-72DC9F6F67C1}"/>
          </ac:spMkLst>
        </pc:spChg>
        <pc:extLst>
          <p:ext xmlns:p="http://schemas.openxmlformats.org/presentationml/2006/main" uri="{D6D511B9-2390-475A-947B-AFAB55BFBCF1}">
            <pc226:cmChg xmlns:pc226="http://schemas.microsoft.com/office/powerpoint/2022/06/main/command" chg="del mod">
              <pc226:chgData name="Karne, Harichandana" userId="50936d58-d82b-4e69-b494-c6318f6240ca" providerId="ADAL" clId="{78CDB2C3-5928-4FB6-961D-96A7EBDC6F6F}" dt="2024-01-31T19:34:43.849" v="385"/>
              <pc2:cmMkLst xmlns:pc2="http://schemas.microsoft.com/office/powerpoint/2019/9/main/command">
                <pc:docMk/>
                <pc:sldMk cId="2177564609" sldId="310"/>
                <pc2:cmMk id="{456DA6B3-9CA2-4308-8CAD-316B4334C450}"/>
              </pc2:cmMkLst>
            </pc226:cmChg>
            <pc226:cmChg xmlns:pc226="http://schemas.microsoft.com/office/powerpoint/2022/06/main/command" chg="del mod">
              <pc226:chgData name="Karne, Harichandana" userId="50936d58-d82b-4e69-b494-c6318f6240ca" providerId="ADAL" clId="{78CDB2C3-5928-4FB6-961D-96A7EBDC6F6F}" dt="2024-01-31T19:08:10.111" v="49"/>
              <pc2:cmMkLst xmlns:pc2="http://schemas.microsoft.com/office/powerpoint/2019/9/main/command">
                <pc:docMk/>
                <pc:sldMk cId="2177564609" sldId="310"/>
                <pc2:cmMk id="{B0108CCC-5639-49ED-AFBF-F1CF5EBFE715}"/>
              </pc2:cmMkLst>
            </pc226:cmChg>
          </p:ext>
        </pc:extLst>
      </pc:sldChg>
      <pc:sldChg chg="delCm modNotesTx">
        <pc:chgData name="Karne, Harichandana" userId="50936d58-d82b-4e69-b494-c6318f6240ca" providerId="ADAL" clId="{78CDB2C3-5928-4FB6-961D-96A7EBDC6F6F}" dt="2024-01-31T19:36:02.050" v="425"/>
        <pc:sldMkLst>
          <pc:docMk/>
          <pc:sldMk cId="3402266731" sldId="311"/>
        </pc:sldMkLst>
        <pc:extLst>
          <p:ext xmlns:p="http://schemas.openxmlformats.org/presentationml/2006/main" uri="{D6D511B9-2390-475A-947B-AFAB55BFBCF1}">
            <pc226:cmChg xmlns:pc226="http://schemas.microsoft.com/office/powerpoint/2022/06/main/command" chg="del">
              <pc226:chgData name="Karne, Harichandana" userId="50936d58-d82b-4e69-b494-c6318f6240ca" providerId="ADAL" clId="{78CDB2C3-5928-4FB6-961D-96A7EBDC6F6F}" dt="2024-01-31T19:36:02.050" v="425"/>
              <pc2:cmMkLst xmlns:pc2="http://schemas.microsoft.com/office/powerpoint/2019/9/main/command">
                <pc:docMk/>
                <pc:sldMk cId="3402266731" sldId="311"/>
                <pc2:cmMk id="{1CA0E6DB-E298-4D07-8004-C0142ACDE0C6}"/>
              </pc2:cmMkLst>
            </pc226:cmChg>
          </p:ext>
        </pc:extLst>
      </pc:sldChg>
      <pc:sldChg chg="modSp mod addCm delCm modCm">
        <pc:chgData name="Karne, Harichandana" userId="50936d58-d82b-4e69-b494-c6318f6240ca" providerId="ADAL" clId="{78CDB2C3-5928-4FB6-961D-96A7EBDC6F6F}" dt="2024-01-31T19:35:46.228" v="424" actId="20577"/>
        <pc:sldMkLst>
          <pc:docMk/>
          <pc:sldMk cId="1430580152" sldId="330"/>
        </pc:sldMkLst>
        <pc:spChg chg="mod">
          <ac:chgData name="Karne, Harichandana" userId="50936d58-d82b-4e69-b494-c6318f6240ca" providerId="ADAL" clId="{78CDB2C3-5928-4FB6-961D-96A7EBDC6F6F}" dt="2024-01-31T19:35:46.228" v="424" actId="20577"/>
          <ac:spMkLst>
            <pc:docMk/>
            <pc:sldMk cId="1430580152" sldId="330"/>
            <ac:spMk id="63493" creationId="{00000000-0000-0000-0000-000000000000}"/>
          </ac:spMkLst>
        </pc:spChg>
        <pc:extLst>
          <p:ext xmlns:p="http://schemas.openxmlformats.org/presentationml/2006/main" uri="{D6D511B9-2390-475A-947B-AFAB55BFBCF1}">
            <pc226:cmChg xmlns:pc226="http://schemas.microsoft.com/office/powerpoint/2022/06/main/command" chg="add del">
              <pc226:chgData name="Karne, Harichandana" userId="50936d58-d82b-4e69-b494-c6318f6240ca" providerId="ADAL" clId="{78CDB2C3-5928-4FB6-961D-96A7EBDC6F6F}" dt="2024-01-31T19:25:34.206" v="373"/>
              <pc2:cmMkLst xmlns:pc2="http://schemas.microsoft.com/office/powerpoint/2019/9/main/command">
                <pc:docMk/>
                <pc:sldMk cId="1430580152" sldId="330"/>
                <pc2:cmMk id="{4A02A020-71BC-4951-9654-74890F49BABA}"/>
              </pc2:cmMkLst>
            </pc226:cmChg>
            <pc226:cmChg xmlns:pc226="http://schemas.microsoft.com/office/powerpoint/2022/06/main/command" chg="add del">
              <pc226:chgData name="Karne, Harichandana" userId="50936d58-d82b-4e69-b494-c6318f6240ca" providerId="ADAL" clId="{78CDB2C3-5928-4FB6-961D-96A7EBDC6F6F}" dt="2024-01-30T22:10:17.045" v="21"/>
              <pc2:cmMkLst xmlns:pc2="http://schemas.microsoft.com/office/powerpoint/2019/9/main/command">
                <pc:docMk/>
                <pc:sldMk cId="1430580152" sldId="330"/>
                <pc2:cmMk id="{C4C0B4CC-B0F9-4F81-98D4-4F035A7D377A}"/>
              </pc2:cmMkLst>
            </pc226:cmChg>
            <pc226:cmChg xmlns:pc226="http://schemas.microsoft.com/office/powerpoint/2022/06/main/command" chg="del">
              <pc226:chgData name="Karne, Harichandana" userId="50936d58-d82b-4e69-b494-c6318f6240ca" providerId="ADAL" clId="{78CDB2C3-5928-4FB6-961D-96A7EBDC6F6F}" dt="2024-01-30T15:27:07.036" v="4"/>
              <pc2:cmMkLst xmlns:pc2="http://schemas.microsoft.com/office/powerpoint/2019/9/main/command">
                <pc:docMk/>
                <pc:sldMk cId="1430580152" sldId="330"/>
                <pc2:cmMk id="{7FF660CD-8514-417A-8E83-90EFE1FE4D51}"/>
              </pc2:cmMkLst>
            </pc226:cmChg>
            <pc226:cmChg xmlns:pc226="http://schemas.microsoft.com/office/powerpoint/2022/06/main/command" chg="add mod">
              <pc226:chgData name="Karne, Harichandana" userId="50936d58-d82b-4e69-b494-c6318f6240ca" providerId="ADAL" clId="{78CDB2C3-5928-4FB6-961D-96A7EBDC6F6F}" dt="2024-01-31T19:35:46.228" v="424" actId="20577"/>
              <pc2:cmMkLst xmlns:pc2="http://schemas.microsoft.com/office/powerpoint/2019/9/main/command">
                <pc:docMk/>
                <pc:sldMk cId="1430580152" sldId="330"/>
                <pc2:cmMk id="{4F2806DC-8781-4774-9C5D-E21D6ED52502}"/>
              </pc2:cmMkLst>
            </pc226:cmChg>
          </p:ext>
        </pc:extLst>
      </pc:sldChg>
      <pc:sldChg chg="modSp mod delCm">
        <pc:chgData name="Karne, Harichandana" userId="50936d58-d82b-4e69-b494-c6318f6240ca" providerId="ADAL" clId="{78CDB2C3-5928-4FB6-961D-96A7EBDC6F6F}" dt="2024-01-31T19:03:33.833" v="42" actId="207"/>
        <pc:sldMkLst>
          <pc:docMk/>
          <pc:sldMk cId="1710769895" sldId="419"/>
        </pc:sldMkLst>
        <pc:spChg chg="mod">
          <ac:chgData name="Karne, Harichandana" userId="50936d58-d82b-4e69-b494-c6318f6240ca" providerId="ADAL" clId="{78CDB2C3-5928-4FB6-961D-96A7EBDC6F6F}" dt="2024-01-31T19:03:33.833" v="42" actId="207"/>
          <ac:spMkLst>
            <pc:docMk/>
            <pc:sldMk cId="1710769895" sldId="419"/>
            <ac:spMk id="2" creationId="{00000000-0000-0000-0000-000000000000}"/>
          </ac:spMkLst>
        </pc:spChg>
        <pc:extLst>
          <p:ext xmlns:p="http://schemas.openxmlformats.org/presentationml/2006/main" uri="{D6D511B9-2390-475A-947B-AFAB55BFBCF1}">
            <pc226:cmChg xmlns:pc226="http://schemas.microsoft.com/office/powerpoint/2022/06/main/command" chg="del">
              <pc226:chgData name="Karne, Harichandana" userId="50936d58-d82b-4e69-b494-c6318f6240ca" providerId="ADAL" clId="{78CDB2C3-5928-4FB6-961D-96A7EBDC6F6F}" dt="2024-01-31T19:03:24.673" v="41"/>
              <pc2:cmMkLst xmlns:pc2="http://schemas.microsoft.com/office/powerpoint/2019/9/main/command">
                <pc:docMk/>
                <pc:sldMk cId="1710769895" sldId="419"/>
                <pc2:cmMk id="{4ACDC175-CC34-483F-83C9-644324F9CAAC}"/>
              </pc2:cmMkLst>
            </pc226:cmChg>
          </p:ext>
        </pc:extLst>
      </pc:sldChg>
      <pc:sldChg chg="delCm">
        <pc:chgData name="Karne, Harichandana" userId="50936d58-d82b-4e69-b494-c6318f6240ca" providerId="ADAL" clId="{78CDB2C3-5928-4FB6-961D-96A7EBDC6F6F}" dt="2024-01-30T15:25:11.951" v="0"/>
        <pc:sldMkLst>
          <pc:docMk/>
          <pc:sldMk cId="1281428535" sldId="421"/>
        </pc:sldMkLst>
        <pc:extLst>
          <p:ext xmlns:p="http://schemas.openxmlformats.org/presentationml/2006/main" uri="{D6D511B9-2390-475A-947B-AFAB55BFBCF1}">
            <pc226:cmChg xmlns:pc226="http://schemas.microsoft.com/office/powerpoint/2022/06/main/command" chg="del">
              <pc226:chgData name="Karne, Harichandana" userId="50936d58-d82b-4e69-b494-c6318f6240ca" providerId="ADAL" clId="{78CDB2C3-5928-4FB6-961D-96A7EBDC6F6F}" dt="2024-01-30T15:25:11.951" v="0"/>
              <pc2:cmMkLst xmlns:pc2="http://schemas.microsoft.com/office/powerpoint/2019/9/main/command">
                <pc:docMk/>
                <pc:sldMk cId="1281428535" sldId="421"/>
                <pc2:cmMk id="{45291293-4584-4D70-A23A-9A93C9CA8F1C}"/>
              </pc2:cmMkLst>
            </pc226:cmChg>
          </p:ext>
        </pc:ext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65ACE31-6E10-9845-B514-9E056C4BA3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C7C583D-44A5-BF4E-B3A9-8F425333B19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BD98B50-92F6-A94A-A7A2-258298C2A996}" type="datetimeFigureOut">
              <a:rPr lang="en-US" smtClean="0"/>
              <a:t>2/1/2024</a:t>
            </a:fld>
            <a:endParaRPr lang="en-US"/>
          </a:p>
        </p:txBody>
      </p:sp>
      <p:sp>
        <p:nvSpPr>
          <p:cNvPr id="4" name="Footer Placeholder 3">
            <a:extLst>
              <a:ext uri="{FF2B5EF4-FFF2-40B4-BE49-F238E27FC236}">
                <a16:creationId xmlns:a16="http://schemas.microsoft.com/office/drawing/2014/main" id="{5337B7D9-1833-3E49-8311-B2BD6045DF7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0B16E1-7E54-7C47-8776-B9C6EC8721D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5C8EEAD-65FB-1A42-9B75-5C7C39D9CFD0}" type="slidenum">
              <a:rPr lang="en-US" smtClean="0"/>
              <a:t>‹#›</a:t>
            </a:fld>
            <a:endParaRPr lang="en-US"/>
          </a:p>
        </p:txBody>
      </p:sp>
    </p:spTree>
    <p:extLst>
      <p:ext uri="{BB962C8B-B14F-4D97-AF65-F5344CB8AC3E}">
        <p14:creationId xmlns:p14="http://schemas.microsoft.com/office/powerpoint/2010/main" val="18567172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3EF255-A217-1949-9A2C-E282E8BF572A}" type="datetimeFigureOut">
              <a:rPr lang="en-US" smtClean="0"/>
              <a:t>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A0C76C-20C2-AA41-BAA3-490ECBDFFEE2}" type="slidenum">
              <a:rPr lang="en-US" smtClean="0"/>
              <a:t>‹#›</a:t>
            </a:fld>
            <a:endParaRPr lang="en-US"/>
          </a:p>
        </p:txBody>
      </p:sp>
    </p:spTree>
    <p:extLst>
      <p:ext uri="{BB962C8B-B14F-4D97-AF65-F5344CB8AC3E}">
        <p14:creationId xmlns:p14="http://schemas.microsoft.com/office/powerpoint/2010/main" val="1846391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notesMaster" Target="../notesMasters/notesMaster1.xml"/><Relationship Id="rId1" Type="http://schemas.openxmlformats.org/officeDocument/2006/relationships/tags" Target="../tags/tag48.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slide" Target="../slides/slide72.xml"/><Relationship Id="rId2" Type="http://schemas.openxmlformats.org/officeDocument/2006/relationships/notesMaster" Target="../notesMasters/notesMaster1.xml"/><Relationship Id="rId1" Type="http://schemas.openxmlformats.org/officeDocument/2006/relationships/tags" Target="../tags/tag57.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slide" Target="../slides/slide79.xml"/><Relationship Id="rId2" Type="http://schemas.openxmlformats.org/officeDocument/2006/relationships/notesMaster" Target="../notesMasters/notesMaster1.xml"/><Relationship Id="rId1" Type="http://schemas.openxmlformats.org/officeDocument/2006/relationships/tags" Target="../tags/tag64.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a:latin typeface="Arial" panose="020B0604020202020204" pitchFamily="34" charset="0"/>
                <a:ea typeface="ＭＳ Ｐゴシック" panose="020B0600070205080204" pitchFamily="34" charset="-128"/>
              </a:rPr>
              <a:t>Welcome to the Emergency Planning and Community Right-to-Know Act, Section 313, Toxics Release Inventory online training for the 2023 reporting year. This is the Basic Concepts Module of a two part training course that is made up of this module and an Advanced Concepts module. The Basic Concepts module will walk you through the process of determining whether or not your facility is required to report to the Toxics Release Inventory, or TRI, and if so, how you actually prepare and submit information to TRI. The Advanced Concepts module assumes a basic understanding of the TRI requirements and focuses on key concepts that will help to ensure accurate TRI reporting.</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1</a:t>
            </a:fld>
            <a:endParaRPr lang="en-US"/>
          </a:p>
        </p:txBody>
      </p:sp>
    </p:spTree>
    <p:extLst>
      <p:ext uri="{BB962C8B-B14F-4D97-AF65-F5344CB8AC3E}">
        <p14:creationId xmlns:p14="http://schemas.microsoft.com/office/powerpoint/2010/main" val="754222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altLang="en-US" sz="1200">
                <a:latin typeface="Arial" panose="020B0604020202020204" pitchFamily="34" charset="0"/>
                <a:ea typeface="ＭＳ Ｐゴシック" panose="020B0600070205080204" pitchFamily="34" charset="-128"/>
              </a:rPr>
              <a:t>As previously mentioned, the reporting unit under TRI is the facility. Primary NAICS codes determinations and employee threshold determinations are made at the facility level. Chemical threshold determinations are also made at the facility level. Therefore, the definition of a facility under TRI is very important. EPA defines a facility as “all buildings, equipment, structures, and other stationary items which are located on a single site or contiguous or adjacent sites and which are owned or operated by the same person (or by any person which controls, is controlled by, or under common control with such person).”</a:t>
            </a:r>
          </a:p>
          <a:p>
            <a:pPr>
              <a:spcBef>
                <a:spcPts val="1200"/>
              </a:spcBef>
            </a:pPr>
            <a:r>
              <a:rPr lang="en-US" altLang="en-US" sz="1200">
                <a:latin typeface="Arial" panose="020B0604020202020204" pitchFamily="34" charset="0"/>
                <a:ea typeface="ＭＳ Ｐゴシック" panose="020B0600070205080204" pitchFamily="34" charset="-128"/>
              </a:rPr>
              <a:t>A key point here is that establishments or operations owned or operated by the same company or federal agency that are contiguous or adjacent are considered a single facility under TRI.  In some instances, a single site or adjacent properties may have multiple and distinct establishments, each considered to be a unique and separate economic unit. Together, these establishments comprise a single facility under TRI if they are owned or operated by the company or agency.</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12</a:t>
            </a:fld>
            <a:endParaRPr lang="en-US"/>
          </a:p>
        </p:txBody>
      </p:sp>
    </p:spTree>
    <p:extLst>
      <p:ext uri="{BB962C8B-B14F-4D97-AF65-F5344CB8AC3E}">
        <p14:creationId xmlns:p14="http://schemas.microsoft.com/office/powerpoint/2010/main" val="428905272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26EBBCF-52A8-40BD-950A-D0FC2B176F7F}" type="slidenum">
              <a:rPr lang="en-US" altLang="en-US"/>
              <a:pPr/>
              <a:t>105</a:t>
            </a:fld>
            <a:endParaRPr lang="en-US" altLang="en-US"/>
          </a:p>
        </p:txBody>
      </p:sp>
      <p:sp>
        <p:nvSpPr>
          <p:cNvPr id="204803" name="Notes Placeholder 2"/>
          <p:cNvSpPr>
            <a:spLocks noGrp="1"/>
          </p:cNvSpPr>
          <p:nvPr>
            <p:ph type="body" idx="1"/>
          </p:nvPr>
        </p:nvSpPr>
        <p:spPr>
          <a:xfrm>
            <a:off x="1524000" y="3429000"/>
            <a:ext cx="6794500" cy="866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In completing the Form R, facilities also report how, and how much of, the TRI chemical was otherwise managed as a waste on-site, other than environmental releases. How much of the chemical was treated for destruction in air pollution control devises or wastewater treatment processes, for example; how much was used for energy recovery, how much was recycled, and descriptions of the actual processes that the waste stream went through at the facility. The information entered in this part of the TRI-MEweb reporting application covers Section 7 and portions of Section 8 of the Form R. </a:t>
            </a:r>
          </a:p>
        </p:txBody>
      </p:sp>
    </p:spTree>
    <p:extLst>
      <p:ext uri="{BB962C8B-B14F-4D97-AF65-F5344CB8AC3E}">
        <p14:creationId xmlns:p14="http://schemas.microsoft.com/office/powerpoint/2010/main" val="320929662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3FB95F1-DCF8-41D0-9CB9-71BC34FE2C72}" type="slidenum">
              <a:rPr lang="en-US" altLang="en-US"/>
              <a:pPr/>
              <a:t>106</a:t>
            </a:fld>
            <a:endParaRPr lang="en-US" altLang="en-US"/>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xfrm>
            <a:off x="1524000" y="3429000"/>
            <a:ext cx="6794500" cy="2098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When reporting on waste streams undergoing treatment on-site, “treatment” means that the waste chemical is removed from the waste stream or destroyed. In the Waste Treatment Methods and Efficiency section, facilities describe each waste stream containing the TRI chemical using a “waste stream code” that denotes whether the waste stream is solid, liquid, or gaseous. Next, facilities enter the codes that represent each of the waste treatment methods that the waste stream goes through in order. All treatment methods must be recorded, even if the method does not affect the TRI chemical.  </a:t>
            </a:r>
          </a:p>
          <a:p>
            <a:pPr>
              <a:spcBef>
                <a:spcPts val="1200"/>
              </a:spcBef>
            </a:pPr>
            <a:r>
              <a:rPr lang="en-US" altLang="en-US" sz="1000">
                <a:latin typeface="Arial" panose="020B0604020202020204" pitchFamily="34" charset="0"/>
                <a:ea typeface="ＭＳ Ｐゴシック" panose="020B0600070205080204" pitchFamily="34" charset="-128"/>
              </a:rPr>
              <a:t>For each waste stream, the facility also reports a code that represents the range of treatment efficiency that the combined waste treatment methods had on the TRI chemical. Finally, in Section 8.6, the facility reports the total quantity of the chemical that was destroyed by treatment on-site.</a:t>
            </a:r>
          </a:p>
          <a:p>
            <a:pPr>
              <a:spcBef>
                <a:spcPts val="1200"/>
              </a:spcBef>
            </a:pPr>
            <a:r>
              <a:rPr lang="en-US" altLang="en-US" sz="1000">
                <a:latin typeface="Arial" panose="020B0604020202020204" pitchFamily="34" charset="0"/>
                <a:ea typeface="ＭＳ Ｐゴシック" panose="020B0600070205080204" pitchFamily="34" charset="-128"/>
              </a:rPr>
              <a:t>Note that all of the codes required for Section 7 can be obtained from the “Reporting Forms and Instructions” and through the TRI-ME web reporting applications.</a:t>
            </a:r>
          </a:p>
        </p:txBody>
      </p:sp>
    </p:spTree>
    <p:extLst>
      <p:ext uri="{BB962C8B-B14F-4D97-AF65-F5344CB8AC3E}">
        <p14:creationId xmlns:p14="http://schemas.microsoft.com/office/powerpoint/2010/main" val="124200157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4CB5F8C-70BC-4028-8E77-AFC2143A6796}" type="slidenum">
              <a:rPr lang="en-US" altLang="en-US"/>
              <a:pPr/>
              <a:t>107</a:t>
            </a:fld>
            <a:endParaRPr lang="en-US" altLang="en-US"/>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xfrm>
            <a:off x="1524000" y="3429000"/>
            <a:ext cx="6794500" cy="712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next section covers on-site energy recovery processes that the TRI chemical goes through and the quantities of the TRI chemical that was combusted for energy recovery. Only chemicals that have a significant heat value and for which the heat energy is actually recovered should be reported in this section.  Up to three codes representing each energy recovery method that the TRI chemical enters are reported.</a:t>
            </a:r>
          </a:p>
        </p:txBody>
      </p:sp>
    </p:spTree>
    <p:extLst>
      <p:ext uri="{BB962C8B-B14F-4D97-AF65-F5344CB8AC3E}">
        <p14:creationId xmlns:p14="http://schemas.microsoft.com/office/powerpoint/2010/main" val="17384117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1BBA45D-EE74-4AC3-8A71-9EEB50B2A5A9}" type="slidenum">
              <a:rPr lang="en-US" altLang="en-US"/>
              <a:pPr/>
              <a:t>108</a:t>
            </a:fld>
            <a:endParaRPr lang="en-US" altLang="en-US"/>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xfrm>
            <a:off x="1524000" y="3429000"/>
            <a:ext cx="6794500" cy="55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next section covers on-site recycling processes that the TRI chemical goes through. Note that recycling recovers the TRI chemical from the waste stream so that it can be used over again. It does not include energy recovery. The quantity and up to two codes representing each recycling method that the TRI chemical enters are reported.</a:t>
            </a:r>
          </a:p>
        </p:txBody>
      </p:sp>
    </p:spTree>
    <p:extLst>
      <p:ext uri="{BB962C8B-B14F-4D97-AF65-F5344CB8AC3E}">
        <p14:creationId xmlns:p14="http://schemas.microsoft.com/office/powerpoint/2010/main" val="409194641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EB84CA5-D76F-41B1-8480-A49C7719928B}" type="slidenum">
              <a:rPr lang="en-US" altLang="en-US"/>
              <a:pPr/>
              <a:t>109</a:t>
            </a:fld>
            <a:endParaRPr lang="en-US" altLang="en-US"/>
          </a:p>
        </p:txBody>
      </p:sp>
      <p:sp>
        <p:nvSpPr>
          <p:cNvPr id="212995" name="Rectangle 2"/>
          <p:cNvSpPr>
            <a:spLocks noGrp="1" noChangeArrowheads="1"/>
          </p:cNvSpPr>
          <p:nvPr>
            <p:ph type="body" idx="1"/>
          </p:nvPr>
        </p:nvSpPr>
        <p:spPr>
          <a:xfrm>
            <a:off x="1524000" y="3429000"/>
            <a:ext cx="6794500" cy="3067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Here are a few helpful hints for estimating release and other waste management quantities reported on the Form R. </a:t>
            </a:r>
          </a:p>
          <a:p>
            <a:pPr>
              <a:spcBef>
                <a:spcPts val="1200"/>
              </a:spcBef>
            </a:pPr>
            <a:r>
              <a:rPr lang="en-US" altLang="en-US" sz="1000">
                <a:latin typeface="Arial" panose="020B0604020202020204" pitchFamily="34" charset="0"/>
                <a:ea typeface="ＭＳ Ｐゴシック" panose="020B0600070205080204" pitchFamily="34" charset="-128"/>
              </a:rPr>
              <a:t>First, consider all sources of information and use the best available information for release and other waste management estimates. </a:t>
            </a:r>
          </a:p>
          <a:p>
            <a:pPr>
              <a:spcBef>
                <a:spcPts val="1200"/>
              </a:spcBef>
            </a:pPr>
            <a:r>
              <a:rPr lang="en-US" altLang="en-US" sz="1000">
                <a:latin typeface="Arial" panose="020B0604020202020204" pitchFamily="34" charset="0"/>
                <a:ea typeface="ＭＳ Ｐゴシック" panose="020B0600070205080204" pitchFamily="34" charset="-128"/>
              </a:rPr>
              <a:t>Be sure to estimate the quantity of the TRI chemical and not the entire waste stream. For example, when using data from a waste manifest that shows the weight of the entire waste mixture sent off-site, be sure to base release and other waste management estimates on only the amount of the TRI chemical in that waste mixture. </a:t>
            </a:r>
          </a:p>
          <a:p>
            <a:pPr>
              <a:spcBef>
                <a:spcPts val="1200"/>
              </a:spcBef>
            </a:pPr>
            <a:r>
              <a:rPr lang="en-US" altLang="en-US" sz="1000">
                <a:latin typeface="Arial" panose="020B0604020202020204" pitchFamily="34" charset="0"/>
                <a:ea typeface="ＭＳ Ｐゴシック" panose="020B0600070205080204" pitchFamily="34" charset="-128"/>
              </a:rPr>
              <a:t>Be sure to differentiate between your fugitive and your stack air emissions.</a:t>
            </a:r>
            <a:br>
              <a:rPr lang="en-US" altLang="en-US" sz="1000">
                <a:solidFill>
                  <a:srgbClr val="FF00FF"/>
                </a:solidFill>
                <a:latin typeface="Arial" panose="020B0604020202020204" pitchFamily="34" charset="0"/>
                <a:ea typeface="ＭＳ Ｐゴシック" panose="020B0600070205080204" pitchFamily="34" charset="-128"/>
              </a:rPr>
            </a:br>
            <a:r>
              <a:rPr lang="en-US" altLang="en-US" sz="1000">
                <a:latin typeface="Arial" panose="020B0604020202020204" pitchFamily="34" charset="0"/>
                <a:ea typeface="ＭＳ Ｐゴシック" panose="020B0600070205080204" pitchFamily="34" charset="-128"/>
              </a:rPr>
              <a:t>When reporting for a VOC, or volatile organic compound, be sure to estimate fugitive losses of the chemical – it is unlikely to have zero fugitive air emissions. </a:t>
            </a:r>
          </a:p>
          <a:p>
            <a:pPr>
              <a:spcBef>
                <a:spcPts val="1200"/>
              </a:spcBef>
            </a:pPr>
            <a:r>
              <a:rPr lang="en-US" altLang="en-US" sz="1000">
                <a:latin typeface="Arial" panose="020B0604020202020204" pitchFamily="34" charset="0"/>
                <a:ea typeface="ＭＳ Ｐゴシック" panose="020B0600070205080204" pitchFamily="34" charset="-128"/>
              </a:rPr>
              <a:t>Pay attention to the TRI chemical qualifiers and remember that the form of the chemical described in the qualifier is the only form that needs to be considered for TRI. </a:t>
            </a:r>
          </a:p>
          <a:p>
            <a:pPr>
              <a:spcBef>
                <a:spcPts val="1200"/>
              </a:spcBef>
            </a:pPr>
            <a:r>
              <a:rPr lang="en-US" altLang="en-US" sz="1000">
                <a:latin typeface="Arial" panose="020B0604020202020204" pitchFamily="34" charset="0"/>
                <a:ea typeface="ＭＳ Ｐゴシック" panose="020B0600070205080204" pitchFamily="34" charset="-128"/>
              </a:rPr>
              <a:t>Also, always check your math and document your work. </a:t>
            </a:r>
          </a:p>
          <a:p>
            <a:pPr>
              <a:spcBef>
                <a:spcPts val="1200"/>
              </a:spcBef>
            </a:pPr>
            <a:r>
              <a:rPr lang="en-US" altLang="en-US" sz="1000">
                <a:latin typeface="Arial" panose="020B0604020202020204" pitchFamily="34" charset="0"/>
                <a:ea typeface="ＭＳ Ｐゴシック" panose="020B0600070205080204" pitchFamily="34" charset="-128"/>
              </a:rPr>
              <a:t>Be aware that errors can carry over from year to year. </a:t>
            </a:r>
          </a:p>
        </p:txBody>
      </p:sp>
    </p:spTree>
    <p:extLst>
      <p:ext uri="{BB962C8B-B14F-4D97-AF65-F5344CB8AC3E}">
        <p14:creationId xmlns:p14="http://schemas.microsoft.com/office/powerpoint/2010/main" val="164848125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A85CC0A-4E53-4320-BA33-2A528407D0A3}" type="slidenum">
              <a:rPr lang="en-US" altLang="en-US"/>
              <a:pPr/>
              <a:t>110</a:t>
            </a:fld>
            <a:endParaRPr lang="en-US" altLang="en-US"/>
          </a:p>
        </p:txBody>
      </p:sp>
      <p:sp>
        <p:nvSpPr>
          <p:cNvPr id="215043" name="Rectangle 2"/>
          <p:cNvSpPr>
            <a:spLocks noGrp="1" noChangeArrowheads="1"/>
          </p:cNvSpPr>
          <p:nvPr>
            <p:ph type="body" idx="1"/>
          </p:nvPr>
        </p:nvSpPr>
        <p:spPr>
          <a:xfrm>
            <a:off x="1524000" y="3429000"/>
            <a:ext cx="6794500" cy="1790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final section of the Form R, Section 8, is the section of Form R focused on pollution prevention. This pollution prevention hierarchy shown here was institutionalized by the Pollution Prevention Act of 1990, and the idea here is that facilities always want to be moving up this triangle toward source reduction. Facilities should look for opportunities for source reduction and think about how they can avoid creating wastes in the first place.  If that is not possible, they should look at opportunities for recycling the chemical. If that’s not possible, they move down the hierarchy and determine if the chemical can be treated. If there is no way to destroy the chemical, then their last resort is disposal or release to the environment.  So, we always want to be evaluating ways to move towards source reduction. Section 8 of the TRI Form R is intended to help track progress and identify opportunities for pollution prevention.  In Section 8, facilities report quantities for the current reporting year, as in the other sections of the form, but quantities are also reported for the previous year, and they are projected out for the next two years. This provides a trend over time to look at to determine if there are more opportunities to move up this pollution prevention hierarchy.</a:t>
            </a:r>
          </a:p>
        </p:txBody>
      </p:sp>
    </p:spTree>
    <p:extLst>
      <p:ext uri="{BB962C8B-B14F-4D97-AF65-F5344CB8AC3E}">
        <p14:creationId xmlns:p14="http://schemas.microsoft.com/office/powerpoint/2010/main" val="306870198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11954E4-E31B-4FAE-89D8-7EE36DCAF0D9}" type="slidenum">
              <a:rPr lang="en-US" altLang="en-US"/>
              <a:pPr/>
              <a:t>111</a:t>
            </a:fld>
            <a:endParaRPr lang="en-US" altLang="en-US"/>
          </a:p>
        </p:txBody>
      </p:sp>
      <p:sp>
        <p:nvSpPr>
          <p:cNvPr id="217091" name="Rectangle 2"/>
          <p:cNvSpPr>
            <a:spLocks noGrp="1" noChangeArrowheads="1"/>
          </p:cNvSpPr>
          <p:nvPr>
            <p:ph type="body" idx="1"/>
          </p:nvPr>
        </p:nvSpPr>
        <p:spPr>
          <a:xfrm>
            <a:off x="1524000" y="3429000"/>
            <a:ext cx="67945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First you’ll enter the quantities of waste that you release, use for energy recovery, recycle, and treat, both on- and off-site. This is referred to as the “production-related waste.” </a:t>
            </a:r>
          </a:p>
          <a:p>
            <a:pPr>
              <a:spcBef>
                <a:spcPts val="1200"/>
              </a:spcBef>
            </a:pPr>
            <a:r>
              <a:rPr lang="en-US" altLang="en-US" sz="1000">
                <a:latin typeface="Arial" panose="020B0604020202020204" pitchFamily="34" charset="0"/>
                <a:ea typeface="ＭＳ Ｐゴシック" panose="020B0600070205080204" pitchFamily="34" charset="-128"/>
              </a:rPr>
              <a:t>In Section 8.1, the quantity of the chemical released is reported. In Sections 8.2 and 8.3, the quantities of the chemical used for energy recovery on-site and off-site are reported. Remember, to be reported as energy recovery, the TRI chemical must have a significant heat value and that heat must be recovered. In Sections 8.4 and 8.5, the quantities of the chemical recycled on-site and off-site are reported. And, in Sections 8.6 and 8.7, the quantities of the chemical treated on-site and off-site are reported. Under TRI, treatment means “destroyed”, so metals, which cannot be destroyed, should not be reported in these sections. </a:t>
            </a:r>
          </a:p>
          <a:p>
            <a:pPr>
              <a:spcBef>
                <a:spcPts val="1200"/>
              </a:spcBef>
            </a:pPr>
            <a:r>
              <a:rPr lang="en-US" altLang="en-US" sz="1000">
                <a:latin typeface="Arial" panose="020B0604020202020204" pitchFamily="34" charset="0"/>
                <a:ea typeface="ＭＳ Ｐゴシック" panose="020B0600070205080204" pitchFamily="34" charset="-128"/>
              </a:rPr>
              <a:t>Adding up the quantities in section 8.1 through 8.7 gives the total quantity of waste generated from production activities at the facility. This includes the total quantity released, treated, recycled, or used for energy recovery. Some of these quantities may have already been calculated to complete Form R section 5 for on-site releases and section 6 for off-site transfers. The TRI-</a:t>
            </a:r>
            <a:r>
              <a:rPr lang="en-US" altLang="en-US" sz="1000" err="1">
                <a:latin typeface="Arial" panose="020B0604020202020204" pitchFamily="34" charset="0"/>
                <a:ea typeface="ＭＳ Ｐゴシック" panose="020B0600070205080204" pitchFamily="34" charset="-128"/>
              </a:rPr>
              <a:t>MEweb</a:t>
            </a:r>
            <a:r>
              <a:rPr lang="en-US" altLang="en-US" sz="1000">
                <a:latin typeface="Arial" panose="020B0604020202020204" pitchFamily="34" charset="0"/>
                <a:ea typeface="ＭＳ Ｐゴシック" panose="020B0600070205080204" pitchFamily="34" charset="-128"/>
              </a:rPr>
              <a:t> application includes a Section 8 calculator tool that will help with these calculations. However, the quantities reported in sections 5 and 6 of the form can differ from those reported in Sections 8.1 through 8.7. The sections 5 and 6 quantities should include any TRI chemicals released and transferred as part of a remedial clean-up action or catastrophic one time event. These non-production-related quantities are NOT included in Sections 8.1 through 8.7. TRI-</a:t>
            </a:r>
            <a:r>
              <a:rPr lang="en-US" altLang="en-US" sz="1000" err="1">
                <a:latin typeface="Arial" panose="020B0604020202020204" pitchFamily="34" charset="0"/>
                <a:ea typeface="ＭＳ Ｐゴシック" panose="020B0600070205080204" pitchFamily="34" charset="-128"/>
              </a:rPr>
              <a:t>MEweb</a:t>
            </a:r>
            <a:r>
              <a:rPr lang="en-US" altLang="en-US" sz="1000">
                <a:latin typeface="Arial" panose="020B0604020202020204" pitchFamily="34" charset="0"/>
                <a:ea typeface="ＭＳ Ｐゴシック" panose="020B0600070205080204" pitchFamily="34" charset="-128"/>
              </a:rPr>
              <a:t> will ask if any of the quantities reported in sections 5 and 6 were associated with remedial actions or catastrophic one time events, and if so, how much.  Then, using the information already entered into TRI-</a:t>
            </a:r>
            <a:r>
              <a:rPr lang="en-US" altLang="en-US" sz="1000" err="1">
                <a:latin typeface="Arial" panose="020B0604020202020204" pitchFamily="34" charset="0"/>
                <a:ea typeface="ＭＳ Ｐゴシック" panose="020B0600070205080204" pitchFamily="34" charset="-128"/>
              </a:rPr>
              <a:t>MEweb</a:t>
            </a:r>
            <a:r>
              <a:rPr lang="en-US" altLang="en-US" sz="1000">
                <a:latin typeface="Arial" panose="020B0604020202020204" pitchFamily="34" charset="0"/>
                <a:ea typeface="ＭＳ Ｐゴシック" panose="020B0600070205080204" pitchFamily="34" charset="-128"/>
              </a:rPr>
              <a:t>, the Section 8 calculator will populate the quantities for the current year column of Section 8.  However, in the Source Reduction and Waste Management portion of the Form R, as shown here, facilities are not only required to report on the current year’s activities, but also the previous year’s quantities and estimates for the next two years.  </a:t>
            </a:r>
          </a:p>
          <a:p>
            <a:pPr>
              <a:spcBef>
                <a:spcPts val="1200"/>
              </a:spcBef>
            </a:pPr>
            <a:r>
              <a:rPr lang="en-US" altLang="en-US" sz="1000">
                <a:latin typeface="Arial" panose="020B0604020202020204" pitchFamily="34" charset="0"/>
                <a:ea typeface="ＭＳ Ｐゴシック" panose="020B0600070205080204" pitchFamily="34" charset="-128"/>
              </a:rPr>
              <a:t>If your facility reported on this chemical in the previous year, TRI-</a:t>
            </a:r>
            <a:r>
              <a:rPr lang="en-US" altLang="en-US" sz="1000" err="1">
                <a:latin typeface="Arial" panose="020B0604020202020204" pitchFamily="34" charset="0"/>
                <a:ea typeface="ＭＳ Ｐゴシック" panose="020B0600070205080204" pitchFamily="34" charset="-128"/>
              </a:rPr>
              <a:t>MEweb</a:t>
            </a:r>
            <a:r>
              <a:rPr lang="en-US" altLang="en-US" sz="1000">
                <a:latin typeface="Arial" panose="020B0604020202020204" pitchFamily="34" charset="0"/>
                <a:ea typeface="ＭＳ Ｐゴシック" panose="020B0600070205080204" pitchFamily="34" charset="-128"/>
              </a:rPr>
              <a:t> will pre-populate the prior year column. Facilities then only need to estimate quantities for the following two years. </a:t>
            </a:r>
          </a:p>
        </p:txBody>
      </p:sp>
    </p:spTree>
    <p:extLst>
      <p:ext uri="{BB962C8B-B14F-4D97-AF65-F5344CB8AC3E}">
        <p14:creationId xmlns:p14="http://schemas.microsoft.com/office/powerpoint/2010/main" val="413296281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94A5533-0A81-4F72-8F2D-7730C1BB849B}" type="slidenum">
              <a:rPr lang="en-US" altLang="en-US"/>
              <a:pPr/>
              <a:t>112</a:t>
            </a:fld>
            <a:endParaRPr lang="en-US" altLang="en-US"/>
          </a:p>
        </p:txBody>
      </p:sp>
      <p:sp>
        <p:nvSpPr>
          <p:cNvPr id="219139" name="Rectangle 2"/>
          <p:cNvSpPr>
            <a:spLocks noGrp="1" noChangeArrowheads="1"/>
          </p:cNvSpPr>
          <p:nvPr>
            <p:ph type="body" idx="1"/>
          </p:nvPr>
        </p:nvSpPr>
        <p:spPr>
          <a:xfrm>
            <a:off x="1524000" y="3429000"/>
            <a:ext cx="67945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This screenshot of the Form R shows how source reduction and waste management information is reported to EPA for Sections 8.1-8.7. The production-related waste managed data are broken down by section and by reporting year quantities.</a:t>
            </a:r>
          </a:p>
        </p:txBody>
      </p:sp>
    </p:spTree>
    <p:extLst>
      <p:ext uri="{BB962C8B-B14F-4D97-AF65-F5344CB8AC3E}">
        <p14:creationId xmlns:p14="http://schemas.microsoft.com/office/powerpoint/2010/main" val="111440393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altLang="en-US" sz="1200">
                <a:latin typeface="Arial" panose="020B0604020202020204" pitchFamily="34" charset="0"/>
                <a:ea typeface="ＭＳ Ｐゴシック" panose="020B0600070205080204" pitchFamily="34" charset="-128"/>
              </a:rPr>
              <a:t>This table shows the subsections of Section 8 that may be derived from information that was already recorded in Section 5 (onsite releases) and in Section 6 (offsite transfers) of the Form R. For example, quantities recorded for the chemical as on-site releases are reported in Section 8.1 unless the release was due to a catastrophic or other one-time event. Section 8.1 is for quantities of the chemical disposed of or otherwise released, onsite and offsite. Offsite releases and disposals come from the part of the Form R where offsite transfers are entered, and includes only those transfers that were disposed of or otherwise released rather than treated or recycled or used for energy recovery. Recall that for each off-site transfer, a code was entered representing the disposition of that chemical.</a:t>
            </a:r>
          </a:p>
          <a:p>
            <a:pPr>
              <a:spcBef>
                <a:spcPts val="1200"/>
              </a:spcBef>
            </a:pPr>
            <a:r>
              <a:rPr lang="en-US" altLang="en-US" sz="1200">
                <a:latin typeface="Arial" panose="020B0604020202020204" pitchFamily="34" charset="0"/>
                <a:ea typeface="ＭＳ Ｐゴシック" panose="020B0600070205080204" pitchFamily="34" charset="-128"/>
              </a:rPr>
              <a:t>Information for Sections 8.3, 8.5, and 8.7 are also calculated from quantities already reported in other parts of the form. For current year quantities, TRI-MEweb will perform these calculations automatically using the data shown here.</a:t>
            </a:r>
          </a:p>
        </p:txBody>
      </p:sp>
      <p:sp>
        <p:nvSpPr>
          <p:cNvPr id="4" name="Slide Number Placeholder 3"/>
          <p:cNvSpPr>
            <a:spLocks noGrp="1"/>
          </p:cNvSpPr>
          <p:nvPr>
            <p:ph type="sldNum" sz="quarter" idx="5"/>
          </p:nvPr>
        </p:nvSpPr>
        <p:spPr/>
        <p:txBody>
          <a:bodyPr/>
          <a:lstStyle/>
          <a:p>
            <a:fld id="{7EA0C76C-20C2-AA41-BAA3-490ECBDFFEE2}" type="slidenum">
              <a:rPr lang="en-US" smtClean="0"/>
              <a:t>113</a:t>
            </a:fld>
            <a:endParaRPr lang="en-US"/>
          </a:p>
        </p:txBody>
      </p:sp>
    </p:spTree>
    <p:extLst>
      <p:ext uri="{BB962C8B-B14F-4D97-AF65-F5344CB8AC3E}">
        <p14:creationId xmlns:p14="http://schemas.microsoft.com/office/powerpoint/2010/main" val="420948640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a:latin typeface="Arial" panose="020B0604020202020204" pitchFamily="34" charset="0"/>
                <a:ea typeface="ＭＳ Ｐゴシック" panose="020B0600070205080204" pitchFamily="34" charset="-128"/>
              </a:rPr>
              <a:t>When completing the Form R in TRI-</a:t>
            </a:r>
            <a:r>
              <a:rPr lang="en-US" altLang="en-US" sz="1200" err="1">
                <a:latin typeface="Arial" panose="020B0604020202020204" pitchFamily="34" charset="0"/>
                <a:ea typeface="ＭＳ Ｐゴシック" panose="020B0600070205080204" pitchFamily="34" charset="-128"/>
              </a:rPr>
              <a:t>MEweb</a:t>
            </a:r>
            <a:r>
              <a:rPr lang="en-US" altLang="en-US" sz="1200">
                <a:latin typeface="Arial" panose="020B0604020202020204" pitchFamily="34" charset="0"/>
                <a:ea typeface="ＭＳ Ｐゴシック" panose="020B0600070205080204" pitchFamily="34" charset="-128"/>
              </a:rPr>
              <a:t>, the quantities needed for the three subsections of Section 8 shown here are entered alongside the on-site waste management methods that are reported in the previous Section of the Form. In sections 8.2, 8.4 and 8.6, facilities report the quantities of the TRI chemical used for on-site energy recovery, on-site recycling, and on-site treatment, respectively. Again, to be reported as energy recovery, the TRI chemical itself, and not only the entire waste stream, must have an energy value and be must be combusted in an energy recovery unit. To be reported as recycling, the TRI chemical itself must be recycled. And to be reported as treatment, the TRI chemical itself must be destroyed. Note that metals cannot be destroyed.  </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114</a:t>
            </a:fld>
            <a:endParaRPr lang="en-US"/>
          </a:p>
        </p:txBody>
      </p:sp>
    </p:spTree>
    <p:extLst>
      <p:ext uri="{BB962C8B-B14F-4D97-AF65-F5344CB8AC3E}">
        <p14:creationId xmlns:p14="http://schemas.microsoft.com/office/powerpoint/2010/main" val="1342363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a:latin typeface="Arial" panose="020B0604020202020204" pitchFamily="34" charset="0"/>
                <a:ea typeface="ＭＳ Ｐゴシック" panose="020B0600070205080204" pitchFamily="34" charset="-128"/>
              </a:rPr>
              <a:t>If any of these establishments contributes the majority of the economic value, or ‘value added’, of the facility, the NAICS code for that establishment would become the primary NAICS code for the entire facility. Essentially, ‘value added’ can be thought of as the value of the services the establishment provides, or the value of the products leaving the establishment less the value of the materials entering the establishment. </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13</a:t>
            </a:fld>
            <a:endParaRPr lang="en-US"/>
          </a:p>
        </p:txBody>
      </p:sp>
    </p:spTree>
    <p:extLst>
      <p:ext uri="{BB962C8B-B14F-4D97-AF65-F5344CB8AC3E}">
        <p14:creationId xmlns:p14="http://schemas.microsoft.com/office/powerpoint/2010/main" val="233349385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94885FD-6ACA-492B-B569-7D32A209DABF}" type="slidenum">
              <a:rPr lang="en-US" altLang="en-US"/>
              <a:pPr/>
              <a:t>115</a:t>
            </a:fld>
            <a:endParaRPr lang="en-US" altLang="en-US"/>
          </a:p>
        </p:txBody>
      </p:sp>
      <p:sp>
        <p:nvSpPr>
          <p:cNvPr id="225283" name="Rectangle 2"/>
          <p:cNvSpPr>
            <a:spLocks noGrp="1" noChangeArrowheads="1"/>
          </p:cNvSpPr>
          <p:nvPr>
            <p:ph type="body" idx="1"/>
          </p:nvPr>
        </p:nvSpPr>
        <p:spPr>
          <a:xfrm>
            <a:off x="1524000" y="3429000"/>
            <a:ext cx="6794500" cy="2406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If quantities of the TRI chemical were released to the environment or transferred off-site as a result of a remediation activity, or a catastrophic or one-time event, these quantities are reported separately when completing the Source Reduction and Waste Management portion of the Form. This does not include chemicals that are treated onsite, recovered for energy onsite, or recycled on-site, no matter how those chemicals were generated. Note that these quantities are entered in Section 8.8 of the Form R and they are exclusive of the quantities entered in Section 8.1 through 8.7. In other words, there is no overlap. For example, if a facility has an ongoing remedial action for a TRI chemical, and there are fugitive releases to the air associated with that remedial action, the quantity of the chemical released to the air is not reported in section 8.1 because the release is from the remedial activity.  The quantity is reported in Section 8.8. Facilities using TRI-</a:t>
            </a:r>
            <a:r>
              <a:rPr lang="en-US" altLang="en-US" sz="1000" err="1">
                <a:latin typeface="Arial" panose="020B0604020202020204" pitchFamily="34" charset="0"/>
                <a:ea typeface="ＭＳ Ｐゴシック" panose="020B0600070205080204" pitchFamily="34" charset="-128"/>
              </a:rPr>
              <a:t>MEweb</a:t>
            </a:r>
            <a:r>
              <a:rPr lang="en-US" altLang="en-US" sz="1000">
                <a:latin typeface="Arial" panose="020B0604020202020204" pitchFamily="34" charset="0"/>
                <a:ea typeface="ＭＳ Ｐゴシック" panose="020B0600070205080204" pitchFamily="34" charset="-128"/>
              </a:rPr>
              <a:t> are asked to quantify any amounts of the TRI chemical associated with remedial actions or catastrophic or one-time events and the Section 8 calculator automatically deducts these amounts from Sections 8.1 through 8.7.</a:t>
            </a:r>
          </a:p>
          <a:p>
            <a:pPr>
              <a:spcBef>
                <a:spcPts val="1200"/>
              </a:spcBef>
            </a:pPr>
            <a:r>
              <a:rPr lang="en-US" altLang="en-US" sz="1000">
                <a:latin typeface="Arial" panose="020B0604020202020204" pitchFamily="34" charset="0"/>
                <a:ea typeface="ＭＳ Ｐゴシック" panose="020B0600070205080204" pitchFamily="34" charset="-128"/>
              </a:rPr>
              <a:t>Also note that quantities reported in Section 8.8 do NOT include preventable quantities, like those associated with spills from a production process, or a leaking pipe, or anything that could have been prevented, such as through more rigorous prevention or maintenance procedures.</a:t>
            </a:r>
          </a:p>
        </p:txBody>
      </p:sp>
    </p:spTree>
    <p:extLst>
      <p:ext uri="{BB962C8B-B14F-4D97-AF65-F5344CB8AC3E}">
        <p14:creationId xmlns:p14="http://schemas.microsoft.com/office/powerpoint/2010/main" val="403388348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D225C5A-3B4C-4CEB-AEC5-53A07784F3F2}" type="slidenum">
              <a:rPr lang="en-US" altLang="en-US"/>
              <a:pPr/>
              <a:t>116</a:t>
            </a:fld>
            <a:endParaRPr lang="en-US" altLang="en-US"/>
          </a:p>
        </p:txBody>
      </p:sp>
      <p:sp>
        <p:nvSpPr>
          <p:cNvPr id="227331" name="Rectangle 2"/>
          <p:cNvSpPr>
            <a:spLocks noGrp="1" noChangeArrowheads="1"/>
          </p:cNvSpPr>
          <p:nvPr>
            <p:ph type="body" idx="1"/>
          </p:nvPr>
        </p:nvSpPr>
        <p:spPr>
          <a:xfrm>
            <a:off x="1524000" y="3429000"/>
            <a:ext cx="6794500" cy="3482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production ratio or activity ratio for the chemical goes in Section 8.9. The production ratio is a unitless value that compares this year’s production involving this chemical to last year’s production. This helps facilities examine trends in their quantities released and managed. For example, releases could be decreasing over time because pollution prevention is being implemented resulting in increased efficiency. Or releases could be decreasing because production is going down. </a:t>
            </a:r>
          </a:p>
          <a:p>
            <a:pPr>
              <a:spcBef>
                <a:spcPts val="1200"/>
              </a:spcBef>
            </a:pPr>
            <a:r>
              <a:rPr lang="en-US" altLang="en-US" sz="1000">
                <a:latin typeface="Arial" panose="020B0604020202020204" pitchFamily="34" charset="0"/>
                <a:ea typeface="ＭＳ Ｐゴシック" panose="020B0600070205080204" pitchFamily="34" charset="-128"/>
              </a:rPr>
              <a:t>The facility must decide if a production ratio or an activity ratio best reflects the use of the chemical for which they are reporting. For example, if the facility is reporting on a chemical that is in the paint used to paint ovens, using the number of ovens would be a good production ratio. As they make more ovens, they are going to be using proportionally more of the paint, if they do not implement any pollution prevention practices. However, if the chemical is used in a cleaning solution to clean tanks, it may be that the facility is increasing production by running larger jobs that require fewer cleanings. Production isn’t a good indicator of the year-to-year use of that chemical, so they would opt for using an activity ratio instead.</a:t>
            </a:r>
          </a:p>
          <a:p>
            <a:pPr>
              <a:spcBef>
                <a:spcPts val="1200"/>
              </a:spcBef>
            </a:pPr>
            <a:r>
              <a:rPr lang="en-US" altLang="en-US" sz="1000">
                <a:latin typeface="Arial" panose="020B0604020202020204" pitchFamily="34" charset="0"/>
                <a:ea typeface="ＭＳ Ｐゴシック" panose="020B0600070205080204" pitchFamily="34" charset="-128"/>
              </a:rPr>
              <a:t>If a facility does implement pollution prevention practices, they still may see their chemical use remain the same if their production ratio is greater than one, meaning their production is going up. That would indicate they are using less of the chemical per unit of product.</a:t>
            </a:r>
          </a:p>
          <a:p>
            <a:pPr>
              <a:spcBef>
                <a:spcPts val="1200"/>
              </a:spcBef>
            </a:pPr>
            <a:r>
              <a:rPr lang="en-US" altLang="en-US" sz="1000">
                <a:latin typeface="Arial" panose="020B0604020202020204" pitchFamily="34" charset="0"/>
                <a:ea typeface="ＭＳ Ｐゴシック" panose="020B0600070205080204" pitchFamily="34" charset="-128"/>
              </a:rPr>
              <a:t>If production is going up, the production ratio is going to be greater than one. If production is going down, the production ratio or activity ratio is going to be less than one, as in the tank washout example. Barring significant changes in production or activities at a facility, most production ratios and activity ratios are within 0.5 and 2, which would indicate a 50 percent decrease and a 100 percent increase in production or activities, respectively.  </a:t>
            </a:r>
          </a:p>
        </p:txBody>
      </p:sp>
    </p:spTree>
    <p:extLst>
      <p:ext uri="{BB962C8B-B14F-4D97-AF65-F5344CB8AC3E}">
        <p14:creationId xmlns:p14="http://schemas.microsoft.com/office/powerpoint/2010/main" val="134634201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04FB6EB-067C-4B2E-B9CE-BC7CC5EC80E3}" type="slidenum">
              <a:rPr lang="en-US" altLang="en-US"/>
              <a:pPr/>
              <a:t>117</a:t>
            </a:fld>
            <a:endParaRPr lang="en-US" altLang="en-US"/>
          </a:p>
        </p:txBody>
      </p:sp>
      <p:sp>
        <p:nvSpPr>
          <p:cNvPr id="229379" name="Notes Placeholder 2"/>
          <p:cNvSpPr>
            <a:spLocks noGrp="1"/>
          </p:cNvSpPr>
          <p:nvPr>
            <p:ph type="body" idx="1"/>
          </p:nvPr>
        </p:nvSpPr>
        <p:spPr>
          <a:xfrm>
            <a:off x="1524000" y="3429000"/>
            <a:ext cx="6794500" cy="22526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In the Source Reduction Activities portion of the Form R, Section 8.10, facilities report on the source reduction activities, implemented during the reporting year that could reduce the total quantity of chemical released (including disposal), recycled, combusted for energy recovery, or treated.  The various source reduction activities are represented by codes that can be found as a “drop down” menu in TRI-</a:t>
            </a:r>
            <a:r>
              <a:rPr lang="en-US" altLang="en-US" sz="1000" err="1">
                <a:latin typeface="Arial" panose="020B0604020202020204" pitchFamily="34" charset="0"/>
                <a:ea typeface="ＭＳ Ｐゴシック" panose="020B0600070205080204" pitchFamily="34" charset="-128"/>
              </a:rPr>
              <a:t>MEweb</a:t>
            </a:r>
            <a:r>
              <a:rPr lang="en-US" altLang="en-US" sz="1000">
                <a:latin typeface="Arial" panose="020B0604020202020204" pitchFamily="34" charset="0"/>
                <a:ea typeface="ＭＳ Ｐゴシック" panose="020B0600070205080204" pitchFamily="34" charset="-128"/>
              </a:rPr>
              <a:t> or in the “Reporting Forms and Instructions” document. There are many types of activities that could be considered source reduction activities. Some are listed here. Reporters should review these codes, because they may not realize that some of the activities that they have implemented during the year would count as source reduction. For each source reduction code you enter in TRI-</a:t>
            </a:r>
            <a:r>
              <a:rPr lang="en-US" altLang="en-US" sz="1000" err="1">
                <a:latin typeface="Arial" panose="020B0604020202020204" pitchFamily="34" charset="0"/>
                <a:ea typeface="ＭＳ Ｐゴシック" panose="020B0600070205080204" pitchFamily="34" charset="-128"/>
              </a:rPr>
              <a:t>MEweb</a:t>
            </a:r>
            <a:r>
              <a:rPr lang="en-US" altLang="en-US" sz="1000">
                <a:latin typeface="Arial" panose="020B0604020202020204" pitchFamily="34" charset="0"/>
                <a:ea typeface="ＭＳ Ｐゴシック" panose="020B0600070205080204" pitchFamily="34" charset="-128"/>
              </a:rPr>
              <a:t>, a button to the right of the entry allows you to provide details on the source reduction practice in the next section of the Form R (Section 8.11, Optional Pollution Prevention Information). This information will be added to Section 8.11 (Optional Pollution Prevention Information), preceded by the code to which it relates.</a:t>
            </a:r>
          </a:p>
          <a:p>
            <a:pPr>
              <a:spcBef>
                <a:spcPts val="1200"/>
              </a:spcBef>
            </a:pPr>
            <a:r>
              <a:rPr lang="en-US" altLang="en-US" sz="1000">
                <a:latin typeface="Arial" panose="020B0604020202020204" pitchFamily="34" charset="0"/>
                <a:ea typeface="ＭＳ Ｐゴシック" panose="020B0600070205080204" pitchFamily="34" charset="-128"/>
              </a:rPr>
              <a:t>If you choose to enter an estimated annual reduction for source reduction activities, the reductions associated with your pollution prevention efforts will be featured on EPA’s website through the TRI Pollution Prevention Search Tool at www.epa.gov/tri/p2. </a:t>
            </a:r>
          </a:p>
        </p:txBody>
      </p:sp>
    </p:spTree>
    <p:extLst>
      <p:ext uri="{BB962C8B-B14F-4D97-AF65-F5344CB8AC3E}">
        <p14:creationId xmlns:p14="http://schemas.microsoft.com/office/powerpoint/2010/main" val="176171833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9F18CFE-53FC-4626-A90D-99AF5BD93A64}" type="slidenum">
              <a:rPr lang="en-US" altLang="en-US"/>
              <a:pPr/>
              <a:t>118</a:t>
            </a:fld>
            <a:endParaRPr lang="en-US" altLang="en-US"/>
          </a:p>
        </p:txBody>
      </p:sp>
      <p:sp>
        <p:nvSpPr>
          <p:cNvPr id="231427" name="Notes Placeholder 2"/>
          <p:cNvSpPr>
            <a:spLocks noGrp="1"/>
          </p:cNvSpPr>
          <p:nvPr>
            <p:ph type="body" idx="1"/>
          </p:nvPr>
        </p:nvSpPr>
        <p:spPr>
          <a:xfrm>
            <a:off x="1524000" y="3429000"/>
            <a:ext cx="6794500" cy="1482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This section of the Form R allows facilities to provide any additional information on their source reduction, recycling, or pollution control activities to supplement their TRI report. The information may include activities from previous years. This section of the TRI Form is optional and is only for information related to source reduction, recycling and pollution control. Completing this section and the previous section provides an opportunity to publicly highlight any steps your facility took to reduce the amount of toxic chemicals entering the environment. Alternatively, if your facility faces barriers inhibiting the implementation of pollution prevention, EPA encourages you to use this Section to describe these barriers. EPA has increased the prominence and accessibility of the pollution prevention information reported to TRI. Visit www.epa.gov/TRI/P2 to learn about tools to access this information and identify pollution prevention practices that may be applicable to your facility. </a:t>
            </a:r>
          </a:p>
        </p:txBody>
      </p:sp>
    </p:spTree>
    <p:extLst>
      <p:ext uri="{BB962C8B-B14F-4D97-AF65-F5344CB8AC3E}">
        <p14:creationId xmlns:p14="http://schemas.microsoft.com/office/powerpoint/2010/main" val="134983740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671B599-80C4-4D43-823A-6B0A20AF3338}" type="slidenum">
              <a:rPr lang="en-US" altLang="en-US"/>
              <a:pPr/>
              <a:t>119</a:t>
            </a:fld>
            <a:endParaRPr lang="en-US" altLang="en-US"/>
          </a:p>
        </p:txBody>
      </p:sp>
      <p:sp>
        <p:nvSpPr>
          <p:cNvPr id="233475" name="Notes Placeholder 2"/>
          <p:cNvSpPr>
            <a:spLocks noGrp="1"/>
          </p:cNvSpPr>
          <p:nvPr>
            <p:ph type="body" idx="1"/>
          </p:nvPr>
        </p:nvSpPr>
        <p:spPr>
          <a:xfrm>
            <a:off x="1524000" y="3429000"/>
            <a:ext cx="6794500" cy="1020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In Section 9.1, facilities can enter any other information related to the Form R submission. Possible examples to include are: changes in production, facility closures, staffing changes, and calculation methods. TRI-</a:t>
            </a:r>
            <a:r>
              <a:rPr lang="en-US" altLang="en-US" sz="1000" err="1">
                <a:latin typeface="Arial" panose="020B0604020202020204" pitchFamily="34" charset="0"/>
                <a:ea typeface="ＭＳ Ｐゴシック" panose="020B0600070205080204" pitchFamily="34" charset="-128"/>
              </a:rPr>
              <a:t>MEweb</a:t>
            </a:r>
            <a:r>
              <a:rPr lang="en-US" altLang="en-US" sz="1000">
                <a:latin typeface="Arial" panose="020B0604020202020204" pitchFamily="34" charset="0"/>
                <a:ea typeface="ＭＳ Ｐゴシック" panose="020B0600070205080204" pitchFamily="34" charset="-128"/>
              </a:rPr>
              <a:t> also allows you to use this section to provide explanations related to individual data quality alerts generated by the system.</a:t>
            </a:r>
          </a:p>
          <a:p>
            <a:pPr>
              <a:spcBef>
                <a:spcPts val="1200"/>
              </a:spcBef>
            </a:pPr>
            <a:r>
              <a:rPr lang="en-US" altLang="en-US" sz="1000">
                <a:latin typeface="Arial" panose="020B0604020202020204" pitchFamily="34" charset="0"/>
                <a:ea typeface="ＭＳ Ｐゴシック" panose="020B0600070205080204" pitchFamily="34" charset="-128"/>
              </a:rPr>
              <a:t>When providing information in this section, TRI-</a:t>
            </a:r>
            <a:r>
              <a:rPr lang="en-US" altLang="en-US" sz="1000" err="1">
                <a:latin typeface="Arial" panose="020B0604020202020204" pitchFamily="34" charset="0"/>
                <a:ea typeface="ＭＳ Ｐゴシック" panose="020B0600070205080204" pitchFamily="34" charset="-128"/>
              </a:rPr>
              <a:t>MEweb</a:t>
            </a:r>
            <a:r>
              <a:rPr lang="en-US" altLang="en-US" sz="1000">
                <a:latin typeface="Arial" panose="020B0604020202020204" pitchFamily="34" charset="0"/>
                <a:ea typeface="ＭＳ Ｐゴシック" panose="020B0600070205080204" pitchFamily="34" charset="-128"/>
              </a:rPr>
              <a:t> provides boxes where you can check the topic that describes the type of information you’re entering. </a:t>
            </a:r>
          </a:p>
        </p:txBody>
      </p:sp>
    </p:spTree>
    <p:extLst>
      <p:ext uri="{BB962C8B-B14F-4D97-AF65-F5344CB8AC3E}">
        <p14:creationId xmlns:p14="http://schemas.microsoft.com/office/powerpoint/2010/main" val="400571447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a:ln/>
        </p:spPr>
      </p:sp>
      <p:sp>
        <p:nvSpPr>
          <p:cNvPr id="259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a:latin typeface="Arial" panose="020B0604020202020204" pitchFamily="34" charset="0"/>
                <a:ea typeface="ＭＳ Ｐゴシック" panose="020B0600070205080204" pitchFamily="34" charset="-128"/>
              </a:rPr>
              <a:t>In the example shown, a facility knows that it used 5,000 pounds of a volatile solvent during the reporting year. They also know that 4,950 pounds of the solvent were contained in the adhesive product that they manufactured. Using a simple mass balance calculation, they are able to determine that 50 pounds of the TRI chemical were released to the air through fugitive emissions. The facility then enters 50 pounds in Section 5.1 along with a basis of estimate code of “C”. </a:t>
            </a:r>
          </a:p>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7600743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BC8AB5B-40BF-4AF2-8C36-BE02C8199840}" type="slidenum">
              <a:rPr lang="en-US" altLang="en-US"/>
              <a:pPr/>
              <a:t>122</a:t>
            </a:fld>
            <a:endParaRPr lang="en-US" altLang="en-US"/>
          </a:p>
        </p:txBody>
      </p:sp>
      <p:sp>
        <p:nvSpPr>
          <p:cNvPr id="263171" name="Notes Placeholder 2"/>
          <p:cNvSpPr>
            <a:spLocks noGrp="1"/>
          </p:cNvSpPr>
          <p:nvPr>
            <p:ph type="body" idx="1"/>
          </p:nvPr>
        </p:nvSpPr>
        <p:spPr>
          <a:xfrm>
            <a:off x="1524000" y="3429000"/>
            <a:ext cx="6794500" cy="1482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An example of an estimate based on a published emissions factor is shown here. A facility combusting 500,000 tons of coal in a fluidized bed combustor obtained a published emissions factor for mercury in such a system.  </a:t>
            </a:r>
          </a:p>
          <a:p>
            <a:pPr>
              <a:spcBef>
                <a:spcPts val="1200"/>
              </a:spcBef>
            </a:pPr>
            <a:r>
              <a:rPr lang="en-US" altLang="en-US" sz="1000">
                <a:latin typeface="Arial" panose="020B0604020202020204" pitchFamily="34" charset="0"/>
                <a:ea typeface="ＭＳ Ｐゴシック" panose="020B0600070205080204" pitchFamily="34" charset="-128"/>
              </a:rPr>
              <a:t>Using the emission factor, they were able to determine that 110 pounds of mercury was released through the stack, which they entered on the TRI form along with a basis of estimate code of “E1”.  </a:t>
            </a:r>
          </a:p>
        </p:txBody>
      </p:sp>
    </p:spTree>
    <p:extLst>
      <p:ext uri="{BB962C8B-B14F-4D97-AF65-F5344CB8AC3E}">
        <p14:creationId xmlns:p14="http://schemas.microsoft.com/office/powerpoint/2010/main" val="103194154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43180F4-D8DD-43BA-BC8F-CC3315E96DFD}" type="slidenum">
              <a:rPr lang="en-US" altLang="en-US"/>
              <a:pPr/>
              <a:t>123</a:t>
            </a:fld>
            <a:endParaRPr lang="en-US" altLang="en-US"/>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xfrm>
            <a:off x="1524000" y="3429000"/>
            <a:ext cx="6794500" cy="1636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Here is an example calculation for wastewater discharges using already existing and available monitoring data. This example is for methanol discharges, where this facility collected samples twice during the reporting year. The first sample was taken on March 1st, when the chemical was released at a concentration of 1.0 milligrams per liter with a flow rate of 1.0 million gallons per day. Converting milligrams per liter and million gallons per day into pounds per day results in 8.33 pounds per day by applying the appropriate conversion factors. Their second sample was taken on September 8th, where they measured the chemical at a concentration of 0.2 milligrams per liter, at a flow rate of 0.2 million gallons per day. Calculating that with the appropriate conversion factors again, comes out to 0.33 pounds per day. The two samples of 8.33 and 0.33 pounds/day are averaged to get 4.33 pounds per day. </a:t>
            </a:r>
            <a:br>
              <a:rPr lang="en-US" altLang="en-US" sz="1000">
                <a:solidFill>
                  <a:srgbClr val="FF00FF"/>
                </a:solidFill>
                <a:latin typeface="Arial" panose="020B0604020202020204" pitchFamily="34" charset="0"/>
                <a:ea typeface="ＭＳ Ｐゴシック" panose="020B0600070205080204" pitchFamily="34" charset="-128"/>
              </a:rPr>
            </a:br>
            <a:r>
              <a:rPr lang="en-US" altLang="en-US" sz="1000">
                <a:latin typeface="Arial" panose="020B0604020202020204" pitchFamily="34" charset="0"/>
                <a:ea typeface="ＭＳ Ｐゴシック" panose="020B0600070205080204" pitchFamily="34" charset="-128"/>
              </a:rPr>
              <a:t>The number that goes on the Form R is not in pounds per day, but in pounds for the reporting year. So, this quantity must be multiplied by the operating days, say 365 days, to get the total pounds per year.</a:t>
            </a:r>
          </a:p>
        </p:txBody>
      </p:sp>
    </p:spTree>
    <p:extLst>
      <p:ext uri="{BB962C8B-B14F-4D97-AF65-F5344CB8AC3E}">
        <p14:creationId xmlns:p14="http://schemas.microsoft.com/office/powerpoint/2010/main" val="290766401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400">
                <a:latin typeface="Arial" panose="020B0604020202020204" pitchFamily="34" charset="0"/>
                <a:ea typeface="ＭＳ Ｐゴシック" panose="020B0600070205080204" pitchFamily="34" charset="-128"/>
              </a:rPr>
              <a:t>In the example shown here, a facility used engineering calculations to determine that it generated wastewater containing 300 pounds of lead particulates during the reporting year. Before being discharged to the POTW, the wastewater underwent a filtration step that was thought to have a 95 percent removal efficiency for this size of particulates. Therefore, the quantity of lead reported as transferred to the POTW is 15 pounds and the basis of estimate code for this combination of estimation techniques is “O”. </a:t>
            </a:r>
          </a:p>
        </p:txBody>
      </p:sp>
    </p:spTree>
    <p:extLst>
      <p:ext uri="{BB962C8B-B14F-4D97-AF65-F5344CB8AC3E}">
        <p14:creationId xmlns:p14="http://schemas.microsoft.com/office/powerpoint/2010/main" val="209650117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xfrm>
            <a:off x="1524000" y="3429000"/>
            <a:ext cx="6794500" cy="2098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Let’s go through a couple of examples to illustrate the production and</a:t>
            </a:r>
            <a:r>
              <a:rPr lang="en-US" altLang="en-US" sz="1000" baseline="0">
                <a:latin typeface="Arial" panose="020B0604020202020204" pitchFamily="34" charset="0"/>
                <a:ea typeface="ＭＳ Ｐゴシック" panose="020B0600070205080204" pitchFamily="34" charset="-128"/>
              </a:rPr>
              <a:t> activity ratio</a:t>
            </a:r>
            <a:r>
              <a:rPr lang="en-US" altLang="en-US" sz="1000">
                <a:latin typeface="Arial" panose="020B0604020202020204" pitchFamily="34" charset="0"/>
                <a:ea typeface="ＭＳ Ｐゴシック" panose="020B0600070205080204" pitchFamily="34" charset="-128"/>
              </a:rPr>
              <a:t>.</a:t>
            </a:r>
          </a:p>
          <a:p>
            <a:pPr>
              <a:spcBef>
                <a:spcPts val="1200"/>
              </a:spcBef>
            </a:pPr>
            <a:r>
              <a:rPr lang="en-US" altLang="en-US" sz="1000">
                <a:latin typeface="Arial" panose="020B0604020202020204" pitchFamily="34" charset="0"/>
                <a:ea typeface="ＭＳ Ｐゴシック" panose="020B0600070205080204" pitchFamily="34" charset="-128"/>
              </a:rPr>
              <a:t>The first example is an oven manufacturer, and at this facility 40,000 ovens were assembled this reporting year, compared to 35,000 ovens assembled in the prior reporting year. So dividing 40,000 by 35,000 results in a production ratio of 1.14. This is a </a:t>
            </a:r>
            <a:r>
              <a:rPr lang="en-US" altLang="en-US" sz="1000" err="1">
                <a:latin typeface="Arial" panose="020B0604020202020204" pitchFamily="34" charset="0"/>
                <a:ea typeface="ＭＳ Ｐゴシック" panose="020B0600070205080204" pitchFamily="34" charset="-128"/>
              </a:rPr>
              <a:t>unitless</a:t>
            </a:r>
            <a:r>
              <a:rPr lang="en-US" altLang="en-US" sz="1000">
                <a:latin typeface="Arial" panose="020B0604020202020204" pitchFamily="34" charset="0"/>
                <a:ea typeface="ＭＳ Ｐゴシック" panose="020B0600070205080204" pitchFamily="34" charset="-128"/>
              </a:rPr>
              <a:t> value. 1.14 would represent a 14% increase in production from last year to this year. But neither 14, or 0.14 should be reported. Only 1.14, the actual ratio, should be reported.</a:t>
            </a:r>
          </a:p>
          <a:p>
            <a:pPr>
              <a:spcBef>
                <a:spcPts val="1200"/>
              </a:spcBef>
            </a:pPr>
            <a:r>
              <a:rPr lang="en-US" altLang="en-US" sz="1000">
                <a:latin typeface="Arial" panose="020B0604020202020204" pitchFamily="34" charset="0"/>
                <a:ea typeface="ＭＳ Ｐゴシック" panose="020B0600070205080204" pitchFamily="34" charset="-128"/>
              </a:rPr>
              <a:t>The facility must select a production or activity variable that best reflects to output or outcomes of the process in which the chemical is involved. If  the TRI chemical use has no connection to production levels. In the activity ratio example shown here, the chemical is used to wash out tanks. In this case, the number of tank washouts completed is the best indicator of the output or outcome of the process in which the chemical is involved, so they would opt for using an activity ratio instead of a production ratio. There were 50 washouts this year compared to 60 the last year. That would result in an activity ratio of 0.83</a:t>
            </a:r>
          </a:p>
        </p:txBody>
      </p:sp>
      <p:sp>
        <p:nvSpPr>
          <p:cNvPr id="266244" name="Slide Number Placeholder 3"/>
          <p:cNvSpPr>
            <a:spLocks noGrp="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7813155-24F7-40A6-9E63-F8D5C41001D1}" type="slidenum">
              <a:rPr lang="en-US" altLang="en-US"/>
              <a:pPr/>
              <a:t>125</a:t>
            </a:fld>
            <a:endParaRPr lang="en-US" altLang="en-US"/>
          </a:p>
        </p:txBody>
      </p:sp>
    </p:spTree>
    <p:extLst>
      <p:ext uri="{BB962C8B-B14F-4D97-AF65-F5344CB8AC3E}">
        <p14:creationId xmlns:p14="http://schemas.microsoft.com/office/powerpoint/2010/main" val="3572551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altLang="en-US" sz="1200">
                <a:latin typeface="Arial" panose="020B0604020202020204" pitchFamily="34" charset="0"/>
                <a:ea typeface="ＭＳ Ｐゴシック" panose="020B0600070205080204" pitchFamily="34" charset="-128"/>
              </a:rPr>
              <a:t>We mentioned that establishments are unique economic units within a facility. In the facility shown here, there are three unique establishments. There is a food processing establishment, a farm, and a warehouse. These establishments are all owned by the same company and are located at adjacent or contiguous sites and, therefore, are together considered a single facility under TRI. However, only the NAICS code of the processing establishment is a covered NAICS code under TRI.</a:t>
            </a:r>
          </a:p>
          <a:p>
            <a:pPr>
              <a:spcBef>
                <a:spcPts val="1200"/>
              </a:spcBef>
            </a:pPr>
            <a:r>
              <a:rPr lang="en-US" altLang="en-US" sz="1200">
                <a:latin typeface="Arial" panose="020B0604020202020204" pitchFamily="34" charset="0"/>
                <a:ea typeface="ＭＳ Ｐゴシック" panose="020B0600070205080204" pitchFamily="34" charset="-128"/>
              </a:rPr>
              <a:t>Whether or not this facility would be covered by TRI depends in part on the primary NAICS code of the entire facility. The primary NAICS code for the facility is determined by the economic value added provided by each of the establishments.</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14</a:t>
            </a:fld>
            <a:endParaRPr lang="en-US"/>
          </a:p>
        </p:txBody>
      </p:sp>
    </p:spTree>
    <p:extLst>
      <p:ext uri="{BB962C8B-B14F-4D97-AF65-F5344CB8AC3E}">
        <p14:creationId xmlns:p14="http://schemas.microsoft.com/office/powerpoint/2010/main" val="899414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B378AEE-FB94-4BCF-B179-73CC966016E8}" type="slidenum">
              <a:rPr lang="en-US" altLang="en-US"/>
              <a:pPr/>
              <a:t>126</a:t>
            </a:fld>
            <a:endParaRPr lang="en-US" altLang="en-US"/>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xfrm>
            <a:off x="1524000" y="3429000"/>
            <a:ext cx="6794500" cy="25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endParaRPr lang="en-US" altLang="en-US" sz="10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608704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D7DE194-00CF-41E5-8548-BEA7A3038C3E}" type="slidenum">
              <a:rPr lang="en-US" altLang="en-US"/>
              <a:pPr/>
              <a:t>127</a:t>
            </a:fld>
            <a:endParaRPr lang="en-US" altLang="en-US"/>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xfrm>
            <a:off x="1524000" y="3429000"/>
            <a:ext cx="6794500" cy="1174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en-US" sz="1400"/>
              <a:t>The “TRI Alternate Threshold for Facilities with Low Annual Reportable Amounts” provides facilities the option of submitting a simplified, two-page TRI Form A Certification Statement. </a:t>
            </a:r>
            <a:r>
              <a:rPr lang="en-US" altLang="en-US" sz="1000">
                <a:latin typeface="Arial" panose="020B0604020202020204" pitchFamily="34" charset="0"/>
                <a:ea typeface="ＭＳ Ｐゴシック" panose="020B0600070205080204" pitchFamily="34" charset="-128"/>
              </a:rPr>
              <a:t>If facilities meet the criteria, they have the option of submitting a TRI Form A in lieu of the Form R. The Form A does not require release or other waste management or source reduction information. It mainly is comprised of Part one of the Form R and the name and chemical or chemical category name and its CAS number or category number.</a:t>
            </a:r>
          </a:p>
          <a:p>
            <a:r>
              <a:rPr lang="en-US" altLang="en-US" sz="1400">
                <a:latin typeface="Arial" panose="020B0604020202020204" pitchFamily="34" charset="0"/>
                <a:ea typeface="ＭＳ Ｐゴシック" panose="020B0600070205080204" pitchFamily="34" charset="-128"/>
              </a:rPr>
              <a:t>In order to use the Form A, </a:t>
            </a:r>
            <a:r>
              <a:rPr lang="en-US" sz="1800">
                <a:effectLst/>
                <a:latin typeface="Calibri" panose="020F0502020204030204" pitchFamily="34" charset="0"/>
                <a:ea typeface="Times New Roman" panose="02020603050405020304" pitchFamily="18" charset="0"/>
              </a:rPr>
              <a:t>the following criteria must be met</a:t>
            </a:r>
            <a:r>
              <a:rPr lang="en-US" altLang="en-US" sz="1400">
                <a:latin typeface="Arial" panose="020B0604020202020204" pitchFamily="34" charset="0"/>
                <a:ea typeface="ＭＳ Ｐゴシック" panose="020B0600070205080204" pitchFamily="34" charset="-128"/>
              </a:rPr>
              <a:t>. First the chemical cannot be a </a:t>
            </a:r>
            <a:r>
              <a:rPr lang="en-US" sz="2000" kern="1200">
                <a:solidFill>
                  <a:schemeClr val="tx1"/>
                </a:solidFill>
                <a:effectLst/>
                <a:latin typeface="+mn-lt"/>
                <a:ea typeface="+mn-ea"/>
                <a:cs typeface="+mn-cs"/>
              </a:rPr>
              <a:t>Chemical of Special Concern</a:t>
            </a:r>
            <a:r>
              <a:rPr lang="en-US" altLang="en-US" sz="1400">
                <a:latin typeface="Arial" panose="020B0604020202020204" pitchFamily="34" charset="0"/>
                <a:ea typeface="ＭＳ Ｐゴシック" panose="020B0600070205080204" pitchFamily="34" charset="-128"/>
              </a:rPr>
              <a:t>. Second, the facility cannot exceed one million pounds of the chemical manufactured, processed, or otherwise used. Third, the facility cannot exceed 500 pounds for the total waste managed of the TRI chemical. </a:t>
            </a:r>
            <a:endParaRPr lang="en-US" altLang="en-US" sz="10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510408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3093FA8-C127-4925-9360-F07BFCFCA1F6}" type="slidenum">
              <a:rPr lang="en-US" altLang="en-US"/>
              <a:pPr/>
              <a:t>128</a:t>
            </a:fld>
            <a:endParaRPr lang="en-US" altLang="en-US"/>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xfrm>
            <a:off x="1524000" y="3429000"/>
            <a:ext cx="6794500" cy="712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1000" b="0" i="0">
                <a:solidFill>
                  <a:srgbClr val="333333"/>
                </a:solidFill>
                <a:effectLst/>
                <a:latin typeface="Tahoma" panose="020B0604030504040204" pitchFamily="34" charset="0"/>
              </a:rPr>
              <a:t>The annual reportable amount is equal to the combined total quantities of the following waste management activities</a:t>
            </a:r>
            <a:r>
              <a:rPr lang="en-US" sz="800" b="0" i="0">
                <a:solidFill>
                  <a:srgbClr val="333333"/>
                </a:solidFill>
                <a:effectLst/>
                <a:latin typeface="Arial" panose="020B0604020202020204" pitchFamily="34" charset="0"/>
                <a:ea typeface="ＭＳ Ｐゴシック" panose="020B0600070205080204" pitchFamily="34" charset="-128"/>
              </a:rPr>
              <a:t> for S</a:t>
            </a:r>
            <a:r>
              <a:rPr lang="en-US" sz="1000" b="0" i="0">
                <a:solidFill>
                  <a:srgbClr val="333333"/>
                </a:solidFill>
                <a:effectLst/>
                <a:latin typeface="Tahoma" panose="020B0604030504040204" pitchFamily="34" charset="0"/>
              </a:rPr>
              <a:t>ections 8.1 through 8.7. </a:t>
            </a:r>
          </a:p>
          <a:p>
            <a:pPr algn="l"/>
            <a:r>
              <a:rPr lang="en-US" sz="1000" b="0" i="0">
                <a:solidFill>
                  <a:srgbClr val="333333"/>
                </a:solidFill>
                <a:effectLst/>
                <a:latin typeface="Tahoma" panose="020B0604030504040204" pitchFamily="34" charset="0"/>
              </a:rPr>
              <a:t>Facilities must retain for three years from the date of the submission of the Form A sufficient documentation to support calculations made by the facility that confirm each chemical’s eligibility for the Alternate Threshold.</a:t>
            </a:r>
            <a:endParaRPr lang="en-US" sz="1200" b="0" i="0">
              <a:solidFill>
                <a:srgbClr val="333333"/>
              </a:solidFill>
              <a:effectLst/>
              <a:latin typeface="Tahoma" panose="020B0604030504040204" pitchFamily="34" charset="0"/>
            </a:endParaRPr>
          </a:p>
          <a:p>
            <a:pPr algn="l"/>
            <a:endParaRPr lang="en-US" sz="1200" b="0" i="0">
              <a:solidFill>
                <a:srgbClr val="333333"/>
              </a:solidFill>
              <a:effectLst/>
              <a:latin typeface="Tahoma" panose="020B0604030504040204" pitchFamily="34" charset="0"/>
            </a:endParaRPr>
          </a:p>
          <a:p>
            <a:br>
              <a:rPr lang="en-US" sz="1200"/>
            </a:br>
            <a:r>
              <a:rPr lang="en-US" altLang="en-US" sz="1000">
                <a:latin typeface="Arial" panose="020B0604020202020204" pitchFamily="34" charset="0"/>
                <a:ea typeface="ＭＳ Ｐゴシック" panose="020B0600070205080204" pitchFamily="34" charset="-128"/>
              </a:rPr>
              <a:t> </a:t>
            </a:r>
          </a:p>
        </p:txBody>
      </p:sp>
    </p:spTree>
    <p:extLst>
      <p:ext uri="{BB962C8B-B14F-4D97-AF65-F5344CB8AC3E}">
        <p14:creationId xmlns:p14="http://schemas.microsoft.com/office/powerpoint/2010/main" val="204063009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D155CA1-7F3D-46CA-99BC-74E217DCFB78}" type="slidenum">
              <a:rPr lang="en-US" altLang="en-US"/>
              <a:pPr/>
              <a:t>129</a:t>
            </a:fld>
            <a:endParaRPr lang="en-US" altLang="en-US"/>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xfrm>
            <a:off x="1524000" y="3429000"/>
            <a:ext cx="6794500" cy="25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endParaRPr lang="en-US" altLang="en-US" sz="10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9709866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txBox="1">
            <a:spLocks noGrp="1" noChangeArrowheads="1"/>
          </p:cNvSpPr>
          <p:nvPr/>
        </p:nvSpPr>
        <p:spPr bwMode="auto">
          <a:xfrm>
            <a:off x="5440363" y="6948488"/>
            <a:ext cx="41608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8" tIns="48324" rIns="96648" bIns="48324" anchor="b"/>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FFDF901A-0F39-47B4-8C31-B6EAE942D95F}" type="slidenum">
              <a:rPr lang="en-US" altLang="en-US" sz="1200"/>
              <a:pPr algn="r"/>
              <a:t>130</a:t>
            </a:fld>
            <a:endParaRPr lang="en-US" altLang="en-US" sz="1200"/>
          </a:p>
        </p:txBody>
      </p:sp>
      <p:sp>
        <p:nvSpPr>
          <p:cNvPr id="243715" name="Rectangle 2"/>
          <p:cNvSpPr>
            <a:spLocks noGrp="1" noChangeArrowheads="1"/>
          </p:cNvSpPr>
          <p:nvPr>
            <p:ph type="body" idx="1"/>
          </p:nvPr>
        </p:nvSpPr>
        <p:spPr>
          <a:xfrm>
            <a:off x="1282700" y="3475038"/>
            <a:ext cx="7035800" cy="163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Electronic Reporting rule requires electronic reporting via TRI-MEweb for all non-trade secret TRI reporting, which accounts for nearly all forms submitted to TRI. Electronic reporting is now required for all new reporting, withdrawals or revisions for Reporting Years 1991 through the current year. </a:t>
            </a:r>
          </a:p>
          <a:p>
            <a:pPr>
              <a:spcBef>
                <a:spcPts val="1200"/>
              </a:spcBef>
            </a:pPr>
            <a:r>
              <a:rPr lang="en-US" altLang="en-US" sz="1000">
                <a:latin typeface="Arial" panose="020B0604020202020204" pitchFamily="34" charset="0"/>
                <a:ea typeface="ＭＳ Ｐゴシック" panose="020B0600070205080204" pitchFamily="34" charset="-128"/>
              </a:rPr>
              <a:t>TRI-MEweb has features to help reporters with their submissions including pre-populating forms with information from prior year reporting, validation and error checking steps, and e-mail confirmation of transmitted and certified submissions. Additionally, tutorials to help users with TRI-MEweb are available on the TRI website.</a:t>
            </a:r>
          </a:p>
          <a:p>
            <a:pPr>
              <a:spcBef>
                <a:spcPts val="1200"/>
              </a:spcBef>
            </a:pPr>
            <a:r>
              <a:rPr lang="en-US" altLang="en-US" sz="1000">
                <a:latin typeface="Arial" panose="020B0604020202020204" pitchFamily="34" charset="0"/>
                <a:ea typeface="ＭＳ Ｐゴシック" panose="020B0600070205080204" pitchFamily="34" charset="-128"/>
              </a:rPr>
              <a:t>Paper submissions should only be used for trade secret reporting. Information about trade secret reporting is available on the TRI website.</a:t>
            </a:r>
          </a:p>
          <a:p>
            <a:pPr>
              <a:spcBef>
                <a:spcPts val="1200"/>
              </a:spcBef>
            </a:pPr>
            <a:endParaRPr lang="en-US" altLang="en-US" sz="10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16725739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txBox="1">
            <a:spLocks noGrp="1" noChangeArrowheads="1"/>
          </p:cNvSpPr>
          <p:nvPr/>
        </p:nvSpPr>
        <p:spPr bwMode="auto">
          <a:xfrm>
            <a:off x="5440363" y="6948488"/>
            <a:ext cx="41608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8" tIns="48324" rIns="96648" bIns="48324" anchor="b"/>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11E765A1-A9C0-4C45-A66B-B5AD3B5903FB}" type="slidenum">
              <a:rPr lang="en-US" altLang="en-US" sz="1200"/>
              <a:pPr algn="r"/>
              <a:t>131</a:t>
            </a:fld>
            <a:endParaRPr lang="en-US" altLang="en-US" sz="1200"/>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xfrm>
            <a:off x="1282700" y="3475038"/>
            <a:ext cx="7035800" cy="163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To begin using TRI-MEweb, you must register and log into EPA’s Central Data Exchange, also known as CDX, which also hosts many other reporting applications for EPA programs. Users register either as a preparer or a certifying official. Preparers may perform every portion of the submission process except for the final electronic signature or certification step, which must be performed by a certifying official. The certifying official should be in senior management role for the reporting facility or company. Anyone representing the facility may be a preparer.</a:t>
            </a:r>
          </a:p>
          <a:p>
            <a:pPr>
              <a:spcBef>
                <a:spcPts val="1200"/>
              </a:spcBef>
            </a:pPr>
            <a:r>
              <a:rPr lang="en-US" altLang="en-US" sz="1000">
                <a:latin typeface="Arial" panose="020B0604020202020204" pitchFamily="34" charset="0"/>
                <a:ea typeface="ＭＳ Ｐゴシック" panose="020B0600070205080204" pitchFamily="34" charset="-128"/>
              </a:rPr>
              <a:t>To begin reporting for a facility, all users must gain access to their facility’s profile, using one of three options: the first option is to enter the TRI Facility ID and the facility’s technical contact name and phone number. The second option is to enter a facility specific access key, which is provided to the technical contact. The third option is to begin a new profile for a facility that has never reported to TRI. </a:t>
            </a:r>
          </a:p>
        </p:txBody>
      </p:sp>
    </p:spTree>
    <p:extLst>
      <p:ext uri="{BB962C8B-B14F-4D97-AF65-F5344CB8AC3E}">
        <p14:creationId xmlns:p14="http://schemas.microsoft.com/office/powerpoint/2010/main" val="141704887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xfrm>
            <a:off x="1524000" y="3429000"/>
            <a:ext cx="6794500" cy="1482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In order to certify forms, certifying officials must complete two steps. The first step is to complete an electronic signature agreement. The ESA is only submitted once as long the certifying official remains with the facility. Existing certifying officials do not resubmit an ESA. New certifying officials should complete their ESA well in advance of the July 1st filing deadline to ensure they will be able to certify forms on time. </a:t>
            </a:r>
          </a:p>
          <a:p>
            <a:pPr>
              <a:spcBef>
                <a:spcPts val="1200"/>
              </a:spcBef>
            </a:pPr>
            <a:r>
              <a:rPr lang="en-US" altLang="en-US" sz="1000">
                <a:latin typeface="Arial" panose="020B0604020202020204" pitchFamily="34" charset="0"/>
                <a:ea typeface="ＭＳ Ｐゴシック" panose="020B0600070205080204" pitchFamily="34" charset="-128"/>
              </a:rPr>
              <a:t>After the ESA is submitted, certifying officials must complete an TRIFID Certification Agreement for each facility they represent, confirming they are authorized to certify forms for the facility. The TRIFID Certification Agreement is completed in TRI-MEweb in the ‘Certification’ section of TRI-MEweb. Similar to the ESA, the TRIFID Certification Agreement is only submitted once as long the certifying official remains with the facility. </a:t>
            </a:r>
          </a:p>
        </p:txBody>
      </p:sp>
    </p:spTree>
    <p:extLst>
      <p:ext uri="{BB962C8B-B14F-4D97-AF65-F5344CB8AC3E}">
        <p14:creationId xmlns:p14="http://schemas.microsoft.com/office/powerpoint/2010/main" val="364605291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xfrm>
            <a:off x="1524000" y="3429000"/>
            <a:ext cx="6794500" cy="1020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Reporters may submit optional facility-level information through TRI-MEweb. This option allows reporters to provide information about their facility’s status without submitting a TRI report, or providing information which does not fit well into a TRI reporting form. </a:t>
            </a:r>
          </a:p>
          <a:p>
            <a:pPr>
              <a:spcBef>
                <a:spcPts val="1200"/>
              </a:spcBef>
            </a:pPr>
            <a:r>
              <a:rPr lang="en-US" altLang="en-US" sz="1000">
                <a:latin typeface="Arial" panose="020B0604020202020204" pitchFamily="34" charset="0"/>
                <a:ea typeface="ＭＳ Ｐゴシック" panose="020B0600070205080204" pitchFamily="34" charset="-128"/>
              </a:rPr>
              <a:t>Optional Facility-Level reporting is found in TRI-MEweb through the facility summary in the welcome screen or in the ‘My Facilities’ tab.</a:t>
            </a:r>
          </a:p>
        </p:txBody>
      </p:sp>
    </p:spTree>
    <p:extLst>
      <p:ext uri="{BB962C8B-B14F-4D97-AF65-F5344CB8AC3E}">
        <p14:creationId xmlns:p14="http://schemas.microsoft.com/office/powerpoint/2010/main" val="413816153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xfrm>
            <a:off x="1524000" y="3429000"/>
            <a:ext cx="6794500" cy="712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Facilities may provide optional facility-level information on topics listed on this slide, as well as other categories. In particular, this option may be useful for facilities that are do not meet reporting criteria and wish to provide context why they have not reported. Also, this option may be used for updating facility information, such as technical or public contact changes, or facility or parent company name changes. </a:t>
            </a:r>
          </a:p>
        </p:txBody>
      </p:sp>
    </p:spTree>
    <p:extLst>
      <p:ext uri="{BB962C8B-B14F-4D97-AF65-F5344CB8AC3E}">
        <p14:creationId xmlns:p14="http://schemas.microsoft.com/office/powerpoint/2010/main" val="43790044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xfrm>
            <a:off x="1524000" y="3429000"/>
            <a:ext cx="6794500" cy="2144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This concludes the TRI Basic Concepts Module. The Advanced Concepts module is the second part of this two part training course.  </a:t>
            </a:r>
          </a:p>
          <a:p>
            <a:pPr>
              <a:spcBef>
                <a:spcPts val="1200"/>
              </a:spcBef>
            </a:pPr>
            <a:r>
              <a:rPr lang="en-US" altLang="en-US" sz="1000">
                <a:latin typeface="Arial" panose="020B0604020202020204" pitchFamily="34" charset="0"/>
                <a:ea typeface="ＭＳ Ｐゴシック" panose="020B0600070205080204" pitchFamily="34" charset="-128"/>
              </a:rPr>
              <a:t>The Advanced Concepts module assumes a basic understanding of the TRI program requirements. It reviews some of the basic concepts, but focuses on key concepts that will help to ensure accurate TRI reporting, including guidance on reporting exemptions, threshold determinations, chemicals with special requirements, and more on the recent changes to the TRI program. </a:t>
            </a:r>
          </a:p>
          <a:p>
            <a:pPr>
              <a:spcBef>
                <a:spcPts val="1200"/>
              </a:spcBef>
            </a:pPr>
            <a:r>
              <a:rPr lang="en-US" altLang="en-US" sz="1000">
                <a:latin typeface="Arial" panose="020B0604020202020204" pitchFamily="34" charset="0"/>
                <a:ea typeface="ＭＳ Ｐゴシック" panose="020B0600070205080204" pitchFamily="34" charset="-128"/>
              </a:rPr>
              <a:t>The Advanced Concepts module, a great deal of additional TRI reporting guidance, and on-line tutorials for using the TRI-ME web can be accessed from the TRI homepage at www.epa.gov/tri. </a:t>
            </a:r>
          </a:p>
          <a:p>
            <a:pPr>
              <a:spcBef>
                <a:spcPts val="1200"/>
              </a:spcBef>
            </a:pPr>
            <a:r>
              <a:rPr lang="en-US" altLang="en-US" sz="1000">
                <a:latin typeface="Arial" panose="020B0604020202020204" pitchFamily="34" charset="0"/>
                <a:ea typeface="ＭＳ Ｐゴシック" panose="020B0600070205080204" pitchFamily="34" charset="-128"/>
              </a:rPr>
              <a:t>For CDX and TRI-MEweb related help, including registering for CDX, password resets, accessing your facility profile in TRI-MEweb, or completing an ESA, please contact the CDX helpdesk. </a:t>
            </a:r>
          </a:p>
        </p:txBody>
      </p:sp>
      <p:sp>
        <p:nvSpPr>
          <p:cNvPr id="253956" name="Slide Number Placeholder 3"/>
          <p:cNvSpPr>
            <a:spLocks noGrp="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C1A5357-A1A5-4DA4-87E1-7C8C70D85850}" type="slidenum">
              <a:rPr lang="en-US" altLang="en-US"/>
              <a:pPr/>
              <a:t>135</a:t>
            </a:fld>
            <a:endParaRPr lang="en-US" altLang="en-US"/>
          </a:p>
        </p:txBody>
      </p:sp>
    </p:spTree>
    <p:extLst>
      <p:ext uri="{BB962C8B-B14F-4D97-AF65-F5344CB8AC3E}">
        <p14:creationId xmlns:p14="http://schemas.microsoft.com/office/powerpoint/2010/main" val="1847750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altLang="en-US" sz="1200">
                <a:latin typeface="Arial" panose="020B0604020202020204" pitchFamily="34" charset="0"/>
                <a:ea typeface="ＭＳ Ｐゴシック" panose="020B0600070205080204" pitchFamily="34" charset="-128"/>
              </a:rPr>
              <a:t>In an example case, the processing facility, NAICS code 311421, comprises 40% of the ‘value added’ for the entire facility. The farm and the warehouse each comprise 30%. Therefore, the primary NAICS code for the entire facility is 311421.  For more on calculating value added for establishments, see the TRI Reporting Forms and Instructions.</a:t>
            </a:r>
          </a:p>
          <a:p>
            <a:pPr>
              <a:spcBef>
                <a:spcPts val="1200"/>
              </a:spcBef>
            </a:pPr>
            <a:r>
              <a:rPr lang="en-US" altLang="en-US" sz="1200">
                <a:latin typeface="Arial" panose="020B0604020202020204" pitchFamily="34" charset="0"/>
                <a:ea typeface="ＭＳ Ｐゴシック" panose="020B0600070205080204" pitchFamily="34" charset="-128"/>
              </a:rPr>
              <a:t>Because the processing NAICS code is one that is covered under TRI, the entire facility would need to consider its employee thresholds and chemical use.</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15</a:t>
            </a:fld>
            <a:endParaRPr lang="en-US"/>
          </a:p>
        </p:txBody>
      </p:sp>
    </p:spTree>
    <p:extLst>
      <p:ext uri="{BB962C8B-B14F-4D97-AF65-F5344CB8AC3E}">
        <p14:creationId xmlns:p14="http://schemas.microsoft.com/office/powerpoint/2010/main" val="156160365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7AD19BA-1AD8-4862-8FB1-8BC102814A95}" type="slidenum">
              <a:rPr lang="en-US" altLang="en-US"/>
              <a:pPr/>
              <a:t>136</a:t>
            </a:fld>
            <a:endParaRPr lang="en-US" altLang="en-US"/>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xfrm>
            <a:off x="1524000" y="3429000"/>
            <a:ext cx="6794500" cy="25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endParaRPr lang="en-US" altLang="en-US" sz="10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5621270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txBox="1">
            <a:spLocks noGrp="1" noChangeArrowheads="1"/>
          </p:cNvSpPr>
          <p:nvPr/>
        </p:nvSpPr>
        <p:spPr bwMode="auto">
          <a:xfrm>
            <a:off x="5440363" y="6946900"/>
            <a:ext cx="41608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42" tIns="44770" rIns="89542" bIns="44770" anchor="b"/>
          <a:lstStyle>
            <a:lvl1pPr defTabSz="890588">
              <a:defRPr sz="2400">
                <a:solidFill>
                  <a:schemeClr val="tx1"/>
                </a:solidFill>
                <a:latin typeface="Arial" panose="020B0604020202020204" pitchFamily="34" charset="0"/>
                <a:ea typeface="ＭＳ Ｐゴシック" panose="020B0600070205080204" pitchFamily="34" charset="-128"/>
              </a:defRPr>
            </a:lvl1pPr>
            <a:lvl2pPr marL="742950" indent="-285750" defTabSz="890588">
              <a:defRPr sz="2400">
                <a:solidFill>
                  <a:schemeClr val="tx1"/>
                </a:solidFill>
                <a:latin typeface="Arial" panose="020B0604020202020204" pitchFamily="34" charset="0"/>
                <a:ea typeface="ＭＳ Ｐゴシック" panose="020B0600070205080204" pitchFamily="34" charset="-128"/>
              </a:defRPr>
            </a:lvl2pPr>
            <a:lvl3pPr marL="1143000" indent="-228600" defTabSz="890588">
              <a:defRPr sz="2400">
                <a:solidFill>
                  <a:schemeClr val="tx1"/>
                </a:solidFill>
                <a:latin typeface="Arial" panose="020B0604020202020204" pitchFamily="34" charset="0"/>
                <a:ea typeface="ＭＳ Ｐゴシック" panose="020B0600070205080204" pitchFamily="34" charset="-128"/>
              </a:defRPr>
            </a:lvl3pPr>
            <a:lvl4pPr marL="1600200" indent="-228600" defTabSz="890588">
              <a:defRPr sz="2400">
                <a:solidFill>
                  <a:schemeClr val="tx1"/>
                </a:solidFill>
                <a:latin typeface="Arial" panose="020B0604020202020204" pitchFamily="34" charset="0"/>
                <a:ea typeface="ＭＳ Ｐゴシック" panose="020B0600070205080204" pitchFamily="34" charset="-128"/>
              </a:defRPr>
            </a:lvl4pPr>
            <a:lvl5pPr marL="2057400" indent="-228600" defTabSz="890588">
              <a:defRPr sz="2400">
                <a:solidFill>
                  <a:schemeClr val="tx1"/>
                </a:solidFill>
                <a:latin typeface="Arial" panose="020B0604020202020204" pitchFamily="34" charset="0"/>
                <a:ea typeface="ＭＳ Ｐゴシック" panose="020B0600070205080204" pitchFamily="34" charset="-128"/>
              </a:defRPr>
            </a:lvl5pPr>
            <a:lvl6pPr marL="2514600" indent="-228600" defTabSz="8905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905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905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905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021899F2-B4FB-4AF9-B215-AABFB4442023}" type="slidenum">
              <a:rPr lang="en-US" altLang="en-US" sz="1200"/>
              <a:pPr algn="r"/>
              <a:t>137</a:t>
            </a:fld>
            <a:endParaRPr lang="en-US" altLang="en-US" sz="1200"/>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xfrm>
            <a:off x="1281113" y="3476625"/>
            <a:ext cx="7038975" cy="3292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42" tIns="44770" rIns="89542" bIns="44770"/>
          <a:lstStyle/>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5309856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Arial" panose="020B0604020202020204" pitchFamily="34" charset="0"/>
                <a:ea typeface="ＭＳ Ｐゴシック" panose="020B0600070205080204" pitchFamily="34" charset="-128"/>
              </a:rPr>
              <a:t>Would the type of facility described below be covered by TRI and, therefore, need to consider its chemical use for possible reporting?</a:t>
            </a:r>
          </a:p>
          <a:p>
            <a:r>
              <a:rPr lang="en-US" altLang="en-US">
                <a:latin typeface="Arial" panose="020B0604020202020204" pitchFamily="34" charset="0"/>
                <a:ea typeface="ＭＳ Ｐゴシック" panose="020B0600070205080204" pitchFamily="34" charset="-128"/>
              </a:rPr>
              <a:t>A manufacturing facility, owned by ABC Corporation, with 100 full-time employees</a:t>
            </a:r>
          </a:p>
          <a:p>
            <a:r>
              <a:rPr lang="en-US" altLang="en-US">
                <a:latin typeface="Arial" panose="020B0604020202020204" pitchFamily="34" charset="0"/>
                <a:ea typeface="ＭＳ Ｐゴシック" panose="020B0600070205080204" pitchFamily="34" charset="-128"/>
              </a:rPr>
              <a:t>The answer is Yes. As a manufacturing facility, its primary NAICS code will be among those covered by EPCRA 313 (TRI). In addition, the facility employs more than 10 full-time employees. This facility would need to consider whether it has exceeded any activity thresholds for TRI chemicals or chemical categories, to determine if it needed to report.</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138</a:t>
            </a:fld>
            <a:endParaRPr lang="en-US"/>
          </a:p>
        </p:txBody>
      </p:sp>
    </p:spTree>
    <p:extLst>
      <p:ext uri="{BB962C8B-B14F-4D97-AF65-F5344CB8AC3E}">
        <p14:creationId xmlns:p14="http://schemas.microsoft.com/office/powerpoint/2010/main" val="53517530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Arial" panose="020B0604020202020204" pitchFamily="34" charset="0"/>
                <a:ea typeface="ＭＳ Ｐゴシック" panose="020B0600070205080204" pitchFamily="34" charset="-128"/>
              </a:rPr>
              <a:t>Would the type of facility described below be covered by TRI and, therefore, need to consider its chemical use for possible reporting?</a:t>
            </a:r>
          </a:p>
          <a:p>
            <a:r>
              <a:rPr lang="en-US" altLang="en-US">
                <a:latin typeface="Arial" panose="020B0604020202020204" pitchFamily="34" charset="0"/>
                <a:ea typeface="ＭＳ Ｐゴシック" panose="020B0600070205080204" pitchFamily="34" charset="-128"/>
              </a:rPr>
              <a:t>A maintenance and warehouse facility, owned by ABC Corporation, with 5 full-time employees, a few blocks away from the manufacturing facility described in the first example</a:t>
            </a:r>
          </a:p>
          <a:p>
            <a:r>
              <a:rPr lang="en-US" altLang="en-US">
                <a:latin typeface="Arial" panose="020B0604020202020204" pitchFamily="34" charset="0"/>
                <a:ea typeface="ＭＳ Ｐゴシック" panose="020B0600070205080204" pitchFamily="34" charset="-128"/>
              </a:rPr>
              <a:t>The answer is No. The facility’s maintenance and warehouse activities are represented by a primary NAICS code that will not be among those covered by EPCRA 313 (TRI). In addition, the facility has fewer than 10 full-time employees. This facility would not need to report.</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139</a:t>
            </a:fld>
            <a:endParaRPr lang="en-US"/>
          </a:p>
        </p:txBody>
      </p:sp>
    </p:spTree>
    <p:extLst>
      <p:ext uri="{BB962C8B-B14F-4D97-AF65-F5344CB8AC3E}">
        <p14:creationId xmlns:p14="http://schemas.microsoft.com/office/powerpoint/2010/main" val="9789224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Arial" panose="020B0604020202020204" pitchFamily="34" charset="0"/>
                <a:ea typeface="ＭＳ Ｐゴシック" panose="020B0600070205080204" pitchFamily="34" charset="-128"/>
              </a:rPr>
              <a:t>Would the </a:t>
            </a:r>
            <a:r>
              <a:rPr lang="en-US" altLang="en-US" b="1">
                <a:latin typeface="Arial" panose="020B0604020202020204" pitchFamily="34" charset="0"/>
                <a:ea typeface="ＭＳ Ｐゴシック" panose="020B0600070205080204" pitchFamily="34" charset="-128"/>
              </a:rPr>
              <a:t>type</a:t>
            </a:r>
            <a:r>
              <a:rPr lang="en-US" altLang="en-US">
                <a:latin typeface="Arial" panose="020B0604020202020204" pitchFamily="34" charset="0"/>
                <a:ea typeface="ＭＳ Ｐゴシック" panose="020B0600070205080204" pitchFamily="34" charset="-128"/>
              </a:rPr>
              <a:t> of facility described below be covered by TRI and, therefore, need to consider its chemical use for possible reporting? Select Yes or No.</a:t>
            </a:r>
          </a:p>
          <a:p>
            <a:r>
              <a:rPr lang="en-US" altLang="en-US">
                <a:latin typeface="Arial" panose="020B0604020202020204" pitchFamily="34" charset="0"/>
                <a:ea typeface="ＭＳ Ｐゴシック" panose="020B0600070205080204" pitchFamily="34" charset="-128"/>
              </a:rPr>
              <a:t>A maintenance and warehouse facility, owned by ABC Corporation, with 5 full-time employees, next door to the manufacturing facility described in the first example</a:t>
            </a:r>
          </a:p>
          <a:p>
            <a:r>
              <a:rPr lang="en-US" altLang="en-US">
                <a:latin typeface="Arial" panose="020B0604020202020204" pitchFamily="34" charset="0"/>
                <a:ea typeface="ＭＳ Ｐゴシック" panose="020B0600070205080204" pitchFamily="34" charset="-128"/>
              </a:rPr>
              <a:t>The answer is Yes. The maintenance and warehouse activities are considered part of the manufacturing facility because they are on adjacent properties. This facility would need to consider any chemical use at the warehouse and maintenance portion along with that of the manufacturing </a:t>
            </a:r>
            <a:r>
              <a:rPr lang="en-US" altLang="en-US" b="1">
                <a:latin typeface="Arial" panose="020B0604020202020204" pitchFamily="34" charset="0"/>
                <a:ea typeface="ＭＳ Ｐゴシック" panose="020B0600070205080204" pitchFamily="34" charset="-128"/>
              </a:rPr>
              <a:t>portion</a:t>
            </a:r>
            <a:r>
              <a:rPr lang="en-US" altLang="en-US">
                <a:latin typeface="Arial" panose="020B0604020202020204" pitchFamily="34" charset="0"/>
                <a:ea typeface="ＭＳ Ｐゴシック" panose="020B0600070205080204" pitchFamily="34" charset="-128"/>
              </a:rPr>
              <a:t> of the facility, to determine if it needed to report.</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140</a:t>
            </a:fld>
            <a:endParaRPr lang="en-US"/>
          </a:p>
        </p:txBody>
      </p:sp>
    </p:spTree>
    <p:extLst>
      <p:ext uri="{BB962C8B-B14F-4D97-AF65-F5344CB8AC3E}">
        <p14:creationId xmlns:p14="http://schemas.microsoft.com/office/powerpoint/2010/main" val="85212604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Arial" panose="020B0604020202020204" pitchFamily="34" charset="0"/>
                <a:ea typeface="ＭＳ Ｐゴシック" panose="020B0600070205080204" pitchFamily="34" charset="-128"/>
              </a:rPr>
              <a:t>A plant uses benzene as a raw material to manufacture liquid industrial adhesive. The plant adds 27,000 lb of benzene to its liquid adhesive-making operation during the reporting year, but 3,000 lb are volatilized during the operation. How much of the benzene should be applied toward the processing activity threshold? Select your choice.</a:t>
            </a:r>
          </a:p>
          <a:p>
            <a:r>
              <a:rPr lang="en-US" altLang="en-US">
                <a:latin typeface="Arial" panose="020B0604020202020204" pitchFamily="34" charset="0"/>
                <a:ea typeface="ＭＳ Ｐゴシック" panose="020B0600070205080204" pitchFamily="34" charset="-128"/>
              </a:rPr>
              <a:t>A. 27,000 lb</a:t>
            </a:r>
            <a:br>
              <a:rPr lang="en-US" altLang="en-US">
                <a:latin typeface="Arial" panose="020B0604020202020204" pitchFamily="34" charset="0"/>
                <a:ea typeface="ＭＳ Ｐゴシック" panose="020B0600070205080204" pitchFamily="34" charset="-128"/>
              </a:rPr>
            </a:br>
            <a:r>
              <a:rPr lang="en-US" altLang="en-US">
                <a:latin typeface="Arial" panose="020B0604020202020204" pitchFamily="34" charset="0"/>
                <a:ea typeface="ＭＳ Ｐゴシック" panose="020B0600070205080204" pitchFamily="34" charset="-128"/>
              </a:rPr>
              <a:t>B. 24,000 lb</a:t>
            </a:r>
            <a:br>
              <a:rPr lang="en-US" altLang="en-US">
                <a:latin typeface="Arial" panose="020B0604020202020204" pitchFamily="34" charset="0"/>
                <a:ea typeface="ＭＳ Ｐゴシック" panose="020B0600070205080204" pitchFamily="34" charset="-128"/>
              </a:rPr>
            </a:br>
            <a:r>
              <a:rPr lang="en-US" altLang="en-US">
                <a:latin typeface="Arial" panose="020B0604020202020204" pitchFamily="34" charset="0"/>
                <a:ea typeface="ＭＳ Ｐゴシック" panose="020B0600070205080204" pitchFamily="34" charset="-128"/>
              </a:rPr>
              <a:t>C. 3,000 lb</a:t>
            </a:r>
          </a:p>
          <a:p>
            <a:r>
              <a:rPr lang="en-US" altLang="en-US">
                <a:latin typeface="Arial" panose="020B0604020202020204" pitchFamily="34" charset="0"/>
                <a:ea typeface="ＭＳ Ｐゴシック" panose="020B0600070205080204" pitchFamily="34" charset="-128"/>
              </a:rPr>
              <a:t>A is correct. 27,000 total lb of benzene is processed. Always apply the total amount that enters a process toward the activity threshold. Because the plant’s benzene use exceeds the 25,000 lb processing threshold for c</a:t>
            </a:r>
            <a:r>
              <a:rPr lang="en-US" sz="1800">
                <a:solidFill>
                  <a:srgbClr val="000000"/>
                </a:solidFill>
                <a:effectLst/>
                <a:latin typeface="Calibri" panose="020F0502020204030204" pitchFamily="34" charset="0"/>
                <a:ea typeface="Calibri" panose="020F0502020204030204" pitchFamily="34" charset="0"/>
              </a:rPr>
              <a:t>hemicals with 25,000/10,000-pound reporting thresholds</a:t>
            </a:r>
            <a:r>
              <a:rPr lang="en-US" altLang="en-US">
                <a:latin typeface="Arial" panose="020B0604020202020204" pitchFamily="34" charset="0"/>
                <a:ea typeface="ＭＳ Ｐゴシック" panose="020B0600070205080204" pitchFamily="34" charset="-128"/>
              </a:rPr>
              <a:t>, the facility would need to complete a TRI form for benzene. The quantity released to the environment would be reported on the TRI Form R.</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141</a:t>
            </a:fld>
            <a:endParaRPr lang="en-US"/>
          </a:p>
        </p:txBody>
      </p:sp>
    </p:spTree>
    <p:extLst>
      <p:ext uri="{BB962C8B-B14F-4D97-AF65-F5344CB8AC3E}">
        <p14:creationId xmlns:p14="http://schemas.microsoft.com/office/powerpoint/2010/main" val="329678052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Arial" panose="020B0604020202020204" pitchFamily="34" charset="0"/>
              </a:rPr>
              <a:t>If a facility processes 20,000 lb </a:t>
            </a:r>
            <a:r>
              <a:rPr lang="en-US" altLang="en-US" sz="1200"/>
              <a:t>4,4’-methylenedi(phenyl isocyanate) in one operation and 10,000 lb of </a:t>
            </a:r>
            <a:r>
              <a:rPr lang="en-US" altLang="en-US" sz="1200" err="1"/>
              <a:t>isophorone</a:t>
            </a:r>
            <a:r>
              <a:rPr lang="en-US" altLang="en-US" sz="1200"/>
              <a:t> diisocyanate</a:t>
            </a:r>
            <a:r>
              <a:rPr lang="en-US" altLang="en-US">
                <a:latin typeface="Arial" panose="020B0604020202020204" pitchFamily="34" charset="0"/>
              </a:rPr>
              <a:t> in another operation during the reporting year, what should it apply towards it's processing threshold for </a:t>
            </a:r>
            <a:r>
              <a:rPr lang="en-US" altLang="en-US" sz="1200"/>
              <a:t>the diisocyanates category</a:t>
            </a:r>
            <a:r>
              <a:rPr lang="en-US" altLang="en-US">
                <a:latin typeface="Arial" panose="020B0604020202020204" pitchFamily="34" charset="0"/>
              </a:rPr>
              <a:t>? Select your choice.</a:t>
            </a:r>
          </a:p>
          <a:p>
            <a:r>
              <a:rPr lang="en-US" altLang="en-US">
                <a:latin typeface="Arial" panose="020B0604020202020204" pitchFamily="34" charset="0"/>
              </a:rPr>
              <a:t>A. 10,000 lb</a:t>
            </a:r>
            <a:br>
              <a:rPr lang="en-US" altLang="en-US">
                <a:latin typeface="Arial" panose="020B0604020202020204" pitchFamily="34" charset="0"/>
              </a:rPr>
            </a:br>
            <a:r>
              <a:rPr lang="en-US" altLang="en-US">
                <a:latin typeface="Arial" panose="020B0604020202020204" pitchFamily="34" charset="0"/>
              </a:rPr>
              <a:t>B. 20,000 lb</a:t>
            </a:r>
            <a:br>
              <a:rPr lang="en-US" altLang="en-US">
                <a:latin typeface="Arial" panose="020B0604020202020204" pitchFamily="34" charset="0"/>
              </a:rPr>
            </a:br>
            <a:r>
              <a:rPr lang="en-US" altLang="en-US">
                <a:latin typeface="Arial" panose="020B0604020202020204" pitchFamily="34" charset="0"/>
              </a:rPr>
              <a:t>C. 30,000 lb.</a:t>
            </a:r>
          </a:p>
          <a:p>
            <a:pPr marL="0" indent="0"/>
            <a:r>
              <a:rPr lang="en-US" altLang="en-US">
                <a:latin typeface="Arial" panose="020B0604020202020204" pitchFamily="34" charset="0"/>
              </a:rPr>
              <a:t>Answer C is correct. </a:t>
            </a:r>
            <a:r>
              <a:rPr lang="en-US" altLang="en-US" sz="1200"/>
              <a:t>4,4’-methylenedi(phenyl isocyanate) and </a:t>
            </a:r>
            <a:r>
              <a:rPr lang="en-US" altLang="en-US" sz="1200" err="1"/>
              <a:t>isophorone</a:t>
            </a:r>
            <a:r>
              <a:rPr lang="en-US" altLang="en-US" sz="1200"/>
              <a:t> diisocyanate are both chemicals within the diisocyanates chemical category; therefore, the quantities of each chemical processed during the reporting year should be summed.  The facility has exceeded the reporting threshold for processing (25,000 lb) and would need to report for the diisocyanates category</a:t>
            </a:r>
          </a:p>
          <a:p>
            <a:endParaRPr lang="en-US"/>
          </a:p>
        </p:txBody>
      </p:sp>
      <p:sp>
        <p:nvSpPr>
          <p:cNvPr id="4" name="Slide Number Placeholder 3"/>
          <p:cNvSpPr>
            <a:spLocks noGrp="1"/>
          </p:cNvSpPr>
          <p:nvPr>
            <p:ph type="sldNum" sz="quarter" idx="10"/>
          </p:nvPr>
        </p:nvSpPr>
        <p:spPr/>
        <p:txBody>
          <a:bodyPr/>
          <a:lstStyle/>
          <a:p>
            <a:fld id="{7EA0C76C-20C2-AA41-BAA3-490ECBDFFEE2}" type="slidenum">
              <a:rPr lang="en-US" smtClean="0"/>
              <a:t>142</a:t>
            </a:fld>
            <a:endParaRPr lang="en-US"/>
          </a:p>
        </p:txBody>
      </p:sp>
    </p:spTree>
    <p:extLst>
      <p:ext uri="{BB962C8B-B14F-4D97-AF65-F5344CB8AC3E}">
        <p14:creationId xmlns:p14="http://schemas.microsoft.com/office/powerpoint/2010/main" val="129235353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Arial" panose="020B0604020202020204" pitchFamily="34" charset="0"/>
                <a:ea typeface="ＭＳ Ｐゴシック" panose="020B0600070205080204" pitchFamily="34" charset="-128"/>
              </a:rPr>
              <a:t>A facility processes 18,000 lb copper sulfate, 10,000 lb of cuprous oxide, and otherwise uses 12,000 lb of aqueous sulfuric acid solution in a closed system. For which TRI chemicals or chemical categories would the facility need to submit a TRI form? Select your choice.</a:t>
            </a:r>
          </a:p>
          <a:p>
            <a:r>
              <a:rPr lang="en-US" altLang="en-US">
                <a:latin typeface="Arial" panose="020B0604020202020204" pitchFamily="34" charset="0"/>
                <a:ea typeface="ＭＳ Ｐゴシック" panose="020B0600070205080204" pitchFamily="34" charset="-128"/>
              </a:rPr>
              <a:t>A. copper compounds and sulfuric acid</a:t>
            </a:r>
            <a:br>
              <a:rPr lang="en-US" altLang="en-US">
                <a:latin typeface="Arial" panose="020B0604020202020204" pitchFamily="34" charset="0"/>
                <a:ea typeface="ＭＳ Ｐゴシック" panose="020B0600070205080204" pitchFamily="34" charset="-128"/>
              </a:rPr>
            </a:br>
            <a:r>
              <a:rPr lang="en-US" altLang="en-US">
                <a:latin typeface="Arial" panose="020B0604020202020204" pitchFamily="34" charset="0"/>
                <a:ea typeface="ＭＳ Ｐゴシック" panose="020B0600070205080204" pitchFamily="34" charset="-128"/>
              </a:rPr>
              <a:t>B. only copper compounds</a:t>
            </a:r>
            <a:br>
              <a:rPr lang="en-US" altLang="en-US">
                <a:latin typeface="Arial" panose="020B0604020202020204" pitchFamily="34" charset="0"/>
                <a:ea typeface="ＭＳ Ｐゴシック" panose="020B0600070205080204" pitchFamily="34" charset="-128"/>
              </a:rPr>
            </a:br>
            <a:r>
              <a:rPr lang="en-US" altLang="en-US">
                <a:latin typeface="Arial" panose="020B0604020202020204" pitchFamily="34" charset="0"/>
                <a:ea typeface="ＭＳ Ｐゴシック" panose="020B0600070205080204" pitchFamily="34" charset="-128"/>
              </a:rPr>
              <a:t>C. only sulfuric acid</a:t>
            </a:r>
          </a:p>
          <a:p>
            <a:r>
              <a:rPr lang="en-US" altLang="en-US">
                <a:latin typeface="Arial" panose="020B0604020202020204" pitchFamily="34" charset="0"/>
                <a:ea typeface="ＭＳ Ｐゴシック" panose="020B0600070205080204" pitchFamily="34" charset="-128"/>
              </a:rPr>
              <a:t>Answer B is correct. The facility has exceeded the 25,000 lb processing threshold for copper compounds (18,000 + 10,000 = 28,000) and would need to submit a TRI form for copper compounds. The qualifier for sulfuric acid indicates that it is only reportable in an aerosol form. Because the facility only used the sulfuric acid in an aqueous form (and does not generate acid aerosols), it does not need to consider it towards the otherwise use threshold, and no report for sulfuric acid is required.</a:t>
            </a:r>
          </a:p>
        </p:txBody>
      </p:sp>
      <p:sp>
        <p:nvSpPr>
          <p:cNvPr id="4" name="Slide Number Placeholder 3"/>
          <p:cNvSpPr>
            <a:spLocks noGrp="1"/>
          </p:cNvSpPr>
          <p:nvPr>
            <p:ph type="sldNum" sz="quarter" idx="5"/>
          </p:nvPr>
        </p:nvSpPr>
        <p:spPr/>
        <p:txBody>
          <a:bodyPr/>
          <a:lstStyle/>
          <a:p>
            <a:fld id="{7EA0C76C-20C2-AA41-BAA3-490ECBDFFEE2}" type="slidenum">
              <a:rPr lang="en-US" smtClean="0"/>
              <a:t>143</a:t>
            </a:fld>
            <a:endParaRPr lang="en-US"/>
          </a:p>
        </p:txBody>
      </p:sp>
    </p:spTree>
    <p:extLst>
      <p:ext uri="{BB962C8B-B14F-4D97-AF65-F5344CB8AC3E}">
        <p14:creationId xmlns:p14="http://schemas.microsoft.com/office/powerpoint/2010/main" val="2312027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9D9C642-CBC4-488C-BD18-6311F1196D01}" type="slidenum">
              <a:rPr lang="en-US" altLang="en-US"/>
              <a:pPr/>
              <a:t>16</a:t>
            </a:fld>
            <a:endParaRPr lang="en-US" altLang="en-US"/>
          </a:p>
        </p:txBody>
      </p:sp>
      <p:sp>
        <p:nvSpPr>
          <p:cNvPr id="35843" name="Rectangle 2"/>
          <p:cNvSpPr>
            <a:spLocks noGrp="1" noRot="1" noChangeAspect="1" noChangeArrowheads="1" noTextEdit="1"/>
          </p:cNvSpPr>
          <p:nvPr>
            <p:ph type="sldImg"/>
          </p:nvPr>
        </p:nvSpPr>
        <p:spPr>
          <a:solidFill>
            <a:srgbClr val="FFFFFF"/>
          </a:solidFill>
          <a:ln/>
        </p:spPr>
      </p:sp>
      <p:sp>
        <p:nvSpPr>
          <p:cNvPr id="35844" name="Rectangle 3"/>
          <p:cNvSpPr>
            <a:spLocks noGrp="1" noChangeArrowheads="1"/>
          </p:cNvSpPr>
          <p:nvPr>
            <p:ph type="body" idx="1"/>
            <p:custDataLst>
              <p:tags r:id="rId1"/>
            </p:custDataLst>
          </p:nvPr>
        </p:nvSpPr>
        <p:spPr>
          <a:xfrm>
            <a:off x="1524000" y="3429000"/>
            <a:ext cx="6794500" cy="1636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For private sector facilities that have determined that they meet the primary NAICS code requirements and federal facilities, the next step is to determine whether or not they meet the employee threshold requirement. As mentioned, facilities with 10 or more full-time employees are covered by TRI.</a:t>
            </a:r>
          </a:p>
          <a:p>
            <a:pPr>
              <a:spcBef>
                <a:spcPts val="1200"/>
              </a:spcBef>
            </a:pPr>
            <a:r>
              <a:rPr lang="en-US" altLang="en-US" sz="1000">
                <a:latin typeface="Arial" panose="020B0604020202020204" pitchFamily="34" charset="0"/>
                <a:ea typeface="ＭＳ Ｐゴシック" panose="020B0600070205080204" pitchFamily="34" charset="-128"/>
              </a:rPr>
              <a:t>10 or more full-time employees is defined as 20,000 hours worked at or for the facility. This includes operational staff, administrative staff, contractors, sales staff, drivers, and off-site corporate support. The only thing it doesn’t include is contracted drivers and contractors providing intermittent services such as trash removal and janitorial services.</a:t>
            </a:r>
          </a:p>
          <a:p>
            <a:pPr>
              <a:spcBef>
                <a:spcPts val="1200"/>
              </a:spcBef>
            </a:pPr>
            <a:r>
              <a:rPr lang="en-US" altLang="en-US" sz="1000">
                <a:latin typeface="Arial" panose="020B0604020202020204" pitchFamily="34" charset="0"/>
                <a:ea typeface="ＭＳ Ｐゴシック" panose="020B0600070205080204" pitchFamily="34" charset="-128"/>
              </a:rPr>
              <a:t>Facilities need to add up all of the hours</a:t>
            </a:r>
            <a:r>
              <a:rPr lang="en-US" altLang="en-US" sz="1000" baseline="0">
                <a:latin typeface="Arial" panose="020B0604020202020204" pitchFamily="34" charset="0"/>
                <a:ea typeface="ＭＳ Ｐゴシック" panose="020B0600070205080204" pitchFamily="34" charset="-128"/>
              </a:rPr>
              <a:t> </a:t>
            </a:r>
            <a:r>
              <a:rPr lang="en-US" altLang="en-US" sz="1000">
                <a:latin typeface="Arial" panose="020B0604020202020204" pitchFamily="34" charset="0"/>
                <a:ea typeface="ＭＳ Ｐゴシック" panose="020B0600070205080204" pitchFamily="34" charset="-128"/>
              </a:rPr>
              <a:t>worked at their facility, both part-time and full-time, and apply that towards this 20,000 hour threshold. </a:t>
            </a:r>
          </a:p>
        </p:txBody>
      </p:sp>
    </p:spTree>
    <p:extLst>
      <p:ext uri="{BB962C8B-B14F-4D97-AF65-F5344CB8AC3E}">
        <p14:creationId xmlns:p14="http://schemas.microsoft.com/office/powerpoint/2010/main" val="3650851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a:latin typeface="Arial" panose="020B0604020202020204" pitchFamily="34" charset="0"/>
                <a:ea typeface="ＭＳ Ｐゴシック" panose="020B0600070205080204" pitchFamily="34" charset="-128"/>
              </a:rPr>
              <a:t>Under the Emergency Planning and Community Right-to-Know Act (EPCRA) Section 313(b)(2), the EPA Administrator has the discretionary authority to extend TRI reporting requirements to specific facilities based on a chemical’s toxicity, the facility’s proximity to other facilities that release the chemical or to population centers, any history of chemical releases at the facility, or other factors the Administrator deems appropriate.</a:t>
            </a:r>
          </a:p>
        </p:txBody>
      </p:sp>
      <p:sp>
        <p:nvSpPr>
          <p:cNvPr id="4" name="Slide Number Placeholder 3"/>
          <p:cNvSpPr>
            <a:spLocks noGrp="1"/>
          </p:cNvSpPr>
          <p:nvPr>
            <p:ph type="sldNum" sz="quarter" idx="5"/>
          </p:nvPr>
        </p:nvSpPr>
        <p:spPr/>
        <p:txBody>
          <a:bodyPr/>
          <a:lstStyle/>
          <a:p>
            <a:fld id="{7EA0C76C-20C2-AA41-BAA3-490ECBDFFEE2}" type="slidenum">
              <a:rPr lang="en-US" smtClean="0"/>
              <a:t>17</a:t>
            </a:fld>
            <a:endParaRPr lang="en-US"/>
          </a:p>
        </p:txBody>
      </p:sp>
    </p:spTree>
    <p:extLst>
      <p:ext uri="{BB962C8B-B14F-4D97-AF65-F5344CB8AC3E}">
        <p14:creationId xmlns:p14="http://schemas.microsoft.com/office/powerpoint/2010/main" val="1982631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A0C76C-20C2-AA41-BAA3-490ECBDFFEE2}" type="slidenum">
              <a:rPr lang="en-US" smtClean="0"/>
              <a:t>20</a:t>
            </a:fld>
            <a:endParaRPr lang="en-US"/>
          </a:p>
        </p:txBody>
      </p:sp>
    </p:spTree>
    <p:extLst>
      <p:ext uri="{BB962C8B-B14F-4D97-AF65-F5344CB8AC3E}">
        <p14:creationId xmlns:p14="http://schemas.microsoft.com/office/powerpoint/2010/main" val="8668502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2091FF2-0D63-420F-AD25-E63D94062471}" type="slidenum">
              <a:rPr lang="en-US" altLang="en-US"/>
              <a:pPr/>
              <a:t>21</a:t>
            </a:fld>
            <a:endParaRPr lang="en-US" alt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xfrm>
            <a:off x="1524000" y="3429000"/>
            <a:ext cx="6794500" cy="25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ltLang="en-US" sz="10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3650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B3D6614-B4F3-4E6A-B971-EDE5B47DA2BF}" type="slidenum">
              <a:rPr lang="en-US" altLang="en-US"/>
              <a:pPr/>
              <a:t>22</a:t>
            </a:fld>
            <a:endParaRPr lang="en-US" altLang="en-US"/>
          </a:p>
        </p:txBody>
      </p:sp>
      <p:sp>
        <p:nvSpPr>
          <p:cNvPr id="43011" name="Rectangle 2"/>
          <p:cNvSpPr>
            <a:spLocks noGrp="1" noRot="1" noChangeAspect="1" noChangeArrowheads="1" noTextEdit="1"/>
          </p:cNvSpPr>
          <p:nvPr>
            <p:ph type="sldImg"/>
          </p:nvPr>
        </p:nvSpPr>
        <p:spPr>
          <a:solidFill>
            <a:srgbClr val="FFFFFF"/>
          </a:solidFill>
          <a:ln/>
        </p:spPr>
      </p:sp>
      <p:sp>
        <p:nvSpPr>
          <p:cNvPr id="43012" name="Rectangle 3"/>
          <p:cNvSpPr>
            <a:spLocks noGrp="1" noChangeArrowheads="1"/>
          </p:cNvSpPr>
          <p:nvPr>
            <p:ph type="body" idx="1"/>
            <p:custDataLst>
              <p:tags r:id="rId1"/>
            </p:custDataLst>
          </p:nvPr>
        </p:nvSpPr>
        <p:spPr>
          <a:xfrm>
            <a:off x="1524000" y="3429000"/>
            <a:ext cx="6794500" cy="1328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So what are the TRI chemicals? The current TRI chemical list contains over 800 individual chemicals and chemical categories. The list can be found in EPA’s Reporting Forms and Instructions in Table II, which is available on the TRI website and through the TRI-</a:t>
            </a:r>
            <a:r>
              <a:rPr lang="en-US" altLang="en-US" sz="1000" err="1">
                <a:latin typeface="Arial" panose="020B0604020202020204" pitchFamily="34" charset="0"/>
                <a:ea typeface="ＭＳ Ｐゴシック" panose="020B0600070205080204" pitchFamily="34" charset="-128"/>
              </a:rPr>
              <a:t>MEweb</a:t>
            </a:r>
            <a:r>
              <a:rPr lang="en-US" altLang="en-US" sz="1000">
                <a:latin typeface="Arial" panose="020B0604020202020204" pitchFamily="34" charset="0"/>
                <a:ea typeface="ＭＳ Ｐゴシック" panose="020B0600070205080204" pitchFamily="34" charset="-128"/>
              </a:rPr>
              <a:t> reporting application.</a:t>
            </a:r>
          </a:p>
          <a:p>
            <a:pPr>
              <a:spcBef>
                <a:spcPts val="1200"/>
              </a:spcBef>
            </a:pPr>
            <a:r>
              <a:rPr lang="en-US" altLang="en-US" sz="1000">
                <a:latin typeface="Arial" panose="020B0604020202020204" pitchFamily="34" charset="0"/>
                <a:ea typeface="ＭＳ Ｐゴシック" panose="020B0600070205080204" pitchFamily="34" charset="-128"/>
              </a:rPr>
              <a:t>The individual</a:t>
            </a:r>
            <a:r>
              <a:rPr lang="en-US" altLang="en-US" sz="1000" baseline="0">
                <a:latin typeface="Arial" panose="020B0604020202020204" pitchFamily="34" charset="0"/>
                <a:ea typeface="ＭＳ Ｐゴシック" panose="020B0600070205080204" pitchFamily="34" charset="-128"/>
              </a:rPr>
              <a:t> </a:t>
            </a:r>
            <a:r>
              <a:rPr lang="en-US" altLang="en-US" sz="1000">
                <a:latin typeface="Arial" panose="020B0604020202020204" pitchFamily="34" charset="0"/>
                <a:ea typeface="ＭＳ Ｐゴシック" panose="020B0600070205080204" pitchFamily="34" charset="-128"/>
              </a:rPr>
              <a:t>TRI chemicals are listed separately for PFAS and non-PFAS. Both groups</a:t>
            </a:r>
            <a:r>
              <a:rPr lang="en-US" altLang="en-US" sz="1000" baseline="0">
                <a:latin typeface="Arial" panose="020B0604020202020204" pitchFamily="34" charset="0"/>
                <a:ea typeface="ＭＳ Ｐゴシック" panose="020B0600070205080204" pitchFamily="34" charset="-128"/>
              </a:rPr>
              <a:t> are listed </a:t>
            </a:r>
            <a:r>
              <a:rPr lang="en-US" altLang="en-US" sz="1000">
                <a:latin typeface="Arial" panose="020B0604020202020204" pitchFamily="34" charset="0"/>
                <a:ea typeface="ＭＳ Ｐゴシック" panose="020B0600070205080204" pitchFamily="34" charset="-128"/>
              </a:rPr>
              <a:t>alphabetically by name and they are also listed again by their CASRN or Chemical Abstracts Service Registry</a:t>
            </a:r>
            <a:r>
              <a:rPr lang="en-US" altLang="en-US" sz="1000" baseline="0">
                <a:latin typeface="Arial" panose="020B0604020202020204" pitchFamily="34" charset="0"/>
                <a:ea typeface="ＭＳ Ｐゴシック" panose="020B0600070205080204" pitchFamily="34" charset="-128"/>
              </a:rPr>
              <a:t> N</a:t>
            </a:r>
            <a:r>
              <a:rPr lang="en-US" altLang="en-US" sz="1000">
                <a:latin typeface="Arial" panose="020B0604020202020204" pitchFamily="34" charset="0"/>
                <a:ea typeface="ＭＳ Ｐゴシック" panose="020B0600070205080204" pitchFamily="34" charset="-128"/>
              </a:rPr>
              <a:t>umber. There is also a list of chemical categories. Coming up we’ll talk about the differences between individual chemicals and chemical categories in more detail. Be aware that the TRI chemical list changes almost every year. Make sure that you’re always using the most current TRI chemical list.</a:t>
            </a:r>
          </a:p>
        </p:txBody>
      </p:sp>
    </p:spTree>
    <p:extLst>
      <p:ext uri="{BB962C8B-B14F-4D97-AF65-F5344CB8AC3E}">
        <p14:creationId xmlns:p14="http://schemas.microsoft.com/office/powerpoint/2010/main" val="18276522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1B9DAB4-4CAC-4B39-815C-7BA97077B908}" type="slidenum">
              <a:rPr lang="en-US" altLang="en-US"/>
              <a:pPr/>
              <a:t>23</a:t>
            </a:fld>
            <a:endParaRPr lang="en-US" altLang="en-US"/>
          </a:p>
        </p:txBody>
      </p:sp>
      <p:sp>
        <p:nvSpPr>
          <p:cNvPr id="49155" name="Rectangle 2"/>
          <p:cNvSpPr>
            <a:spLocks noGrp="1" noRot="1" noChangeAspect="1" noChangeArrowheads="1" noTextEdit="1"/>
          </p:cNvSpPr>
          <p:nvPr>
            <p:ph type="sldImg"/>
          </p:nvPr>
        </p:nvSpPr>
        <p:spPr>
          <a:solidFill>
            <a:srgbClr val="FFFFFF"/>
          </a:solidFill>
          <a:ln/>
        </p:spPr>
      </p:sp>
      <p:sp>
        <p:nvSpPr>
          <p:cNvPr id="49156" name="Rectangle 3"/>
          <p:cNvSpPr>
            <a:spLocks noGrp="1" noChangeArrowheads="1"/>
          </p:cNvSpPr>
          <p:nvPr>
            <p:ph type="body" idx="1"/>
          </p:nvPr>
        </p:nvSpPr>
        <p:spPr>
          <a:xfrm>
            <a:off x="1524000" y="3429000"/>
            <a:ext cx="6794500" cy="2098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Facilities need to take care in identifying chemicals used or generated at their facility that may fall within a TRI chemical category group. Chemical categories are groups of individual chemicals which must be considered together towards activity thresholds and reporting under TRI. </a:t>
            </a:r>
          </a:p>
          <a:p>
            <a:pPr>
              <a:spcBef>
                <a:spcPts val="1200"/>
              </a:spcBef>
            </a:pPr>
            <a:r>
              <a:rPr lang="en-US" altLang="en-US" sz="1000">
                <a:latin typeface="Arial" panose="020B0604020202020204" pitchFamily="34" charset="0"/>
                <a:ea typeface="ＭＳ Ｐゴシック" panose="020B0600070205080204" pitchFamily="34" charset="-128"/>
              </a:rPr>
              <a:t>Many chemical categories are metal compound chemical categories some of which are shown here. In many cases, the elemental forms of the metal are also reportable as a separately listed TRI chemical. </a:t>
            </a:r>
          </a:p>
          <a:p>
            <a:pPr>
              <a:spcBef>
                <a:spcPts val="1200"/>
              </a:spcBef>
            </a:pPr>
            <a:r>
              <a:rPr lang="en-US" altLang="en-US" sz="1000">
                <a:latin typeface="Arial" panose="020B0604020202020204" pitchFamily="34" charset="0"/>
                <a:ea typeface="ＭＳ Ｐゴシック" panose="020B0600070205080204" pitchFamily="34" charset="-128"/>
              </a:rPr>
              <a:t>Let’s look at lead compounds as an example. Any unique chemical substance that contains lead as part of its chemical infrastructure would be considered part of the lead compounds chemical category. </a:t>
            </a:r>
          </a:p>
          <a:p>
            <a:pPr>
              <a:spcBef>
                <a:spcPts val="1200"/>
              </a:spcBef>
            </a:pPr>
            <a:r>
              <a:rPr lang="en-US" altLang="en-US" sz="1000">
                <a:latin typeface="Arial" panose="020B0604020202020204" pitchFamily="34" charset="0"/>
                <a:ea typeface="ＭＳ Ｐゴシック" panose="020B0600070205080204" pitchFamily="34" charset="-128"/>
              </a:rPr>
              <a:t>Note that some of these chemical categories also contain qualifiers. For example, in the case of barium compounds, the category does not include barium sulfate; however, all other barium compounds would need to be considered toward this chemical category.</a:t>
            </a:r>
          </a:p>
        </p:txBody>
      </p:sp>
    </p:spTree>
    <p:extLst>
      <p:ext uri="{BB962C8B-B14F-4D97-AF65-F5344CB8AC3E}">
        <p14:creationId xmlns:p14="http://schemas.microsoft.com/office/powerpoint/2010/main" val="363262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a:latin typeface="Arial" panose="020B0604020202020204" pitchFamily="34" charset="0"/>
                <a:ea typeface="ＭＳ Ｐゴシック" panose="020B0600070205080204" pitchFamily="34" charset="-128"/>
              </a:rPr>
              <a:t>In this module we’ll first provide a brief overview of the TRI program and help you determine whether or not your facility is covered by TRI. We’ll look at the industry sectors covered by TRI and the TRI chemical list and threshold quantities. Next, we’ll cover a number of exemptions to TRI reporting that might apply to your facility. We go over how to determine whether or not your facility exceeded any of the activity thresholds, which would trigger TRI reporting.</a:t>
            </a:r>
          </a:p>
          <a:p>
            <a:r>
              <a:rPr lang="en-US" altLang="en-US" sz="1200">
                <a:latin typeface="Arial" panose="020B0604020202020204" pitchFamily="34" charset="0"/>
                <a:ea typeface="ＭＳ Ｐゴシック" panose="020B0600070205080204" pitchFamily="34" charset="-128"/>
              </a:rPr>
              <a:t>And, finally we will look at the Form R and Form A, which are the two reporting options under TRI. </a:t>
            </a:r>
          </a:p>
          <a:p>
            <a:r>
              <a:rPr lang="en-US" altLang="en-US" sz="1200">
                <a:latin typeface="Arial" panose="020B0604020202020204" pitchFamily="34" charset="0"/>
                <a:ea typeface="ＭＳ Ｐゴシック" panose="020B0600070205080204" pitchFamily="34" charset="-128"/>
              </a:rPr>
              <a:t>In the Advanced Concepts module, we cover recent changes and updates to the TRI program, guidance on chemicals with special reporting requirements, the EPA audit policy, where you can get additional information and assistance with TRI requirements</a:t>
            </a:r>
            <a:r>
              <a:rPr lang="en-US" altLang="en-US" sz="1200" baseline="0">
                <a:latin typeface="Arial" panose="020B0604020202020204" pitchFamily="34" charset="0"/>
                <a:ea typeface="ＭＳ Ｐゴシック" panose="020B0600070205080204" pitchFamily="34" charset="-128"/>
              </a:rPr>
              <a:t> </a:t>
            </a:r>
            <a:r>
              <a:rPr lang="en-US" altLang="en-US" sz="1200">
                <a:latin typeface="Arial" panose="020B0604020202020204" pitchFamily="34" charset="0"/>
                <a:ea typeface="ＭＳ Ｐゴシック" panose="020B0600070205080204" pitchFamily="34" charset="-128"/>
              </a:rPr>
              <a:t>and submitting TRI Forms through TRI-MEweb</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2</a:t>
            </a:fld>
            <a:endParaRPr lang="en-US"/>
          </a:p>
        </p:txBody>
      </p:sp>
    </p:spTree>
    <p:extLst>
      <p:ext uri="{BB962C8B-B14F-4D97-AF65-F5344CB8AC3E}">
        <p14:creationId xmlns:p14="http://schemas.microsoft.com/office/powerpoint/2010/main" val="213776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8EEDD09-2107-40B9-9DF9-89FAE7542664}" type="slidenum">
              <a:rPr lang="en-US" altLang="en-US"/>
              <a:pPr/>
              <a:t>24</a:t>
            </a:fld>
            <a:endParaRPr lang="en-US" altLang="en-US"/>
          </a:p>
        </p:txBody>
      </p:sp>
      <p:sp>
        <p:nvSpPr>
          <p:cNvPr id="51203" name="Rectangle 2"/>
          <p:cNvSpPr>
            <a:spLocks noGrp="1" noRot="1" noChangeAspect="1" noChangeArrowheads="1" noTextEdit="1"/>
          </p:cNvSpPr>
          <p:nvPr>
            <p:ph type="sldImg"/>
          </p:nvPr>
        </p:nvSpPr>
        <p:spPr>
          <a:solidFill>
            <a:srgbClr val="FFFFFF"/>
          </a:solidFill>
          <a:ln/>
        </p:spPr>
      </p:sp>
      <p:sp>
        <p:nvSpPr>
          <p:cNvPr id="51204" name="Rectangle 3"/>
          <p:cNvSpPr>
            <a:spLocks noGrp="1" noChangeArrowheads="1"/>
          </p:cNvSpPr>
          <p:nvPr>
            <p:ph type="body" idx="1"/>
          </p:nvPr>
        </p:nvSpPr>
        <p:spPr>
          <a:xfrm>
            <a:off x="1524000" y="3429000"/>
            <a:ext cx="6794500" cy="866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Chemicals can also be grouped into other, non-metal chemical categories. In some cases, the category is defined as a general class of chemicals, for example, in the case of chlorophenols. And in other cases, there is a list of individual chemicals that makes up the chemical category. In the case of dioxin and dioxin-like compounds, there are 17 individual compounds that make up the chemical category. These are just some of the non-metal chemical categories on the TRI chemical list.</a:t>
            </a:r>
          </a:p>
        </p:txBody>
      </p:sp>
    </p:spTree>
    <p:extLst>
      <p:ext uri="{BB962C8B-B14F-4D97-AF65-F5344CB8AC3E}">
        <p14:creationId xmlns:p14="http://schemas.microsoft.com/office/powerpoint/2010/main" val="27390367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0494946-1468-480E-880C-C29A5AA718C2}" type="slidenum">
              <a:rPr lang="en-US" altLang="en-US"/>
              <a:pPr/>
              <a:t>25</a:t>
            </a:fld>
            <a:endParaRPr lang="en-US" altLang="en-US"/>
          </a:p>
        </p:txBody>
      </p:sp>
      <p:sp>
        <p:nvSpPr>
          <p:cNvPr id="47107" name="Rectangle 2"/>
          <p:cNvSpPr>
            <a:spLocks noGrp="1" noRot="1" noChangeAspect="1" noChangeArrowheads="1" noTextEdit="1"/>
          </p:cNvSpPr>
          <p:nvPr>
            <p:ph type="sldImg"/>
          </p:nvPr>
        </p:nvSpPr>
        <p:spPr>
          <a:solidFill>
            <a:srgbClr val="FFFFFF"/>
          </a:solidFill>
          <a:ln/>
        </p:spPr>
      </p:sp>
      <p:sp>
        <p:nvSpPr>
          <p:cNvPr id="47108" name="Rectangle 3"/>
          <p:cNvSpPr>
            <a:spLocks noGrp="1" noChangeArrowheads="1"/>
          </p:cNvSpPr>
          <p:nvPr>
            <p:ph type="body" idx="1"/>
            <p:custDataLst>
              <p:tags r:id="rId1"/>
            </p:custDataLst>
          </p:nvPr>
        </p:nvSpPr>
        <p:spPr>
          <a:xfrm>
            <a:off x="1524000" y="3429000"/>
            <a:ext cx="6794500" cy="2098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Many of the listed TRI chemicals have parenthetic qualifiers. These chemicals are only subject to TRI reporting if they are manufactured, processed, or otherwise used in the specific form described in the qualifier.</a:t>
            </a:r>
          </a:p>
          <a:p>
            <a:pPr>
              <a:spcBef>
                <a:spcPts val="1200"/>
              </a:spcBef>
            </a:pPr>
            <a:r>
              <a:rPr lang="en-US" altLang="en-US" sz="1000">
                <a:latin typeface="Arial" panose="020B0604020202020204" pitchFamily="34" charset="0"/>
                <a:ea typeface="ＭＳ Ｐゴシック" panose="020B0600070205080204" pitchFamily="34" charset="-128"/>
              </a:rPr>
              <a:t>The tables shown here are just some of the qualifiers for TRI chemicals. For example, aluminum and zinc, have the qualifier ‘fume or dust’. This means that aluminum would only be considered under TRI in the fume or dust form. Isopropyl alcohol is another example. It would only need to be considered under TRI if the facility is manufacturing isopropyl alcohol and using a process called the ‘strong acid process’.</a:t>
            </a:r>
          </a:p>
          <a:p>
            <a:pPr>
              <a:spcBef>
                <a:spcPts val="1200"/>
              </a:spcBef>
            </a:pPr>
            <a:r>
              <a:rPr lang="en-US" altLang="en-US" sz="1000">
                <a:latin typeface="Arial" panose="020B0604020202020204" pitchFamily="34" charset="0"/>
                <a:ea typeface="ＭＳ Ｐゴシック" panose="020B0600070205080204" pitchFamily="34" charset="-128"/>
              </a:rPr>
              <a:t>Another example is sulfuric acid, which is only considered under TRI in an acid aerosol form. Facilities that have aqueous sulfuric acid which are not aerosolizing the acid in any way would not need to consider their sulfuric acid towards the threshold or reporting. These are just some of the qualifiers on the TRI chemical list. Facilities should always be sure to be aware of the chemical qualifiers associated with the chemicals that may be present at their facility.</a:t>
            </a:r>
          </a:p>
        </p:txBody>
      </p:sp>
    </p:spTree>
    <p:extLst>
      <p:ext uri="{BB962C8B-B14F-4D97-AF65-F5344CB8AC3E}">
        <p14:creationId xmlns:p14="http://schemas.microsoft.com/office/powerpoint/2010/main" val="26846505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Section 7321 of the National Defense Authorization Act for Fiscal Year 2020 (NDAA) added per- and polyfluoroalkyl substances (PFAS) </a:t>
            </a:r>
            <a:r>
              <a:rPr lang="en-US" sz="1000"/>
              <a:t>to the TRI list of reportable chemicals</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a:t>
            </a:r>
            <a:r>
              <a:rPr lang="en-US" altLang="en-US" sz="1000">
                <a:latin typeface="Arial" panose="020B0604020202020204" pitchFamily="34" charset="0"/>
                <a:ea typeface="ＭＳ Ｐゴシック" panose="020B0600070205080204" pitchFamily="34" charset="-128"/>
              </a:rPr>
              <a:t>Additional PFAS may be added to the TRI list for future reporting years due to the automatic addition of PFAS to the TRI list mandated by NDAA Section 7321(c) that occur under certain circumstances.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000">
                <a:latin typeface="Arial" panose="020B0604020202020204" pitchFamily="34" charset="0"/>
                <a:ea typeface="ＭＳ Ｐゴシック" panose="020B0600070205080204" pitchFamily="34" charset="-128"/>
              </a:rPr>
              <a:t>Note that, effective with RY2024, PFAS are on the list of chemicals of special concern. Facilities that manufacture, process, or otherwise use PFAS should be tracking their 2024 chemical activities accordingly. More information on the chemicals of special concern reporting requirements is presented in the Advanced Concepts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000">
              <a:latin typeface="Arial" panose="020B0604020202020204" pitchFamily="34" charset="0"/>
              <a:ea typeface="ＭＳ Ｐゴシック" panose="020B0600070205080204" pitchFamily="34" charset="-128"/>
            </a:endParaRPr>
          </a:p>
        </p:txBody>
      </p:sp>
      <p:sp>
        <p:nvSpPr>
          <p:cNvPr id="4" name="Slide Number Placeholder 3"/>
          <p:cNvSpPr>
            <a:spLocks noGrp="1"/>
          </p:cNvSpPr>
          <p:nvPr>
            <p:ph type="sldNum" sz="quarter" idx="10"/>
          </p:nvPr>
        </p:nvSpPr>
        <p:spPr/>
        <p:txBody>
          <a:bodyPr/>
          <a:lstStyle/>
          <a:p>
            <a:fld id="{7EA0C76C-20C2-AA41-BAA3-490ECBDFFEE2}" type="slidenum">
              <a:rPr lang="en-US" smtClean="0"/>
              <a:t>26</a:t>
            </a:fld>
            <a:endParaRPr lang="en-US"/>
          </a:p>
        </p:txBody>
      </p:sp>
    </p:spTree>
    <p:extLst>
      <p:ext uri="{BB962C8B-B14F-4D97-AF65-F5344CB8AC3E}">
        <p14:creationId xmlns:p14="http://schemas.microsoft.com/office/powerpoint/2010/main" val="36362040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a:solidFill>
                  <a:schemeClr val="tx1"/>
                </a:solidFill>
                <a:effectLst/>
                <a:latin typeface="+mn-lt"/>
                <a:ea typeface="+mn-ea"/>
                <a:cs typeface="+mn-cs"/>
              </a:rPr>
              <a:t>Per the requirements of section 7321 of the National Defense Authorization Act for Fiscal Year 2020 (NDAA), four per- and polyfluoroalkyl substances (PFAS) have been added </a:t>
            </a:r>
            <a:r>
              <a:rPr lang="en-US" sz="1000"/>
              <a:t>to the TRI list of reportable chemicals</a:t>
            </a:r>
            <a:r>
              <a:rPr lang="en-US" sz="1000" b="0" i="0" kern="1200">
                <a:solidFill>
                  <a:schemeClr val="tx1"/>
                </a:solidFill>
                <a:effectLst/>
                <a:latin typeface="+mn-lt"/>
                <a:ea typeface="+mn-ea"/>
                <a:cs typeface="+mn-cs"/>
              </a:rPr>
              <a:t>.</a:t>
            </a:r>
            <a:r>
              <a:rPr lang="en-US" sz="1000" b="0" i="0" kern="1200" baseline="0">
                <a:solidFill>
                  <a:schemeClr val="tx1"/>
                </a:solidFill>
                <a:effectLst/>
                <a:latin typeface="+mn-lt"/>
                <a:ea typeface="+mn-ea"/>
                <a:cs typeface="+mn-cs"/>
              </a:rPr>
              <a:t> </a:t>
            </a:r>
            <a:r>
              <a:rPr lang="en-US" altLang="en-US" sz="800">
                <a:latin typeface="Arial" panose="020B0604020202020204" pitchFamily="34" charset="0"/>
                <a:ea typeface="ＭＳ Ｐゴシック" panose="020B0600070205080204" pitchFamily="34" charset="-128"/>
              </a:rPr>
              <a:t>These additions are effective for the 2023 TRI reporting year.</a:t>
            </a:r>
          </a:p>
        </p:txBody>
      </p:sp>
      <p:sp>
        <p:nvSpPr>
          <p:cNvPr id="4" name="Slide Number Placeholder 3"/>
          <p:cNvSpPr>
            <a:spLocks noGrp="1"/>
          </p:cNvSpPr>
          <p:nvPr>
            <p:ph type="sldNum" sz="quarter" idx="10"/>
          </p:nvPr>
        </p:nvSpPr>
        <p:spPr/>
        <p:txBody>
          <a:bodyPr/>
          <a:lstStyle/>
          <a:p>
            <a:fld id="{7EA0C76C-20C2-AA41-BAA3-490ECBDFFEE2}" type="slidenum">
              <a:rPr lang="en-US" smtClean="0"/>
              <a:t>27</a:t>
            </a:fld>
            <a:endParaRPr lang="en-US"/>
          </a:p>
        </p:txBody>
      </p:sp>
    </p:spTree>
    <p:extLst>
      <p:ext uri="{BB962C8B-B14F-4D97-AF65-F5344CB8AC3E}">
        <p14:creationId xmlns:p14="http://schemas.microsoft.com/office/powerpoint/2010/main" val="42511286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800">
                <a:latin typeface="Arial" panose="020B0604020202020204" pitchFamily="34" charset="0"/>
                <a:ea typeface="ＭＳ Ｐゴシック" panose="020B0600070205080204" pitchFamily="34" charset="-128"/>
              </a:rPr>
              <a:t>In responding to a petition under Section 313(e) of EPCRA, EPA added 12 chemicals to the TRI list of reportable chemicals.</a:t>
            </a:r>
          </a:p>
        </p:txBody>
      </p:sp>
      <p:sp>
        <p:nvSpPr>
          <p:cNvPr id="4" name="Slide Number Placeholder 3"/>
          <p:cNvSpPr>
            <a:spLocks noGrp="1"/>
          </p:cNvSpPr>
          <p:nvPr>
            <p:ph type="sldNum" sz="quarter" idx="10"/>
          </p:nvPr>
        </p:nvSpPr>
        <p:spPr/>
        <p:txBody>
          <a:bodyPr/>
          <a:lstStyle/>
          <a:p>
            <a:fld id="{7EA0C76C-20C2-AA41-BAA3-490ECBDFFEE2}" type="slidenum">
              <a:rPr lang="en-US" smtClean="0"/>
              <a:t>28</a:t>
            </a:fld>
            <a:endParaRPr lang="en-US"/>
          </a:p>
        </p:txBody>
      </p:sp>
    </p:spTree>
    <p:extLst>
      <p:ext uri="{BB962C8B-B14F-4D97-AF65-F5344CB8AC3E}">
        <p14:creationId xmlns:p14="http://schemas.microsoft.com/office/powerpoint/2010/main" val="5256028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99E3E40-900A-43DD-ADFA-B2BB8EE8E025}" type="slidenum">
              <a:rPr lang="en-US" altLang="en-US"/>
              <a:pPr/>
              <a:t>29</a:t>
            </a:fld>
            <a:endParaRPr lang="en-US" altLang="en-US"/>
          </a:p>
        </p:txBody>
      </p:sp>
      <p:sp>
        <p:nvSpPr>
          <p:cNvPr id="53251" name="Rectangle 2"/>
          <p:cNvSpPr>
            <a:spLocks noGrp="1" noRot="1" noChangeAspect="1" noChangeArrowheads="1" noTextEdit="1"/>
          </p:cNvSpPr>
          <p:nvPr>
            <p:ph type="sldImg"/>
          </p:nvPr>
        </p:nvSpPr>
        <p:spPr>
          <a:solidFill>
            <a:srgbClr val="FFFFFF"/>
          </a:solidFill>
          <a:ln/>
        </p:spPr>
      </p:sp>
      <p:sp>
        <p:nvSpPr>
          <p:cNvPr id="53252" name="Rectangle 3"/>
          <p:cNvSpPr>
            <a:spLocks noGrp="1" noChangeArrowheads="1"/>
          </p:cNvSpPr>
          <p:nvPr>
            <p:ph type="body" idx="1"/>
            <p:custDataLst>
              <p:tags r:id="rId1"/>
            </p:custDataLst>
          </p:nvPr>
        </p:nvSpPr>
        <p:spPr>
          <a:xfrm>
            <a:off x="1524000" y="3429000"/>
            <a:ext cx="6794500" cy="1636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As previously mentioned, TRI reporting is only triggered when a facility exceeds one or more of the three activity thresholds: manufacturing, processing, and otherwise use. Facilities must quantify the amount of each TRI chemical and chemical category involved in each of these three activities. Then, compare the amounts to the thresholds. </a:t>
            </a:r>
          </a:p>
          <a:p>
            <a:pPr>
              <a:spcBef>
                <a:spcPts val="1200"/>
              </a:spcBef>
            </a:pPr>
            <a:r>
              <a:rPr lang="en-US" altLang="en-US" sz="1000">
                <a:latin typeface="Arial" panose="020B0604020202020204" pitchFamily="34" charset="0"/>
                <a:ea typeface="ＭＳ Ｐゴシック" panose="020B0600070205080204" pitchFamily="34" charset="-128"/>
              </a:rPr>
              <a:t>In some cases the same discrete amount of a TRI chemical can go through more than one threshold activity. In such cases, the chemical must be counted towards each threshold activity.</a:t>
            </a:r>
          </a:p>
          <a:p>
            <a:pPr>
              <a:spcBef>
                <a:spcPts val="1200"/>
              </a:spcBef>
            </a:pPr>
            <a:r>
              <a:rPr lang="en-US" altLang="en-US" sz="1000">
                <a:latin typeface="Arial" panose="020B0604020202020204" pitchFamily="34" charset="0"/>
                <a:ea typeface="ＭＳ Ｐゴシック" panose="020B0600070205080204" pitchFamily="34" charset="-128"/>
              </a:rPr>
              <a:t>Remember that threshold calculations are based on cumulative quantities of each TRI chemical over the reporting year. If a threshold is exceeded for any of the threshold activities, then a TRI report must be prepared and submitted for that chemical. </a:t>
            </a:r>
          </a:p>
        </p:txBody>
      </p:sp>
    </p:spTree>
    <p:extLst>
      <p:ext uri="{BB962C8B-B14F-4D97-AF65-F5344CB8AC3E}">
        <p14:creationId xmlns:p14="http://schemas.microsoft.com/office/powerpoint/2010/main" val="10580843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AF41CAA-4C3C-4762-929B-F5BE1F20DC6B}" type="slidenum">
              <a:rPr lang="en-US" altLang="en-US"/>
              <a:pPr/>
              <a:t>30</a:t>
            </a:fld>
            <a:endParaRPr lang="en-US" alt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custDataLst>
              <p:tags r:id="rId1"/>
            </p:custDataLst>
          </p:nvPr>
        </p:nvSpPr>
        <p:spPr>
          <a:xfrm>
            <a:off x="1524000" y="3429000"/>
            <a:ext cx="6794500" cy="712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We’ve talked about the thresholds activities. Now, what are the actual threshold quantities that would trigger TRI reporting? For chemicals that are neither perfluoroalkyl nor polyfluoroalkyl</a:t>
            </a:r>
            <a:r>
              <a:rPr lang="en-US" altLang="en-US" sz="1000" baseline="0">
                <a:latin typeface="Arial" panose="020B0604020202020204" pitchFamily="34" charset="0"/>
                <a:ea typeface="ＭＳ Ｐゴシック" panose="020B0600070205080204" pitchFamily="34" charset="-128"/>
              </a:rPr>
              <a:t> </a:t>
            </a:r>
            <a:r>
              <a:rPr lang="en-US" altLang="en-US" sz="1000">
                <a:latin typeface="Arial" panose="020B0604020202020204" pitchFamily="34" charset="0"/>
                <a:ea typeface="ＭＳ Ｐゴシック" panose="020B0600070205080204" pitchFamily="34" charset="-128"/>
              </a:rPr>
              <a:t>substances and are not considered to be Chemicals of Special Concern as of RY 2023, are “</a:t>
            </a:r>
            <a:r>
              <a:rPr lang="en-US" sz="1800">
                <a:solidFill>
                  <a:srgbClr val="000000"/>
                </a:solidFill>
                <a:effectLst/>
                <a:latin typeface="Calibri" panose="020F0502020204030204" pitchFamily="34" charset="0"/>
                <a:ea typeface="Calibri" panose="020F0502020204030204" pitchFamily="34" charset="0"/>
              </a:rPr>
              <a:t>Chemicals with 25,000/10,000-pound Reporting Thresholds.” </a:t>
            </a:r>
            <a:r>
              <a:rPr lang="en-US" altLang="en-US" sz="1000">
                <a:latin typeface="Arial" panose="020B0604020202020204" pitchFamily="34" charset="0"/>
                <a:ea typeface="ＭＳ Ｐゴシック" panose="020B0600070205080204" pitchFamily="34" charset="-128"/>
              </a:rPr>
              <a:t>The thresholds for manufacturing are 25,000 pounds; for processing, 25,000 pounds; and for otherwise use, 10,000 pounds. These are the thresholds for the majority of the TRI chemicals. </a:t>
            </a:r>
          </a:p>
        </p:txBody>
      </p:sp>
    </p:spTree>
    <p:extLst>
      <p:ext uri="{BB962C8B-B14F-4D97-AF65-F5344CB8AC3E}">
        <p14:creationId xmlns:p14="http://schemas.microsoft.com/office/powerpoint/2010/main" val="14930536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AF41CAA-4C3C-4762-929B-F5BE1F20DC6B}" type="slidenum">
              <a:rPr lang="en-US" altLang="en-US"/>
              <a:pPr/>
              <a:t>31</a:t>
            </a:fld>
            <a:endParaRPr lang="en-US" alt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custDataLst>
              <p:tags r:id="rId1"/>
            </p:custDataLst>
          </p:nvPr>
        </p:nvSpPr>
        <p:spPr>
          <a:xfrm>
            <a:off x="1524000" y="3429000"/>
            <a:ext cx="6794500" cy="712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For chemicals that are per- or poly-fluoroalkyl</a:t>
            </a:r>
            <a:r>
              <a:rPr lang="en-US" altLang="en-US" sz="1000" baseline="0">
                <a:latin typeface="Arial" panose="020B0604020202020204" pitchFamily="34" charset="0"/>
                <a:ea typeface="ＭＳ Ｐゴシック" panose="020B0600070205080204" pitchFamily="34" charset="-128"/>
              </a:rPr>
              <a:t> </a:t>
            </a:r>
            <a:r>
              <a:rPr lang="en-US" altLang="en-US" sz="1000">
                <a:latin typeface="Arial" panose="020B0604020202020204" pitchFamily="34" charset="0"/>
                <a:ea typeface="ＭＳ Ｐゴシック" panose="020B0600070205080204" pitchFamily="34" charset="-128"/>
              </a:rPr>
              <a:t>substances (PFAS), the thresholds for manufacturing, processing, and otherwise use are 100 pounds. </a:t>
            </a:r>
          </a:p>
        </p:txBody>
      </p:sp>
    </p:spTree>
    <p:extLst>
      <p:ext uri="{BB962C8B-B14F-4D97-AF65-F5344CB8AC3E}">
        <p14:creationId xmlns:p14="http://schemas.microsoft.com/office/powerpoint/2010/main" val="32528839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C669CBB-58A7-4319-AFD0-CBA7AE618A17}" type="slidenum">
              <a:rPr lang="en-US" altLang="en-US"/>
              <a:pPr/>
              <a:t>32</a:t>
            </a:fld>
            <a:endParaRPr lang="en-US" altLang="en-US"/>
          </a:p>
        </p:txBody>
      </p:sp>
      <p:sp>
        <p:nvSpPr>
          <p:cNvPr id="57347" name="Rectangle 2"/>
          <p:cNvSpPr>
            <a:spLocks noGrp="1" noRot="1" noChangeAspect="1" noChangeArrowheads="1" noTextEdit="1"/>
          </p:cNvSpPr>
          <p:nvPr>
            <p:ph type="sldImg"/>
          </p:nvPr>
        </p:nvSpPr>
        <p:spPr>
          <a:solidFill>
            <a:srgbClr val="FFFFFF"/>
          </a:solidFill>
          <a:ln/>
        </p:spPr>
      </p:sp>
      <p:sp>
        <p:nvSpPr>
          <p:cNvPr id="57348" name="Rectangle 3"/>
          <p:cNvSpPr>
            <a:spLocks noGrp="1" noChangeArrowheads="1"/>
          </p:cNvSpPr>
          <p:nvPr>
            <p:ph type="body" idx="1"/>
          </p:nvPr>
        </p:nvSpPr>
        <p:spPr>
          <a:xfrm>
            <a:off x="1524000" y="3429000"/>
            <a:ext cx="6794500" cy="7386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sz="1200" kern="1200">
                <a:solidFill>
                  <a:schemeClr val="tx1"/>
                </a:solidFill>
                <a:effectLst/>
                <a:latin typeface="+mn-lt"/>
                <a:ea typeface="+mn-ea"/>
                <a:cs typeface="+mn-cs"/>
              </a:rPr>
              <a:t>Chemicals of Special Concern</a:t>
            </a:r>
            <a:r>
              <a:rPr lang="en-US" altLang="en-US" sz="1000">
                <a:latin typeface="Arial" panose="020B0604020202020204" pitchFamily="34" charset="0"/>
                <a:ea typeface="ＭＳ Ｐゴシック" panose="020B0600070205080204" pitchFamily="34" charset="-128"/>
              </a:rPr>
              <a:t> are a subset of the chemicals on the TRI chemical list. </a:t>
            </a:r>
            <a:r>
              <a:rPr lang="en-US" sz="1000" kern="1200">
                <a:solidFill>
                  <a:schemeClr val="tx1"/>
                </a:solidFill>
                <a:effectLst/>
                <a:latin typeface="+mn-lt"/>
                <a:ea typeface="+mn-ea"/>
                <a:cs typeface="+mn-cs"/>
              </a:rPr>
              <a:t>Chemicals of Special Concern</a:t>
            </a:r>
            <a:r>
              <a:rPr lang="en-US" altLang="en-US" sz="1000" baseline="0">
                <a:latin typeface="Arial" panose="020B0604020202020204" pitchFamily="34" charset="0"/>
                <a:ea typeface="ＭＳ Ｐゴシック" panose="020B0600070205080204" pitchFamily="34" charset="-128"/>
              </a:rPr>
              <a:t> </a:t>
            </a:r>
            <a:r>
              <a:rPr lang="en-US" altLang="en-US" sz="1000">
                <a:latin typeface="Arial" panose="020B0604020202020204" pitchFamily="34" charset="0"/>
                <a:ea typeface="ＭＳ Ｐゴシック" panose="020B0600070205080204" pitchFamily="34" charset="-128"/>
              </a:rPr>
              <a:t>have lower activity thresholds than other TRI chemicals and they also have some special rules when reporting them to TRI. For RY2023, there </a:t>
            </a:r>
            <a:r>
              <a:rPr lang="en-US" altLang="en-US" sz="1000" b="0">
                <a:latin typeface="Arial" panose="020B0604020202020204" pitchFamily="34" charset="0"/>
                <a:ea typeface="ＭＳ Ｐゴシック" panose="020B0600070205080204" pitchFamily="34" charset="-128"/>
              </a:rPr>
              <a:t>are 22 </a:t>
            </a:r>
            <a:r>
              <a:rPr lang="en-US" altLang="en-US" sz="1000">
                <a:latin typeface="Arial" panose="020B0604020202020204" pitchFamily="34" charset="0"/>
                <a:ea typeface="ＭＳ Ｐゴシック" panose="020B0600070205080204" pitchFamily="34" charset="-128"/>
              </a:rPr>
              <a:t>chemicals and chemical categories that are designated as</a:t>
            </a:r>
            <a:r>
              <a:rPr lang="en-US" altLang="en-US" sz="1000" baseline="0">
                <a:latin typeface="Arial" panose="020B0604020202020204" pitchFamily="34" charset="0"/>
                <a:ea typeface="ＭＳ Ｐゴシック" panose="020B0600070205080204" pitchFamily="34" charset="-128"/>
              </a:rPr>
              <a:t> </a:t>
            </a:r>
            <a:r>
              <a:rPr lang="en-US" sz="1000" kern="1200">
                <a:solidFill>
                  <a:schemeClr val="tx1"/>
                </a:solidFill>
                <a:effectLst/>
                <a:latin typeface="+mn-lt"/>
                <a:ea typeface="+mn-ea"/>
                <a:cs typeface="+mn-cs"/>
              </a:rPr>
              <a:t>Chemicals of Special Concern</a:t>
            </a:r>
            <a:r>
              <a:rPr lang="en-US" altLang="en-US" sz="1000">
                <a:latin typeface="Arial" panose="020B0604020202020204" pitchFamily="34" charset="0"/>
                <a:ea typeface="ＭＳ Ｐゴシック" panose="020B0600070205080204" pitchFamily="34" charset="-128"/>
              </a:rPr>
              <a:t> under TRI. </a:t>
            </a:r>
          </a:p>
        </p:txBody>
      </p:sp>
    </p:spTree>
    <p:extLst>
      <p:ext uri="{BB962C8B-B14F-4D97-AF65-F5344CB8AC3E}">
        <p14:creationId xmlns:p14="http://schemas.microsoft.com/office/powerpoint/2010/main" val="39484746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2C9653D-C3B1-4622-B24D-AD5EE98A3B1E}" type="slidenum">
              <a:rPr lang="en-US" altLang="en-US"/>
              <a:pPr/>
              <a:t>33</a:t>
            </a:fld>
            <a:endParaRPr lang="en-US" alt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1524000" y="3429000"/>
            <a:ext cx="6794500" cy="866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actual threshold quantities that trigger reporting vary depending on the chemical. For eight of the chemicals, the threshold is 100 pounds per year. For those chemicals that are considered to be highly persistent and bioaccumulative, the threshold is 10 pounds per year. And for dioxin and dioxin-like compounds, the threshold is 0.1 grams per year, which reflects the highly toxic nature of this chemical category. For Chemicals of Special</a:t>
            </a:r>
            <a:r>
              <a:rPr lang="en-US" altLang="en-US" sz="1000" baseline="0">
                <a:latin typeface="Arial" panose="020B0604020202020204" pitchFamily="34" charset="0"/>
                <a:ea typeface="ＭＳ Ｐゴシック" panose="020B0600070205080204" pitchFamily="34" charset="-128"/>
              </a:rPr>
              <a:t> Concern</a:t>
            </a:r>
            <a:r>
              <a:rPr lang="en-US" altLang="en-US" sz="1000">
                <a:latin typeface="Arial" panose="020B0604020202020204" pitchFamily="34" charset="0"/>
                <a:ea typeface="ＭＳ Ｐゴシック" panose="020B0600070205080204" pitchFamily="34" charset="-128"/>
              </a:rPr>
              <a:t>, the threshold quantities are the same for manufacturing, processing, and otherwise use. </a:t>
            </a:r>
          </a:p>
        </p:txBody>
      </p:sp>
    </p:spTree>
    <p:extLst>
      <p:ext uri="{BB962C8B-B14F-4D97-AF65-F5344CB8AC3E}">
        <p14:creationId xmlns:p14="http://schemas.microsoft.com/office/powerpoint/2010/main" val="2448535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TRI Program was created as part of a response to several events that raised public concern about local preparedness for chemical emergencies and the availability of information on hazardous substances.</a:t>
            </a:r>
          </a:p>
          <a:p>
            <a:endParaRPr lang="en-US"/>
          </a:p>
          <a:p>
            <a:r>
              <a:rPr lang="en-US"/>
              <a:t>On December 4, 1984, a cloud of extremely toxic methyl isocyanate gas escaped from a Union Carbide Chemical plant in Bhopal, India. Thousands of people died that night in what is widely considered to be the worst industrial disaster in history. Thousands more died later as a result of their exposure, and survivors continue to suffer with permanent disabilities. In 1985, a serious chemical release occurred at a similar plant in West Virginia.</a:t>
            </a:r>
          </a:p>
          <a:p>
            <a:endParaRPr lang="en-US"/>
          </a:p>
          <a:p>
            <a:r>
              <a:rPr lang="en-US"/>
              <a:t>In 1986, Congress passed the Emergency Planning and Community Right-to-Know Act (EPCRA) to support and promote emergency planning and to provide the public with information about releases of toxic chemicals in their community. Section 313 of EPCRA established the Toxics Release Inventory (TRI).</a:t>
            </a:r>
          </a:p>
          <a:p>
            <a:endParaRPr lang="en-US"/>
          </a:p>
          <a:p>
            <a:r>
              <a:rPr lang="en-US"/>
              <a:t>In general, chemicals covered by the TRI Program are those that cause:</a:t>
            </a:r>
          </a:p>
          <a:p>
            <a:pPr marL="171450" indent="-171450">
              <a:buFont typeface="Arial" panose="020B0604020202020204" pitchFamily="34" charset="0"/>
              <a:buChar char="•"/>
            </a:pPr>
            <a:r>
              <a:rPr lang="en-US"/>
              <a:t>Cancer or other chronic human health effects</a:t>
            </a:r>
          </a:p>
          <a:p>
            <a:pPr marL="171450" indent="-171450">
              <a:buFont typeface="Arial" panose="020B0604020202020204" pitchFamily="34" charset="0"/>
              <a:buChar char="•"/>
            </a:pPr>
            <a:r>
              <a:rPr lang="en-US"/>
              <a:t>Significant adverse acute human health effects</a:t>
            </a:r>
          </a:p>
          <a:p>
            <a:pPr marL="171450" indent="-171450">
              <a:buFont typeface="Arial" panose="020B0604020202020204" pitchFamily="34" charset="0"/>
              <a:buChar char="•"/>
            </a:pPr>
            <a:r>
              <a:rPr lang="en-US"/>
              <a:t>Significant adverse environmental effects</a:t>
            </a:r>
          </a:p>
          <a:p>
            <a:endParaRPr lang="en-US"/>
          </a:p>
          <a:p>
            <a:r>
              <a:rPr lang="en-US"/>
              <a:t>There are currently 770 individually listed chemicals and 33 chemical categories covered by the TRI Program. </a:t>
            </a:r>
          </a:p>
        </p:txBody>
      </p:sp>
      <p:sp>
        <p:nvSpPr>
          <p:cNvPr id="4" name="Slide Number Placeholder 3"/>
          <p:cNvSpPr>
            <a:spLocks noGrp="1"/>
          </p:cNvSpPr>
          <p:nvPr>
            <p:ph type="sldNum" sz="quarter" idx="5"/>
          </p:nvPr>
        </p:nvSpPr>
        <p:spPr/>
        <p:txBody>
          <a:bodyPr/>
          <a:lstStyle/>
          <a:p>
            <a:fld id="{7EA0C76C-20C2-AA41-BAA3-490ECBDFFEE2}" type="slidenum">
              <a:rPr lang="en-US" smtClean="0"/>
              <a:t>4</a:t>
            </a:fld>
            <a:endParaRPr lang="en-US"/>
          </a:p>
        </p:txBody>
      </p:sp>
    </p:spTree>
    <p:extLst>
      <p:ext uri="{BB962C8B-B14F-4D97-AF65-F5344CB8AC3E}">
        <p14:creationId xmlns:p14="http://schemas.microsoft.com/office/powerpoint/2010/main" val="15140825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F196F18-4FB0-4EF8-9F53-9EB928E06C74}" type="slidenum">
              <a:rPr lang="en-US" altLang="en-US"/>
              <a:pPr/>
              <a:t>34</a:t>
            </a:fld>
            <a:endParaRPr lang="en-US" altLang="en-US"/>
          </a:p>
        </p:txBody>
      </p:sp>
      <p:sp>
        <p:nvSpPr>
          <p:cNvPr id="61443" name="Rectangle 2"/>
          <p:cNvSpPr>
            <a:spLocks noGrp="1" noRot="1" noChangeAspect="1" noChangeArrowheads="1" noTextEdit="1"/>
          </p:cNvSpPr>
          <p:nvPr>
            <p:ph type="sldImg"/>
          </p:nvPr>
        </p:nvSpPr>
        <p:spPr>
          <a:solidFill>
            <a:srgbClr val="FFFFFF"/>
          </a:solidFill>
          <a:ln/>
        </p:spPr>
      </p:sp>
      <p:sp>
        <p:nvSpPr>
          <p:cNvPr id="61444" name="Rectangle 3"/>
          <p:cNvSpPr>
            <a:spLocks noGrp="1" noChangeArrowheads="1"/>
          </p:cNvSpPr>
          <p:nvPr>
            <p:ph type="body" idx="1"/>
          </p:nvPr>
        </p:nvSpPr>
        <p:spPr>
          <a:xfrm>
            <a:off x="1524000" y="3429000"/>
            <a:ext cx="6794500" cy="1636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Now, let’s look at each of the threshold activities in more detail. The first is manufacturing. Manufacturing includes intentionally producing the TRI chemical because that is what your facility does – either manufactures the TRI chemical for sale or distribution – or manufactures it to be used on-site in another process.</a:t>
            </a:r>
          </a:p>
          <a:p>
            <a:pPr>
              <a:spcBef>
                <a:spcPts val="1200"/>
              </a:spcBef>
            </a:pPr>
            <a:r>
              <a:rPr lang="en-US" altLang="en-US" sz="1000">
                <a:latin typeface="Arial" panose="020B0604020202020204" pitchFamily="34" charset="0"/>
                <a:ea typeface="ＭＳ Ｐゴシック" panose="020B0600070205080204" pitchFamily="34" charset="-128"/>
              </a:rPr>
              <a:t>Chemicals can also be coincidentally manufactured, in which case the chemical is not intentionally manufactured but it is created as an impurity or byproduct in the process. Coincidentally manufacturing a TRI chemical can happen at any point in the facility, including in waste treatment and when combusting fuels. </a:t>
            </a:r>
          </a:p>
          <a:p>
            <a:pPr>
              <a:spcBef>
                <a:spcPts val="1200"/>
              </a:spcBef>
            </a:pPr>
            <a:r>
              <a:rPr lang="en-US" altLang="en-US" sz="1000">
                <a:latin typeface="Arial" panose="020B0604020202020204" pitchFamily="34" charset="0"/>
                <a:ea typeface="ＭＳ Ｐゴシック" panose="020B0600070205080204" pitchFamily="34" charset="-128"/>
              </a:rPr>
              <a:t>Importing of a TRI chemical, or causing a TRI chemical to be imported into the United States, is also considered to be a manufacturing activity under TRI.</a:t>
            </a:r>
          </a:p>
        </p:txBody>
      </p:sp>
    </p:spTree>
    <p:extLst>
      <p:ext uri="{BB962C8B-B14F-4D97-AF65-F5344CB8AC3E}">
        <p14:creationId xmlns:p14="http://schemas.microsoft.com/office/powerpoint/2010/main" val="42435600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A82D6BB-5FAA-4ABB-A761-C969BF9E688F}" type="slidenum">
              <a:rPr lang="en-US" altLang="en-US"/>
              <a:pPr/>
              <a:t>35</a:t>
            </a:fld>
            <a:endParaRPr lang="en-US" altLang="en-US"/>
          </a:p>
        </p:txBody>
      </p:sp>
      <p:sp>
        <p:nvSpPr>
          <p:cNvPr id="63491" name="Rectangle 2"/>
          <p:cNvSpPr>
            <a:spLocks noGrp="1" noRot="1" noChangeAspect="1" noChangeArrowheads="1" noTextEdit="1"/>
          </p:cNvSpPr>
          <p:nvPr>
            <p:ph type="sldImg"/>
          </p:nvPr>
        </p:nvSpPr>
        <p:spPr>
          <a:solidFill>
            <a:srgbClr val="FFFFFF"/>
          </a:solidFill>
          <a:ln/>
        </p:spPr>
      </p:sp>
      <p:sp>
        <p:nvSpPr>
          <p:cNvPr id="63492" name="Rectangle 3"/>
          <p:cNvSpPr>
            <a:spLocks noGrp="1" noChangeArrowheads="1"/>
          </p:cNvSpPr>
          <p:nvPr>
            <p:ph type="body" idx="1"/>
          </p:nvPr>
        </p:nvSpPr>
        <p:spPr>
          <a:xfrm>
            <a:off x="1524000" y="3429000"/>
            <a:ext cx="6794500" cy="1636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next threshold activity is processing. Processing of a TRI chemical involves distributing a TRI chemical into commerce. This can be done either as a reactant in the manufacturing of another substance which is distributed into commerce, or it could be that the TRI chemical is being added as a formulation or article component to a product which is then distributed into commerce. Repackaging of a TRI chemical with subsequent distribution into commerce also is a processing activity under TRI. </a:t>
            </a:r>
          </a:p>
          <a:p>
            <a:pPr>
              <a:spcBef>
                <a:spcPts val="1200"/>
              </a:spcBef>
            </a:pPr>
            <a:r>
              <a:rPr lang="en-US" altLang="en-US" sz="1000">
                <a:latin typeface="Arial" panose="020B0604020202020204" pitchFamily="34" charset="0"/>
                <a:ea typeface="ＭＳ Ｐゴシック" panose="020B0600070205080204" pitchFamily="34" charset="-128"/>
              </a:rPr>
              <a:t>Note that, under TRI, processing also includes sending a TRI chemical off-site for recycling. </a:t>
            </a:r>
          </a:p>
          <a:p>
            <a:pPr>
              <a:spcBef>
                <a:spcPts val="1200"/>
              </a:spcBef>
            </a:pPr>
            <a:r>
              <a:rPr lang="en-US" altLang="en-US" sz="1000">
                <a:latin typeface="Arial" panose="020B0604020202020204" pitchFamily="34" charset="0"/>
                <a:ea typeface="ＭＳ Ｐゴシック" panose="020B0600070205080204" pitchFamily="34" charset="-128"/>
              </a:rPr>
              <a:t>Finally, processing may also include the unintentional processing of a TRI chemical if it appears as an impurity in a raw material that your facility uses and which leaves the facility in the product.</a:t>
            </a:r>
          </a:p>
        </p:txBody>
      </p:sp>
    </p:spTree>
    <p:extLst>
      <p:ext uri="{BB962C8B-B14F-4D97-AF65-F5344CB8AC3E}">
        <p14:creationId xmlns:p14="http://schemas.microsoft.com/office/powerpoint/2010/main" val="17160464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AC385B1-1443-4B19-B9AF-F4844B2A91AE}" type="slidenum">
              <a:rPr lang="en-US" altLang="en-US"/>
              <a:pPr/>
              <a:t>36</a:t>
            </a:fld>
            <a:endParaRPr lang="en-US" altLang="en-US"/>
          </a:p>
        </p:txBody>
      </p:sp>
      <p:sp>
        <p:nvSpPr>
          <p:cNvPr id="65539" name="Rectangle 2"/>
          <p:cNvSpPr>
            <a:spLocks noGrp="1" noRot="1" noChangeAspect="1" noChangeArrowheads="1" noTextEdit="1"/>
          </p:cNvSpPr>
          <p:nvPr>
            <p:ph type="sldImg"/>
          </p:nvPr>
        </p:nvSpPr>
        <p:spPr>
          <a:solidFill>
            <a:srgbClr val="FFFFFF"/>
          </a:solidFill>
          <a:ln/>
        </p:spPr>
      </p:sp>
      <p:sp>
        <p:nvSpPr>
          <p:cNvPr id="65540" name="Rectangle 3"/>
          <p:cNvSpPr>
            <a:spLocks noGrp="1" noChangeArrowheads="1"/>
          </p:cNvSpPr>
          <p:nvPr>
            <p:ph type="body" idx="1"/>
          </p:nvPr>
        </p:nvSpPr>
        <p:spPr>
          <a:xfrm>
            <a:off x="1524000" y="3429000"/>
            <a:ext cx="6794500" cy="2098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Let’s look at repackaging in more detail. Any repackaging of a TRI chemical for distribution in commerce is considered processing. Repackaging could be from any type of container to any other type of container. The containers could be similar sizes, or they could be very different such as pipelines into tanks or vice-versa.</a:t>
            </a:r>
          </a:p>
          <a:p>
            <a:pPr>
              <a:spcBef>
                <a:spcPts val="1200"/>
              </a:spcBef>
            </a:pPr>
            <a:r>
              <a:rPr lang="en-US" altLang="en-US" sz="1000">
                <a:latin typeface="Arial" panose="020B0604020202020204" pitchFamily="34" charset="0"/>
                <a:ea typeface="ＭＳ Ｐゴシック" panose="020B0600070205080204" pitchFamily="34" charset="-128"/>
              </a:rPr>
              <a:t>As long as the TRI chemical is going from one container to another and then is being distributed into commerce, the chemical would be considered processed under TRI. Repackaging does not include taking samples from containers for the purposes of quality assurance and it does not include simple re-labeling of a container. As long as the TRI chemical stays within the container, placing a label on the container itself would not be considered repackaging.</a:t>
            </a:r>
          </a:p>
          <a:p>
            <a:pPr>
              <a:spcBef>
                <a:spcPts val="1200"/>
              </a:spcBef>
            </a:pPr>
            <a:r>
              <a:rPr lang="en-US" altLang="en-US" sz="1000">
                <a:latin typeface="Arial" panose="020B0604020202020204" pitchFamily="34" charset="0"/>
                <a:ea typeface="ＭＳ Ｐゴシック" panose="020B0600070205080204" pitchFamily="34" charset="-128"/>
              </a:rPr>
              <a:t>Any repackaging without distribution into commerce would not be considered processing. For example, TRI chemicals contained in a 55 gallon drum that are placed into smaller containers and distributed around the facility to be used at the facility and which are not being distributed into commerce would not be considered towards the processing thresholds.</a:t>
            </a:r>
          </a:p>
        </p:txBody>
      </p:sp>
    </p:spTree>
    <p:extLst>
      <p:ext uri="{BB962C8B-B14F-4D97-AF65-F5344CB8AC3E}">
        <p14:creationId xmlns:p14="http://schemas.microsoft.com/office/powerpoint/2010/main" val="36761894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8D7A251-D25F-4F27-B70B-B2253C7B4884}" type="slidenum">
              <a:rPr lang="en-US" altLang="en-US"/>
              <a:pPr/>
              <a:t>37</a:t>
            </a:fld>
            <a:endParaRPr lang="en-US" altLang="en-US"/>
          </a:p>
        </p:txBody>
      </p:sp>
      <p:sp>
        <p:nvSpPr>
          <p:cNvPr id="67587" name="Rectangle 2"/>
          <p:cNvSpPr>
            <a:spLocks noGrp="1" noRot="1" noChangeAspect="1" noChangeArrowheads="1" noTextEdit="1"/>
          </p:cNvSpPr>
          <p:nvPr>
            <p:ph type="sldImg"/>
          </p:nvPr>
        </p:nvSpPr>
        <p:spPr>
          <a:solidFill>
            <a:srgbClr val="FFFFFF"/>
          </a:solidFill>
          <a:ln/>
        </p:spPr>
      </p:sp>
      <p:sp>
        <p:nvSpPr>
          <p:cNvPr id="67588" name="Rectangle 3"/>
          <p:cNvSpPr>
            <a:spLocks noGrp="1" noChangeArrowheads="1"/>
          </p:cNvSpPr>
          <p:nvPr>
            <p:ph type="body" idx="1"/>
            <p:custDataLst>
              <p:tags r:id="rId1"/>
            </p:custDataLst>
          </p:nvPr>
        </p:nvSpPr>
        <p:spPr>
          <a:xfrm>
            <a:off x="1524000" y="3429000"/>
            <a:ext cx="6794500" cy="1020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‘Otherwise use’ includes most activities that are not considered manufacturing or processing. Chemicals that are otherwise used include chemical processing aids like solvents, manufacturing aids like lubricants, refrigerants, or catalysts. Otherwise use often includes ancillary activities, chemicals that are used, for example, to remediate wastes or chemicals that are used to clean process equipment.</a:t>
            </a:r>
          </a:p>
          <a:p>
            <a:pPr>
              <a:spcBef>
                <a:spcPts val="1200"/>
              </a:spcBef>
            </a:pPr>
            <a:r>
              <a:rPr lang="en-US" altLang="en-US" sz="1000">
                <a:latin typeface="Arial" panose="020B0604020202020204" pitchFamily="34" charset="0"/>
                <a:ea typeface="ＭＳ Ｐゴシック" panose="020B0600070205080204" pitchFamily="34" charset="-128"/>
              </a:rPr>
              <a:t>Chemicals that are contained within tools or other equipment at the facility would be considered otherwise used.</a:t>
            </a:r>
          </a:p>
        </p:txBody>
      </p:sp>
    </p:spTree>
    <p:extLst>
      <p:ext uri="{BB962C8B-B14F-4D97-AF65-F5344CB8AC3E}">
        <p14:creationId xmlns:p14="http://schemas.microsoft.com/office/powerpoint/2010/main" val="28554331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5345E20-DE8D-48AA-A49F-97D990CA7B5D}" type="slidenum">
              <a:rPr lang="en-US" altLang="en-US"/>
              <a:pPr/>
              <a:t>38</a:t>
            </a:fld>
            <a:endParaRPr lang="en-US" altLang="en-US"/>
          </a:p>
        </p:txBody>
      </p:sp>
      <p:sp>
        <p:nvSpPr>
          <p:cNvPr id="69635" name="Rectangle 2"/>
          <p:cNvSpPr>
            <a:spLocks noGrp="1" noRot="1" noChangeAspect="1" noChangeArrowheads="1" noTextEdit="1"/>
          </p:cNvSpPr>
          <p:nvPr>
            <p:ph type="sldImg"/>
          </p:nvPr>
        </p:nvSpPr>
        <p:spPr>
          <a:solidFill>
            <a:srgbClr val="FFFFFF"/>
          </a:solidFill>
          <a:ln/>
        </p:spPr>
      </p:sp>
      <p:sp>
        <p:nvSpPr>
          <p:cNvPr id="69636" name="Rectangle 3"/>
          <p:cNvSpPr>
            <a:spLocks noGrp="1" noChangeArrowheads="1"/>
          </p:cNvSpPr>
          <p:nvPr>
            <p:ph type="body" idx="1"/>
          </p:nvPr>
        </p:nvSpPr>
        <p:spPr>
          <a:xfrm>
            <a:off x="1524000" y="3429000"/>
            <a:ext cx="6794500" cy="1790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Otherwise use also includes any disposal, stabilization, or treatment for destruction of a TRI chemical if the chemicals are received from off-site for the express purposes of further waste management. </a:t>
            </a:r>
          </a:p>
          <a:p>
            <a:pPr>
              <a:spcBef>
                <a:spcPts val="1200"/>
              </a:spcBef>
            </a:pPr>
            <a:r>
              <a:rPr lang="en-US" altLang="en-US" sz="1000">
                <a:latin typeface="Arial" panose="020B0604020202020204" pitchFamily="34" charset="0"/>
                <a:ea typeface="ＭＳ Ｐゴシック" panose="020B0600070205080204" pitchFamily="34" charset="-128"/>
              </a:rPr>
              <a:t>Also, any on-site combustion of TRI chemicals for energy recovery is also considered an otherwise use activity. This includes energy recovery of wastes generated on-site and wastes received from off-site. In addition, TRI chemicals that are manufactured as a result of waste management activities on any material that is received from off-site for the purpose of waste management would be considered towards your otherwise use threshold. Under TRI, waste management activities include recycling, combustion for energy recovery, treatment for destruction, waste stabilization and release to the environment, including disposal. These activities in themselves, with the exceptions of off-site recycling and on-site energy recovery, are not threshold activities as long as the waste was not received from off-site for the purpose of waste management.</a:t>
            </a:r>
          </a:p>
        </p:txBody>
      </p:sp>
    </p:spTree>
    <p:extLst>
      <p:ext uri="{BB962C8B-B14F-4D97-AF65-F5344CB8AC3E}">
        <p14:creationId xmlns:p14="http://schemas.microsoft.com/office/powerpoint/2010/main" val="39115008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2EF7251-7D0B-490F-8074-9C6180B50290}" type="slidenum">
              <a:rPr lang="en-US" altLang="en-US"/>
              <a:pPr/>
              <a:t>39</a:t>
            </a:fld>
            <a:endParaRPr lang="en-US" altLang="en-US"/>
          </a:p>
        </p:txBody>
      </p:sp>
      <p:sp>
        <p:nvSpPr>
          <p:cNvPr id="71683" name="Rectangle 2"/>
          <p:cNvSpPr>
            <a:spLocks noGrp="1" noRot="1" noChangeAspect="1" noChangeArrowheads="1" noTextEdit="1"/>
          </p:cNvSpPr>
          <p:nvPr>
            <p:ph type="sldImg"/>
          </p:nvPr>
        </p:nvSpPr>
        <p:spPr>
          <a:solidFill>
            <a:srgbClr val="FFFFFF"/>
          </a:solidFill>
          <a:ln/>
        </p:spPr>
      </p:sp>
      <p:sp>
        <p:nvSpPr>
          <p:cNvPr id="71684" name="Rectangle 3"/>
          <p:cNvSpPr>
            <a:spLocks noGrp="1" noChangeArrowheads="1"/>
          </p:cNvSpPr>
          <p:nvPr>
            <p:ph type="body" idx="1"/>
          </p:nvPr>
        </p:nvSpPr>
        <p:spPr>
          <a:xfrm>
            <a:off x="1524000" y="3429000"/>
            <a:ext cx="6794500" cy="1174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When calculating activity thresholds, facilities must remember that the threshold quantity is the total amount of the chemical that is manufactured, processed, or otherwise used over the reporting year. It is not the amount of TRI chemical that was released or managed as waste. Remember to apply the total amount of the chemical to each activity threshold including all threshold activities at the facility.</a:t>
            </a:r>
            <a:r>
              <a:rPr lang="en-US" altLang="en-US" sz="1000" baseline="0">
                <a:latin typeface="Arial" panose="020B0604020202020204" pitchFamily="34" charset="0"/>
                <a:ea typeface="ＭＳ Ｐゴシック" panose="020B0600070205080204" pitchFamily="34" charset="-128"/>
              </a:rPr>
              <a:t> </a:t>
            </a:r>
            <a:r>
              <a:rPr lang="en-US" altLang="en-US" sz="1000">
                <a:latin typeface="Arial" panose="020B0604020202020204" pitchFamily="34" charset="0"/>
                <a:ea typeface="ＭＳ Ｐゴシック" panose="020B0600070205080204" pitchFamily="34" charset="-128"/>
              </a:rPr>
              <a:t>Note that it is not critical to calculate the threshold quantity exactly; however, it is important to know whether or not you have exceeded the threshold using the best available information. </a:t>
            </a:r>
          </a:p>
        </p:txBody>
      </p:sp>
    </p:spTree>
    <p:extLst>
      <p:ext uri="{BB962C8B-B14F-4D97-AF65-F5344CB8AC3E}">
        <p14:creationId xmlns:p14="http://schemas.microsoft.com/office/powerpoint/2010/main" val="11550359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1040565-357C-4B12-BA4C-0205632DDB06}" type="slidenum">
              <a:rPr lang="en-US" altLang="en-US"/>
              <a:pPr/>
              <a:t>40</a:t>
            </a:fld>
            <a:endParaRPr lang="en-US" altLang="en-US"/>
          </a:p>
        </p:txBody>
      </p:sp>
      <p:sp>
        <p:nvSpPr>
          <p:cNvPr id="73731" name="Rectangle 2"/>
          <p:cNvSpPr>
            <a:spLocks noGrp="1" noRot="1" noChangeAspect="1" noChangeArrowheads="1" noTextEdit="1"/>
          </p:cNvSpPr>
          <p:nvPr>
            <p:ph type="sldImg"/>
          </p:nvPr>
        </p:nvSpPr>
        <p:spPr>
          <a:solidFill>
            <a:srgbClr val="FFFFFF"/>
          </a:solidFill>
          <a:ln/>
        </p:spPr>
      </p:sp>
      <p:sp>
        <p:nvSpPr>
          <p:cNvPr id="73732" name="Rectangle 3"/>
          <p:cNvSpPr>
            <a:spLocks noGrp="1" noChangeArrowheads="1"/>
          </p:cNvSpPr>
          <p:nvPr>
            <p:ph type="body" idx="1"/>
          </p:nvPr>
        </p:nvSpPr>
        <p:spPr>
          <a:xfrm>
            <a:off x="1524000" y="3429000"/>
            <a:ext cx="6794500" cy="1174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When determining thresholds for chemical categories, be sure to count all the compounds that fall within the category</a:t>
            </a:r>
            <a:r>
              <a:rPr lang="en-US" altLang="en-US" sz="1000" baseline="0">
                <a:latin typeface="Arial" panose="020B0604020202020204" pitchFamily="34" charset="0"/>
                <a:ea typeface="ＭＳ Ｐゴシック" panose="020B0600070205080204" pitchFamily="34" charset="-128"/>
              </a:rPr>
              <a:t> e</a:t>
            </a:r>
            <a:r>
              <a:rPr lang="en-US" altLang="en-US" sz="1000">
                <a:latin typeface="Arial" panose="020B0604020202020204" pitchFamily="34" charset="0"/>
                <a:ea typeface="ＭＳ Ｐゴシック" panose="020B0600070205080204" pitchFamily="34" charset="-128"/>
              </a:rPr>
              <a:t>ven if they’re different compounds used in different operations around your facility. Apply the entire weight of the compounds in the category when determining your thresholds quantities. </a:t>
            </a:r>
          </a:p>
          <a:p>
            <a:pPr>
              <a:spcBef>
                <a:spcPts val="1200"/>
              </a:spcBef>
            </a:pPr>
            <a:r>
              <a:rPr lang="en-US" altLang="en-US" sz="1000">
                <a:latin typeface="Arial" panose="020B0604020202020204" pitchFamily="34" charset="0"/>
                <a:ea typeface="ＭＳ Ｐゴシック" panose="020B0600070205080204" pitchFamily="34" charset="-128"/>
              </a:rPr>
              <a:t>Note that while the weight of the entire compound must be applied to the threshold for the chemical category, releases and other waste management estimates for Form R reporting have different requirements for metal and nitrate compounds. </a:t>
            </a:r>
          </a:p>
        </p:txBody>
      </p:sp>
    </p:spTree>
    <p:extLst>
      <p:ext uri="{BB962C8B-B14F-4D97-AF65-F5344CB8AC3E}">
        <p14:creationId xmlns:p14="http://schemas.microsoft.com/office/powerpoint/2010/main" val="1227381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D2DB68D-5ABE-4737-AB35-9A26D1FEEF4D}" type="slidenum">
              <a:rPr lang="en-US" altLang="en-US"/>
              <a:pPr/>
              <a:t>41</a:t>
            </a:fld>
            <a:endParaRPr lang="en-US" altLang="en-US"/>
          </a:p>
        </p:txBody>
      </p:sp>
      <p:sp>
        <p:nvSpPr>
          <p:cNvPr id="75779" name="Rectangle 2"/>
          <p:cNvSpPr>
            <a:spLocks noGrp="1" noRot="1" noChangeAspect="1" noChangeArrowheads="1" noTextEdit="1"/>
          </p:cNvSpPr>
          <p:nvPr>
            <p:ph type="sldImg"/>
          </p:nvPr>
        </p:nvSpPr>
        <p:spPr>
          <a:solidFill>
            <a:srgbClr val="FFFFFF"/>
          </a:solidFill>
          <a:ln/>
        </p:spPr>
      </p:sp>
      <p:sp>
        <p:nvSpPr>
          <p:cNvPr id="75780" name="Rectangle 3"/>
          <p:cNvSpPr>
            <a:spLocks noGrp="1" noChangeArrowheads="1"/>
          </p:cNvSpPr>
          <p:nvPr>
            <p:ph type="body" idx="1"/>
          </p:nvPr>
        </p:nvSpPr>
        <p:spPr>
          <a:xfrm>
            <a:off x="1524000" y="3429000"/>
            <a:ext cx="6794500" cy="2406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There are some activities that are not considered to be threshold activities under TRI. In other words, the activities are not considered manufacturing, processing, or otherwise use. For example, storage. In itself, storage of a TRI chemical would not need to be considered towards an activity threshold. Remediation of on-site contamination would not be considered a threshold activity as long as the waste was on-site and not brought in from off-site for the purposes of waste treatment or waste management.</a:t>
            </a:r>
          </a:p>
          <a:p>
            <a:pPr>
              <a:spcBef>
                <a:spcPts val="1200"/>
              </a:spcBef>
            </a:pPr>
            <a:r>
              <a:rPr lang="en-US" altLang="en-US" sz="1000">
                <a:latin typeface="Arial" panose="020B0604020202020204" pitchFamily="34" charset="0"/>
                <a:ea typeface="ＭＳ Ｐゴシック" panose="020B0600070205080204" pitchFamily="34" charset="-128"/>
              </a:rPr>
              <a:t>As mentioned, re-labeling of a container without repackaging is not considered a threshold activity. Directly reusing a TRI chemical on-site and any on-site recycling of a TRI chemical are not considered threshold activities. Transferring of a TRI chemical off-site for further waste management,</a:t>
            </a:r>
            <a:r>
              <a:rPr lang="en-US" altLang="en-US" sz="1000" baseline="0">
                <a:latin typeface="Arial" panose="020B0604020202020204" pitchFamily="34" charset="0"/>
                <a:ea typeface="ＭＳ Ｐゴシック" panose="020B0600070205080204" pitchFamily="34" charset="-128"/>
              </a:rPr>
              <a:t> </a:t>
            </a:r>
            <a:r>
              <a:rPr lang="en-US" altLang="en-US" sz="1000">
                <a:latin typeface="Arial" panose="020B0604020202020204" pitchFamily="34" charset="0"/>
                <a:ea typeface="ＭＳ Ｐゴシック" panose="020B0600070205080204" pitchFamily="34" charset="-128"/>
              </a:rPr>
              <a:t>not including offsite recycling, is not considered a threshold activity.</a:t>
            </a:r>
          </a:p>
          <a:p>
            <a:pPr>
              <a:spcBef>
                <a:spcPts val="1200"/>
              </a:spcBef>
            </a:pPr>
            <a:r>
              <a:rPr lang="en-US" altLang="en-US" sz="1000">
                <a:latin typeface="Arial" panose="020B0604020202020204" pitchFamily="34" charset="0"/>
                <a:ea typeface="ＭＳ Ｐゴシック" panose="020B0600070205080204" pitchFamily="34" charset="-128"/>
              </a:rPr>
              <a:t>None of the TRI chemicals associated with these activities would need to be considered towards an activity threshold. However, if a TRI chemical threshold was exceeded in some other manner at your facility, a TRI form would be required for that chemical. Any release and other waste management reporting for that chemical would need to include any releases or other waste management associated with these activities.</a:t>
            </a:r>
          </a:p>
        </p:txBody>
      </p:sp>
    </p:spTree>
    <p:extLst>
      <p:ext uri="{BB962C8B-B14F-4D97-AF65-F5344CB8AC3E}">
        <p14:creationId xmlns:p14="http://schemas.microsoft.com/office/powerpoint/2010/main" val="4732339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A0C76C-20C2-AA41-BAA3-490ECBDFFEE2}" type="slidenum">
              <a:rPr lang="en-US" smtClean="0"/>
              <a:t>43</a:t>
            </a:fld>
            <a:endParaRPr lang="en-US"/>
          </a:p>
        </p:txBody>
      </p:sp>
    </p:spTree>
    <p:extLst>
      <p:ext uri="{BB962C8B-B14F-4D97-AF65-F5344CB8AC3E}">
        <p14:creationId xmlns:p14="http://schemas.microsoft.com/office/powerpoint/2010/main" val="22546183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A0C76C-20C2-AA41-BAA3-490ECBDFFEE2}" type="slidenum">
              <a:rPr lang="en-US" smtClean="0"/>
              <a:t>44</a:t>
            </a:fld>
            <a:endParaRPr lang="en-US"/>
          </a:p>
        </p:txBody>
      </p:sp>
    </p:spTree>
    <p:extLst>
      <p:ext uri="{BB962C8B-B14F-4D97-AF65-F5344CB8AC3E}">
        <p14:creationId xmlns:p14="http://schemas.microsoft.com/office/powerpoint/2010/main" val="2328295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a:latin typeface="Arial" panose="020B0604020202020204" pitchFamily="34" charset="0"/>
                <a:ea typeface="ＭＳ Ｐゴシック" panose="020B0600070205080204" pitchFamily="34" charset="-128"/>
              </a:rPr>
              <a:t>Now let’s look at the basic requirements of Toxics Release Inventory reporting. What is TRI? The Toxics Release Inventory was established by Section 313 of the Emergency Planning and Community Right-to-Know Act, or EPCRA 313. Facilities that are covered under EPCRA 313 must complete a TRI chemical form for each TRI chemical for which they’ve exceeded an activity threshold. There are more than 800 chemicals and chemical categories on the TRI chemical list. If a facility exceeds a TRI chemical activity threshold, they must submit a TRI report if they either (1) are in a “covered sector” AND they have the equivalent of ten or more employees, OR (2) were included in a </a:t>
            </a:r>
            <a:r>
              <a:rPr lang="en-US"/>
              <a:t>discretionary authority determination of the EPA Administrator under EPCRA Section 313(b)(2)</a:t>
            </a:r>
            <a:r>
              <a:rPr lang="en-US" altLang="en-US" sz="1200">
                <a:latin typeface="Arial" panose="020B0604020202020204" pitchFamily="34" charset="0"/>
                <a:ea typeface="ＭＳ Ｐゴシック" panose="020B0600070205080204" pitchFamily="34" charset="-128"/>
              </a:rPr>
              <a:t>. TRI reports must be sent to the United States EPA and your designated state or tribal authority.</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5</a:t>
            </a:fld>
            <a:endParaRPr lang="en-US"/>
          </a:p>
        </p:txBody>
      </p:sp>
    </p:spTree>
    <p:extLst>
      <p:ext uri="{BB962C8B-B14F-4D97-AF65-F5344CB8AC3E}">
        <p14:creationId xmlns:p14="http://schemas.microsoft.com/office/powerpoint/2010/main" val="39767354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A09F798-4FEC-4B1B-B79C-EE34B7AB788C}" type="slidenum">
              <a:rPr lang="en-US" altLang="en-US"/>
              <a:pPr/>
              <a:t>45</a:t>
            </a:fld>
            <a:endParaRPr lang="en-US" alt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xfrm>
            <a:off x="1524000" y="3429000"/>
            <a:ext cx="6794500" cy="25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endParaRPr lang="en-US" altLang="en-US" sz="10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897973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60F3B84-C083-4BA8-B569-C3845C74C487}" type="slidenum">
              <a:rPr lang="en-US" altLang="en-US"/>
              <a:pPr/>
              <a:t>46</a:t>
            </a:fld>
            <a:endParaRPr lang="en-US" altLang="en-US"/>
          </a:p>
        </p:txBody>
      </p:sp>
      <p:sp>
        <p:nvSpPr>
          <p:cNvPr id="82947" name="Rectangle 2"/>
          <p:cNvSpPr>
            <a:spLocks noGrp="1" noRot="1" noChangeAspect="1" noChangeArrowheads="1" noTextEdit="1"/>
          </p:cNvSpPr>
          <p:nvPr>
            <p:ph type="sldImg"/>
          </p:nvPr>
        </p:nvSpPr>
        <p:spPr>
          <a:solidFill>
            <a:srgbClr val="FFFFFF"/>
          </a:solidFill>
          <a:ln/>
        </p:spPr>
      </p:sp>
      <p:sp>
        <p:nvSpPr>
          <p:cNvPr id="82948" name="Rectangle 3"/>
          <p:cNvSpPr>
            <a:spLocks noGrp="1" noChangeArrowheads="1"/>
          </p:cNvSpPr>
          <p:nvPr>
            <p:ph type="body" idx="1"/>
            <p:custDataLst>
              <p:tags r:id="rId1"/>
            </p:custDataLst>
          </p:nvPr>
        </p:nvSpPr>
        <p:spPr>
          <a:xfrm>
            <a:off x="1524000" y="3429000"/>
            <a:ext cx="6794500" cy="712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Next we will be covering a number of exemptions to TRI reporting. The purpose of reporting exemptions is to reduce the burden of reporting associated with small or ancillary operations. If an exemption applies, then all the associated amount of the TRI chemical does not need to be included in threshold determinations or release and other waste management reporting. It’s important to note that exemptions only apply in certain limited circumstances. </a:t>
            </a:r>
          </a:p>
        </p:txBody>
      </p:sp>
    </p:spTree>
    <p:extLst>
      <p:ext uri="{BB962C8B-B14F-4D97-AF65-F5344CB8AC3E}">
        <p14:creationId xmlns:p14="http://schemas.microsoft.com/office/powerpoint/2010/main" val="25366442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DD6DDA6-9DE3-4F61-B9D3-9E96263B0811}" type="slidenum">
              <a:rPr lang="en-US" altLang="en-US"/>
              <a:pPr/>
              <a:t>47</a:t>
            </a:fld>
            <a:endParaRPr lang="en-US" altLang="en-US"/>
          </a:p>
        </p:txBody>
      </p:sp>
      <p:sp>
        <p:nvSpPr>
          <p:cNvPr id="84995" name="Rectangle 2"/>
          <p:cNvSpPr>
            <a:spLocks noGrp="1" noRot="1" noChangeAspect="1" noChangeArrowheads="1" noTextEdit="1"/>
          </p:cNvSpPr>
          <p:nvPr>
            <p:ph type="sldImg"/>
          </p:nvPr>
        </p:nvSpPr>
        <p:spPr>
          <a:solidFill>
            <a:srgbClr val="FFFFFF"/>
          </a:solidFill>
          <a:ln/>
        </p:spPr>
      </p:sp>
      <p:sp>
        <p:nvSpPr>
          <p:cNvPr id="84996" name="Rectangle 3"/>
          <p:cNvSpPr>
            <a:spLocks noGrp="1" noChangeArrowheads="1"/>
          </p:cNvSpPr>
          <p:nvPr>
            <p:ph type="body" idx="1"/>
          </p:nvPr>
        </p:nvSpPr>
        <p:spPr>
          <a:xfrm>
            <a:off x="1524000" y="3429000"/>
            <a:ext cx="6794500" cy="712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TRI exemptions include the de minimis exemption, the articles exemption, and the laboratory activities exemption. A number of exemptions apply only to facilities in the metal and coal mining sectors. There are also a series of exemptions for the otherwise use of TRI chemicals in motor vehicle maintenance, routine janitorial or facility grounds maintenance, structural components, personal use, intake water and air. </a:t>
            </a:r>
          </a:p>
        </p:txBody>
      </p:sp>
    </p:spTree>
    <p:extLst>
      <p:ext uri="{BB962C8B-B14F-4D97-AF65-F5344CB8AC3E}">
        <p14:creationId xmlns:p14="http://schemas.microsoft.com/office/powerpoint/2010/main" val="24176666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1CA9E2A-B9B1-4A09-BC98-2AC6572B30FE}" type="slidenum">
              <a:rPr lang="en-US" altLang="en-US"/>
              <a:pPr/>
              <a:t>48</a:t>
            </a:fld>
            <a:endParaRPr lang="en-US" altLang="en-US"/>
          </a:p>
        </p:txBody>
      </p:sp>
      <p:sp>
        <p:nvSpPr>
          <p:cNvPr id="87043" name="Rectangle 2"/>
          <p:cNvSpPr>
            <a:spLocks noGrp="1" noRot="1" noChangeAspect="1" noChangeArrowheads="1" noTextEdit="1"/>
          </p:cNvSpPr>
          <p:nvPr>
            <p:ph type="sldImg"/>
          </p:nvPr>
        </p:nvSpPr>
        <p:spPr>
          <a:solidFill>
            <a:srgbClr val="FFFFFF"/>
          </a:solidFill>
          <a:ln/>
        </p:spPr>
      </p:sp>
      <p:sp>
        <p:nvSpPr>
          <p:cNvPr id="87044" name="Rectangle 3"/>
          <p:cNvSpPr>
            <a:spLocks noGrp="1" noChangeArrowheads="1"/>
          </p:cNvSpPr>
          <p:nvPr>
            <p:ph type="body" idx="1"/>
          </p:nvPr>
        </p:nvSpPr>
        <p:spPr>
          <a:xfrm>
            <a:off x="1524000" y="3429000"/>
            <a:ext cx="6794500" cy="1020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Let’s look at a de minimis exemption first. Under the de minimis exemption, the quantity of a non-CSC TRI chemical in a mixture or other trade name product is exempt from TRI if – in the case of an OSHA-defined carcinogen, the TRI chemical is present at a concentration less than 0.1%. Or, in the case of a non-OSHA-defined carcinogen, at a concentration of less than 1%. The de minimis concentrations are provided for each chemical on the TRI chemical list, which is Table II of the reporting forms and instructions. It is also available from the TRI assistance library and the TRI-ME reporting software. </a:t>
            </a:r>
          </a:p>
        </p:txBody>
      </p:sp>
    </p:spTree>
    <p:extLst>
      <p:ext uri="{BB962C8B-B14F-4D97-AF65-F5344CB8AC3E}">
        <p14:creationId xmlns:p14="http://schemas.microsoft.com/office/powerpoint/2010/main" val="27062326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2BA36F7-E7B2-41BC-9C80-B8BC605E0C45}" type="slidenum">
              <a:rPr lang="en-US" altLang="en-US"/>
              <a:pPr/>
              <a:t>49</a:t>
            </a:fld>
            <a:endParaRPr lang="en-US" altLang="en-US"/>
          </a:p>
        </p:txBody>
      </p:sp>
      <p:sp>
        <p:nvSpPr>
          <p:cNvPr id="89091" name="Rectangle 2"/>
          <p:cNvSpPr>
            <a:spLocks noGrp="1" noRot="1" noChangeAspect="1" noChangeArrowheads="1" noTextEdit="1"/>
          </p:cNvSpPr>
          <p:nvPr>
            <p:ph type="sldImg"/>
          </p:nvPr>
        </p:nvSpPr>
        <p:spPr>
          <a:solidFill>
            <a:srgbClr val="FFFFFF"/>
          </a:solidFill>
          <a:ln/>
        </p:spPr>
      </p:sp>
      <p:sp>
        <p:nvSpPr>
          <p:cNvPr id="89092" name="Rectangle 3"/>
          <p:cNvSpPr>
            <a:spLocks noGrp="1" noChangeArrowheads="1"/>
          </p:cNvSpPr>
          <p:nvPr>
            <p:ph type="body" idx="1"/>
          </p:nvPr>
        </p:nvSpPr>
        <p:spPr>
          <a:xfrm>
            <a:off x="1524000" y="3429000"/>
            <a:ext cx="6794500" cy="1790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So how does the de minimis exemption work? De minimis exemption generally applies to non-CSC</a:t>
            </a:r>
            <a:r>
              <a:rPr lang="en-US" altLang="en-US" sz="1000" baseline="0">
                <a:latin typeface="Arial" panose="020B0604020202020204" pitchFamily="34" charset="0"/>
                <a:ea typeface="ＭＳ Ｐゴシック" panose="020B0600070205080204" pitchFamily="34" charset="-128"/>
              </a:rPr>
              <a:t> </a:t>
            </a:r>
            <a:r>
              <a:rPr lang="en-US" altLang="en-US" sz="1000">
                <a:latin typeface="Arial" panose="020B0604020202020204" pitchFamily="34" charset="0"/>
                <a:ea typeface="ＭＳ Ｐゴシック" panose="020B0600070205080204" pitchFamily="34" charset="-128"/>
              </a:rPr>
              <a:t>chemicals that are in mixtures or trade name products received from off-site that are processed or otherwise used. This includes TRI chemicals in mixtures that are imported when the concentration of the TRI chemical in the mixture is below the applicable de minimis level. It can also apply if a facility coincidentally manufactures a non-CSC chemical as an impurity, and this impurity remains in a product distributed in commerce, then the quantity of the chemical that is distributed in commerce may be eligible for the de minimis exemption. In other words, the de minimis exemption does not apply to manufacturing of chemicals in most cases, including coincidentally manufacturing of TRI chemicals as by-products, which are removed from the process. The de minimis exemption also does not apply to wastes because waste is not considered to be a mixture. And it does not apply to </a:t>
            </a:r>
            <a:r>
              <a:rPr lang="en-US" sz="1200" kern="1200">
                <a:solidFill>
                  <a:schemeClr val="tx1"/>
                </a:solidFill>
                <a:effectLst/>
                <a:latin typeface="+mn-lt"/>
                <a:ea typeface="+mn-ea"/>
                <a:cs typeface="+mn-cs"/>
              </a:rPr>
              <a:t>Chemicals of Special Concern</a:t>
            </a:r>
            <a:r>
              <a:rPr lang="en-US" altLang="en-US" sz="1000">
                <a:latin typeface="Arial" panose="020B0604020202020204" pitchFamily="34" charset="0"/>
                <a:ea typeface="ＭＳ Ｐゴシック" panose="020B0600070205080204" pitchFamily="34" charset="-128"/>
              </a:rPr>
              <a:t>. </a:t>
            </a:r>
            <a:r>
              <a:rPr lang="en-US" sz="1200" kern="1200">
                <a:solidFill>
                  <a:schemeClr val="tx1"/>
                </a:solidFill>
                <a:effectLst/>
                <a:latin typeface="+mn-lt"/>
                <a:ea typeface="+mn-ea"/>
                <a:cs typeface="+mn-cs"/>
              </a:rPr>
              <a:t>Chemicals of Special Concern</a:t>
            </a:r>
            <a:r>
              <a:rPr lang="en-US" sz="1000" kern="1200" baseline="0">
                <a:solidFill>
                  <a:schemeClr val="tx1"/>
                </a:solidFill>
                <a:effectLst/>
                <a:latin typeface="Arial" panose="020B0604020202020204" pitchFamily="34" charset="0"/>
                <a:ea typeface="ＭＳ Ｐゴシック" panose="020B0600070205080204" pitchFamily="34" charset="-128"/>
                <a:cs typeface="+mn-cs"/>
              </a:rPr>
              <a:t> </a:t>
            </a:r>
            <a:r>
              <a:rPr lang="en-US" altLang="en-US" sz="1000">
                <a:latin typeface="Arial" panose="020B0604020202020204" pitchFamily="34" charset="0"/>
                <a:ea typeface="ＭＳ Ｐゴシック" panose="020B0600070205080204" pitchFamily="34" charset="-128"/>
              </a:rPr>
              <a:t>are a subset of the TRI chemicals comprised of</a:t>
            </a:r>
            <a:r>
              <a:rPr lang="en-US" altLang="en-US" sz="1000" b="0">
                <a:latin typeface="Arial" panose="020B0604020202020204" pitchFamily="34" charset="0"/>
                <a:ea typeface="ＭＳ Ｐゴシック" panose="020B0600070205080204" pitchFamily="34" charset="-128"/>
              </a:rPr>
              <a:t> 22 </a:t>
            </a:r>
            <a:r>
              <a:rPr lang="en-US" altLang="en-US" sz="1000">
                <a:latin typeface="Arial" panose="020B0604020202020204" pitchFamily="34" charset="0"/>
                <a:ea typeface="ＭＳ Ｐゴシック" panose="020B0600070205080204" pitchFamily="34" charset="-128"/>
              </a:rPr>
              <a:t>chemicals and chemical categories. </a:t>
            </a:r>
            <a:r>
              <a:rPr lang="en-US" sz="1200" kern="1200">
                <a:solidFill>
                  <a:schemeClr val="tx1"/>
                </a:solidFill>
                <a:effectLst/>
                <a:latin typeface="+mn-lt"/>
                <a:ea typeface="+mn-ea"/>
                <a:cs typeface="+mn-cs"/>
              </a:rPr>
              <a:t>Chemicals of Special Concern</a:t>
            </a:r>
            <a:r>
              <a:rPr lang="en-US" altLang="en-US" sz="1000">
                <a:latin typeface="Arial" panose="020B0604020202020204" pitchFamily="34" charset="0"/>
                <a:ea typeface="ＭＳ Ｐゴシック" panose="020B0600070205080204" pitchFamily="34" charset="-128"/>
              </a:rPr>
              <a:t> are discussed in detail in the Advanced Concepts Module. </a:t>
            </a:r>
          </a:p>
        </p:txBody>
      </p:sp>
    </p:spTree>
    <p:extLst>
      <p:ext uri="{BB962C8B-B14F-4D97-AF65-F5344CB8AC3E}">
        <p14:creationId xmlns:p14="http://schemas.microsoft.com/office/powerpoint/2010/main" val="28270555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F28CB8B-7EF6-4AB0-9EB3-C697E83F6A64}" type="slidenum">
              <a:rPr lang="en-US" altLang="en-US"/>
              <a:pPr/>
              <a:t>50</a:t>
            </a:fld>
            <a:endParaRPr lang="en-US" altLang="en-US"/>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xfrm>
            <a:off x="1524000" y="3429000"/>
            <a:ext cx="6794500" cy="1174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de minimis exemption cannot be used for </a:t>
            </a:r>
            <a:r>
              <a:rPr lang="en-US" altLang="en-US" sz="1000"/>
              <a:t>Chemicals of Special Concern</a:t>
            </a:r>
            <a:r>
              <a:rPr lang="en-US" sz="1200" b="0" i="0">
                <a:solidFill>
                  <a:srgbClr val="262626"/>
                </a:solidFill>
                <a:effectLst/>
                <a:latin typeface="Source Sans Pro Web"/>
              </a:rPr>
              <a:t>.</a:t>
            </a:r>
            <a:r>
              <a:rPr lang="en-US" sz="1200" b="1" i="0">
                <a:solidFill>
                  <a:srgbClr val="262626"/>
                </a:solidFill>
                <a:effectLst/>
                <a:latin typeface="Source Sans Pro Web"/>
              </a:rPr>
              <a:t> </a:t>
            </a:r>
            <a:r>
              <a:rPr lang="en-US" altLang="en-US" sz="1000" strike="noStrike">
                <a:solidFill>
                  <a:srgbClr val="FF0000"/>
                </a:solidFill>
                <a:latin typeface="Arial" panose="020B0604020202020204" pitchFamily="34" charset="0"/>
                <a:ea typeface="ＭＳ Ｐゴシック" panose="020B0600070205080204" pitchFamily="34" charset="-128"/>
              </a:rPr>
              <a:t>Effective January 1, 2024, suppliers of any chemical of special concern are not allowed to use the de minimis exemption for supplier notification purposes, and must notify customers of the presence of a TRI chemical that is in small concentration.</a:t>
            </a:r>
            <a:r>
              <a:rPr lang="en-US" altLang="en-US" sz="1000" strike="noStrike">
                <a:latin typeface="Arial" panose="020B0604020202020204" pitchFamily="34" charset="0"/>
                <a:ea typeface="ＭＳ Ｐゴシック" panose="020B0600070205080204" pitchFamily="34" charset="-128"/>
              </a:rPr>
              <a:t> </a:t>
            </a:r>
            <a:r>
              <a:rPr lang="en-US" altLang="en-US" sz="1000">
                <a:latin typeface="Arial" panose="020B0604020202020204" pitchFamily="34" charset="0"/>
                <a:ea typeface="ＭＳ Ｐゴシック" panose="020B0600070205080204" pitchFamily="34" charset="-128"/>
              </a:rPr>
              <a:t>However, the users of the mixtures containing TRI chemicals are still required to consider all quantities of TRI chemicals known to be present.</a:t>
            </a:r>
          </a:p>
          <a:p>
            <a:pPr>
              <a:spcBef>
                <a:spcPts val="1200"/>
              </a:spcBef>
            </a:pPr>
            <a:r>
              <a:rPr lang="en-US" altLang="en-US" sz="1000">
                <a:latin typeface="Arial" panose="020B0604020202020204" pitchFamily="34" charset="0"/>
                <a:ea typeface="ＭＳ Ｐゴシック" panose="020B0600070205080204" pitchFamily="34" charset="-128"/>
              </a:rPr>
              <a:t>The de minimis exemption is the only exemption that does not apply to </a:t>
            </a:r>
            <a:r>
              <a:rPr lang="en-US" altLang="en-US" sz="1000"/>
              <a:t>Chemicals of Special Concern</a:t>
            </a:r>
            <a:r>
              <a:rPr lang="en-US" altLang="en-US" sz="1000">
                <a:latin typeface="Arial" panose="020B0604020202020204" pitchFamily="34" charset="0"/>
                <a:ea typeface="ＭＳ Ｐゴシック" panose="020B0600070205080204" pitchFamily="34" charset="-128"/>
              </a:rPr>
              <a:t>. All of the other exemptions apply to all Section 313 chemicals.</a:t>
            </a:r>
          </a:p>
        </p:txBody>
      </p:sp>
    </p:spTree>
    <p:extLst>
      <p:ext uri="{BB962C8B-B14F-4D97-AF65-F5344CB8AC3E}">
        <p14:creationId xmlns:p14="http://schemas.microsoft.com/office/powerpoint/2010/main" val="27171828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74EFC7D-F0C0-4825-B8FC-2DE3B15DC4E2}" type="slidenum">
              <a:rPr lang="en-US" altLang="en-US"/>
              <a:pPr/>
              <a:t>51</a:t>
            </a:fld>
            <a:endParaRPr lang="en-US" alt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xfrm>
            <a:off x="1281113" y="3475038"/>
            <a:ext cx="7038975" cy="163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Let’s look at a couple of examples for which the de minimis exemption can and cannot be used. First, let’s say we have a raw material coming into a facility and the raw material is 90% toluene. So in this case it comes into the facility above the de minimis concentration for toluene of 1%. However, during the process, the concentration of the toluene in the production process decreases to a level less than 1% or below the de minimis concentration. Would we be able to apply de minimis exemption?</a:t>
            </a:r>
          </a:p>
          <a:p>
            <a:pPr>
              <a:spcBef>
                <a:spcPts val="1200"/>
              </a:spcBef>
            </a:pPr>
            <a:r>
              <a:rPr lang="en-US" altLang="en-US" sz="1000">
                <a:latin typeface="Arial" panose="020B0604020202020204" pitchFamily="34" charset="0"/>
                <a:ea typeface="ＭＳ Ｐゴシック" panose="020B0600070205080204" pitchFamily="34" charset="-128"/>
              </a:rPr>
              <a:t>De minimis would not apply in this situation, even after the point where the concentration of the toluene goes below the 1% de minimis. Once the TRI chemical is above the de minimis concentration, the de minimis exemption cannot be taken for that chemical mixture. So in this case the facility would need to consider the toluene towards its activity thresholds, and towards any release of waste management reporting required.</a:t>
            </a:r>
          </a:p>
        </p:txBody>
      </p:sp>
    </p:spTree>
    <p:extLst>
      <p:ext uri="{BB962C8B-B14F-4D97-AF65-F5344CB8AC3E}">
        <p14:creationId xmlns:p14="http://schemas.microsoft.com/office/powerpoint/2010/main" val="31486512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74EFC7D-F0C0-4825-B8FC-2DE3B15DC4E2}" type="slidenum">
              <a:rPr lang="en-US" altLang="en-US"/>
              <a:pPr/>
              <a:t>52</a:t>
            </a:fld>
            <a:endParaRPr lang="en-US" alt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xfrm>
            <a:off x="1281113" y="3475038"/>
            <a:ext cx="7038975" cy="163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Now</a:t>
            </a:r>
            <a:r>
              <a:rPr lang="en-US" altLang="en-US" sz="1000" baseline="0">
                <a:latin typeface="Arial" panose="020B0604020202020204" pitchFamily="34" charset="0"/>
                <a:ea typeface="ＭＳ Ｐゴシック" panose="020B0600070205080204" pitchFamily="34" charset="-128"/>
              </a:rPr>
              <a:t> let’s</a:t>
            </a:r>
            <a:r>
              <a:rPr lang="en-US" altLang="en-US" sz="1000">
                <a:latin typeface="Arial" panose="020B0604020202020204" pitchFamily="34" charset="0"/>
                <a:ea typeface="ＭＳ Ｐゴシック" panose="020B0600070205080204" pitchFamily="34" charset="-128"/>
              </a:rPr>
              <a:t> look at an</a:t>
            </a:r>
            <a:r>
              <a:rPr lang="en-US" altLang="en-US" sz="1000" baseline="0">
                <a:latin typeface="Arial" panose="020B0604020202020204" pitchFamily="34" charset="0"/>
                <a:ea typeface="ＭＳ Ｐゴシック" panose="020B0600070205080204" pitchFamily="34" charset="-128"/>
              </a:rPr>
              <a:t> example </a:t>
            </a:r>
            <a:r>
              <a:rPr lang="en-US" altLang="en-US" sz="1000">
                <a:latin typeface="Arial" panose="020B0604020202020204" pitchFamily="34" charset="0"/>
                <a:ea typeface="ＭＳ Ｐゴシック" panose="020B0600070205080204" pitchFamily="34" charset="-128"/>
              </a:rPr>
              <a:t>for which the de minimis exemption can be used. If a raw material coming into a facility contains</a:t>
            </a:r>
            <a:r>
              <a:rPr lang="en-US" altLang="en-US" sz="1000" baseline="0">
                <a:latin typeface="Arial" panose="020B0604020202020204" pitchFamily="34" charset="0"/>
                <a:ea typeface="ＭＳ Ｐゴシック" panose="020B0600070205080204" pitchFamily="34" charset="-128"/>
              </a:rPr>
              <a:t> trace amounts of </a:t>
            </a:r>
            <a:r>
              <a:rPr lang="en-US" altLang="en-US" sz="1000">
                <a:latin typeface="Arial" panose="020B0604020202020204" pitchFamily="34" charset="0"/>
                <a:ea typeface="ＭＳ Ｐゴシック" panose="020B0600070205080204" pitchFamily="34" charset="-128"/>
              </a:rPr>
              <a:t>toluene, less than the 1% de minimis limit, the de minimis exemption does apply. However, during the process, the concentration of the toluene in the production process increases to a level greater than 1% or below the de minimis concentration. Would we be able to apply de minimis exemption at this point?</a:t>
            </a:r>
          </a:p>
          <a:p>
            <a:pPr>
              <a:spcBef>
                <a:spcPts val="1200"/>
              </a:spcBef>
            </a:pPr>
            <a:r>
              <a:rPr lang="en-US" altLang="en-US" sz="1000">
                <a:latin typeface="Arial" panose="020B0604020202020204" pitchFamily="34" charset="0"/>
                <a:ea typeface="ＭＳ Ｐゴシック" panose="020B0600070205080204" pitchFamily="34" charset="-128"/>
              </a:rPr>
              <a:t>De minimis would not apply in this situation, after the point where the concentration of the toluene goes above the 1% de minimis. Once the TRI chemical is above the de minimis concentration, the de minimis exemption cannot be taken for that chemical mixture. So in this case the facility would need to consider the toluene towards its activity thresholds, and towards any release of waste management reporting required.</a:t>
            </a:r>
          </a:p>
        </p:txBody>
      </p:sp>
    </p:spTree>
    <p:extLst>
      <p:ext uri="{BB962C8B-B14F-4D97-AF65-F5344CB8AC3E}">
        <p14:creationId xmlns:p14="http://schemas.microsoft.com/office/powerpoint/2010/main" val="41889802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32701A2-8E59-4AFA-8D30-807266C9DC58}" type="slidenum">
              <a:rPr lang="en-US" altLang="en-US"/>
              <a:pPr/>
              <a:t>53</a:t>
            </a:fld>
            <a:endParaRPr lang="en-US" altLang="en-US"/>
          </a:p>
        </p:txBody>
      </p:sp>
      <p:sp>
        <p:nvSpPr>
          <p:cNvPr id="97283" name="Rectangle 2"/>
          <p:cNvSpPr>
            <a:spLocks noGrp="1" noRot="1" noChangeAspect="1" noChangeArrowheads="1" noTextEdit="1"/>
          </p:cNvSpPr>
          <p:nvPr>
            <p:ph type="sldImg"/>
          </p:nvPr>
        </p:nvSpPr>
        <p:spPr>
          <a:solidFill>
            <a:srgbClr val="FFFFFF"/>
          </a:solidFill>
          <a:ln/>
        </p:spPr>
      </p:sp>
      <p:sp>
        <p:nvSpPr>
          <p:cNvPr id="97284" name="Rectangle 3"/>
          <p:cNvSpPr>
            <a:spLocks noGrp="1" noChangeArrowheads="1"/>
          </p:cNvSpPr>
          <p:nvPr>
            <p:ph type="body" idx="1"/>
          </p:nvPr>
        </p:nvSpPr>
        <p:spPr>
          <a:xfrm>
            <a:off x="1524000" y="3429000"/>
            <a:ext cx="6794500" cy="866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Next, let’s look at the articles exemption. The article exemption applies to TRI chemicals contained in articles. There are three criteria that must be met to be considered an article under TRI. First, an article is formed into a specific shape or design during its manufacture. Second, an article has an end-use function that is dependent in whole or in part on that shape or design. And, third, an article does not release a TRI chemical under normal processing or use conditions at the facility. </a:t>
            </a:r>
          </a:p>
        </p:txBody>
      </p:sp>
    </p:spTree>
    <p:extLst>
      <p:ext uri="{BB962C8B-B14F-4D97-AF65-F5344CB8AC3E}">
        <p14:creationId xmlns:p14="http://schemas.microsoft.com/office/powerpoint/2010/main" val="42426975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D8D686C-8E10-4CBE-A20D-B80DF6266CFA}" type="slidenum">
              <a:rPr lang="en-US" altLang="en-US"/>
              <a:pPr/>
              <a:t>54</a:t>
            </a:fld>
            <a:endParaRPr lang="en-US" altLang="en-US"/>
          </a:p>
        </p:txBody>
      </p:sp>
      <p:sp>
        <p:nvSpPr>
          <p:cNvPr id="99331" name="Rectangle 2"/>
          <p:cNvSpPr>
            <a:spLocks noGrp="1" noRot="1" noChangeAspect="1" noChangeArrowheads="1" noTextEdit="1"/>
          </p:cNvSpPr>
          <p:nvPr>
            <p:ph type="sldImg"/>
          </p:nvPr>
        </p:nvSpPr>
        <p:spPr>
          <a:solidFill>
            <a:srgbClr val="FFFFFF"/>
          </a:solidFill>
          <a:ln/>
        </p:spPr>
      </p:sp>
      <p:sp>
        <p:nvSpPr>
          <p:cNvPr id="99332" name="Rectangle 3"/>
          <p:cNvSpPr>
            <a:spLocks noGrp="1" noChangeArrowheads="1"/>
          </p:cNvSpPr>
          <p:nvPr>
            <p:ph type="body" idx="1"/>
          </p:nvPr>
        </p:nvSpPr>
        <p:spPr>
          <a:xfrm>
            <a:off x="1524000" y="3429000"/>
            <a:ext cx="6794500" cy="1636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Now let’s look at how the article exemption works in more detail. If a TRI chemical is released from an article during its normal use, it very well may negate the article’s exemption. In order to maintain the article’s status, the total TRI chemicals released from all like articles or like items must be either: 1) in a form having a specific shape or design, or 2) recycled directly or directly reused, or 3) must be less than or equal to half a pound. In a form having a specific shape or design generally means that the releases from the article must still look like and be recognized as pieces of the article. If more than half a pound of TRI chemical is released from all the like items used at the facility in the course of the year, and the releases are not in a form with a specific shape or design, and if they are not recycled or directly reused, none of the items meet the article exemption. Also, because the item’s end use function must depend upon its design or shape, articles cannot be altered significantly. For example sheet metal must maintain its initial thickness, and wire and pipe must maintain its initial diameter to be considered exempt as articles. </a:t>
            </a:r>
          </a:p>
        </p:txBody>
      </p:sp>
    </p:spTree>
    <p:extLst>
      <p:ext uri="{BB962C8B-B14F-4D97-AF65-F5344CB8AC3E}">
        <p14:creationId xmlns:p14="http://schemas.microsoft.com/office/powerpoint/2010/main" val="516164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altLang="en-US" sz="1200">
                <a:latin typeface="Arial" panose="020B0604020202020204" pitchFamily="34" charset="0"/>
                <a:ea typeface="ＭＳ Ｐゴシック" panose="020B0600070205080204" pitchFamily="34" charset="-128"/>
              </a:rPr>
              <a:t>To be required to report to TRI, your facility must meet the criteria shown here. A stepwise process can be used to determine if and what you would need to report to TRI. The first step is determining whether or not your facility is covered under EPCRA Section 313 and would, therefore, need to consider its toxic chemicals for TRI reporting. Whether or not your facility is covered is based on the types of activities carried out at the facility and the number of employees working for your facility. NAICS is the North American Industry Classification System, which assigns numeric codes to characterize the activity taking place at the facility. We will talk more about the NAICS codes requirement shortly.</a:t>
            </a:r>
          </a:p>
          <a:p>
            <a:pPr>
              <a:spcBef>
                <a:spcPts val="1200"/>
              </a:spcBef>
            </a:pPr>
            <a:r>
              <a:rPr lang="en-US" altLang="en-US" sz="1200">
                <a:latin typeface="Arial" panose="020B0604020202020204" pitchFamily="34" charset="0"/>
                <a:ea typeface="ＭＳ Ｐゴシック" panose="020B0600070205080204" pitchFamily="34" charset="-128"/>
              </a:rPr>
              <a:t>Alternatively, if your facility has been included in a determination by the EPA Administrator under their discretionary authority to extend reporting requirements to specific facilities, you need not consider your NAICS code or employees for the purposes of determining whether a TRI report is needed.</a:t>
            </a:r>
          </a:p>
          <a:p>
            <a:pPr>
              <a:spcBef>
                <a:spcPts val="1200"/>
              </a:spcBef>
            </a:pPr>
            <a:r>
              <a:rPr lang="en-US" altLang="en-US" sz="1200">
                <a:latin typeface="Arial" panose="020B0604020202020204" pitchFamily="34" charset="0"/>
                <a:ea typeface="ＭＳ Ｐゴシック" panose="020B0600070205080204" pitchFamily="34" charset="-128"/>
              </a:rPr>
              <a:t>Then, if you’ve met one of the two criteria above (either are both in a covered sector AND have at least ten full-time employee-equivalents, OR were included in discretionary authority determination), then you proceed to the final step.</a:t>
            </a:r>
          </a:p>
          <a:p>
            <a:pPr>
              <a:spcBef>
                <a:spcPts val="1200"/>
              </a:spcBef>
            </a:pPr>
            <a:r>
              <a:rPr lang="en-US" altLang="en-US" sz="1200">
                <a:latin typeface="Arial" panose="020B0604020202020204" pitchFamily="34" charset="0"/>
                <a:ea typeface="ＭＳ Ｐゴシック" panose="020B0600070205080204" pitchFamily="34" charset="-128"/>
              </a:rPr>
              <a:t>The final step is to determine for which TRI chemicals you must submit a TRI report. Covered facilities need to look at the TRI chemicals that are on the list and that may be present at the facility. Next, facilities need to look at how the chemicals are used. Are they manufactured? Processed? Or otherwise used? These are the TRI threshold activities. We will be describing each of these in more detail.</a:t>
            </a:r>
          </a:p>
          <a:p>
            <a:pPr>
              <a:spcBef>
                <a:spcPts val="1200"/>
              </a:spcBef>
            </a:pPr>
            <a:r>
              <a:rPr lang="en-US" altLang="en-US" sz="1200">
                <a:latin typeface="Arial" panose="020B0604020202020204" pitchFamily="34" charset="0"/>
                <a:ea typeface="ＭＳ Ｐゴシック" panose="020B0600070205080204" pitchFamily="34" charset="-128"/>
              </a:rPr>
              <a:t>Next, facilities must calculate the quantity of the TRI chemical that is manufactured, processed, or otherwise used, and compare those quantities to the TRI activity thresholds. Only when activity thresholds are exceeded would the facility be required to complete and submit a TRI report, either a Form R or a Form A. </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6</a:t>
            </a:fld>
            <a:endParaRPr lang="en-US"/>
          </a:p>
        </p:txBody>
      </p:sp>
    </p:spTree>
    <p:extLst>
      <p:ext uri="{BB962C8B-B14F-4D97-AF65-F5344CB8AC3E}">
        <p14:creationId xmlns:p14="http://schemas.microsoft.com/office/powerpoint/2010/main" val="5368917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D2232F4-D79C-4FB1-BCEF-0D9A9226160D}" type="slidenum">
              <a:rPr lang="en-US" altLang="en-US"/>
              <a:pPr/>
              <a:t>55</a:t>
            </a:fld>
            <a:endParaRPr lang="en-US" altLang="en-US"/>
          </a:p>
        </p:txBody>
      </p:sp>
      <p:sp>
        <p:nvSpPr>
          <p:cNvPr id="101379" name="Rectangle 2"/>
          <p:cNvSpPr>
            <a:spLocks noGrp="1" noRot="1" noChangeAspect="1" noChangeArrowheads="1" noTextEdit="1"/>
          </p:cNvSpPr>
          <p:nvPr>
            <p:ph type="sldImg"/>
          </p:nvPr>
        </p:nvSpPr>
        <p:spPr>
          <a:solidFill>
            <a:srgbClr val="FFFFFF"/>
          </a:solidFill>
          <a:ln/>
        </p:spPr>
      </p:sp>
      <p:sp>
        <p:nvSpPr>
          <p:cNvPr id="101380" name="Rectangle 3"/>
          <p:cNvSpPr>
            <a:spLocks noGrp="1" noChangeArrowheads="1"/>
          </p:cNvSpPr>
          <p:nvPr>
            <p:ph type="body" idx="1"/>
          </p:nvPr>
        </p:nvSpPr>
        <p:spPr>
          <a:xfrm>
            <a:off x="1524000" y="3429000"/>
            <a:ext cx="6794500" cy="2406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Now let’s look at an example where wire is cut into specified lengths. Wire itself would be considered an article, but in cutting the wire to the specified lengths, there is some waste of off-spec cuts and some dust. The generation of the off-spec cuts that are still recognizable as pieces of wire will not by themselves negate the article’s status. </a:t>
            </a:r>
            <a:br>
              <a:rPr lang="en-US" altLang="en-US" sz="1000">
                <a:solidFill>
                  <a:srgbClr val="FF00FF"/>
                </a:solidFill>
                <a:latin typeface="Arial" panose="020B0604020202020204" pitchFamily="34" charset="0"/>
                <a:ea typeface="ＭＳ Ｐゴシック" panose="020B0600070205080204" pitchFamily="34" charset="-128"/>
              </a:rPr>
            </a:br>
            <a:r>
              <a:rPr lang="en-US" altLang="en-US" sz="1000">
                <a:latin typeface="Arial" panose="020B0604020202020204" pitchFamily="34" charset="0"/>
                <a:ea typeface="ＭＳ Ｐゴシック" panose="020B0600070205080204" pitchFamily="34" charset="-128"/>
              </a:rPr>
              <a:t>Quantities of the dust and off-spec cuts that are not recognizable as pieces of wire and that are greater than half a pound for any TRI chemical and not recycled or directly reused would negate the article status.</a:t>
            </a:r>
          </a:p>
          <a:p>
            <a:pPr>
              <a:spcBef>
                <a:spcPts val="1200"/>
              </a:spcBef>
            </a:pPr>
            <a:r>
              <a:rPr lang="en-US" altLang="en-US" sz="1000">
                <a:latin typeface="Arial" panose="020B0604020202020204" pitchFamily="34" charset="0"/>
                <a:ea typeface="ＭＳ Ｐゴシック" panose="020B0600070205080204" pitchFamily="34" charset="-128"/>
              </a:rPr>
              <a:t>Let’s look at the example of fluorescent light bulbs which contain mercury, a TRI chemical. When the bulbs are no longer of use at a facility, they are crushed in an enclosed container for recycling at the facility. In this case the fluorescent bulbs would still be exempt. The normal use of the fluorescent bulbs at this facility as lighting does not release mercury. </a:t>
            </a:r>
          </a:p>
          <a:p>
            <a:pPr>
              <a:spcBef>
                <a:spcPts val="1200"/>
              </a:spcBef>
            </a:pPr>
            <a:r>
              <a:rPr lang="en-US" altLang="en-US" sz="1000">
                <a:latin typeface="Arial" panose="020B0604020202020204" pitchFamily="34" charset="0"/>
                <a:ea typeface="ＭＳ Ｐゴシック" panose="020B0600070205080204" pitchFamily="34" charset="-128"/>
              </a:rPr>
              <a:t>While the occasional crushing of bulbs at this facility may release mercury, the crushing is not considered normal use of the bulb at this facility. Therefore, these releases would not disqualify the bulbs from the exemption at this facility if all other criteria are met. Note that the mercury in the bulbs may be exempt from TRI reporting at this facility, but other regulatory requirements associated with the proper management of waste fluorescent bulbs should be followed.</a:t>
            </a:r>
          </a:p>
        </p:txBody>
      </p:sp>
    </p:spTree>
    <p:extLst>
      <p:ext uri="{BB962C8B-B14F-4D97-AF65-F5344CB8AC3E}">
        <p14:creationId xmlns:p14="http://schemas.microsoft.com/office/powerpoint/2010/main" val="36436865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DE9C25D-CE50-4271-9086-0D7763DC64F6}" type="slidenum">
              <a:rPr lang="en-US" altLang="en-US"/>
              <a:pPr/>
              <a:t>56</a:t>
            </a:fld>
            <a:endParaRPr lang="en-US" altLang="en-US"/>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xfrm>
            <a:off x="1524000" y="3429000"/>
            <a:ext cx="6794500" cy="712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Facilities need to be careful that they do not inappropriately use the articles exemption. Because it only takes ½ pound of TRI chemical released or disposed of over the course of a year to negate the articles status, often when metals containing TRI chemicals are machined, cut, or ground, in any manner, the article exemption would not apply. Also, the article exemption does not apply to the actual manufacturing of articles. </a:t>
            </a:r>
          </a:p>
        </p:txBody>
      </p:sp>
    </p:spTree>
    <p:extLst>
      <p:ext uri="{BB962C8B-B14F-4D97-AF65-F5344CB8AC3E}">
        <p14:creationId xmlns:p14="http://schemas.microsoft.com/office/powerpoint/2010/main" val="1482263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3EBBB5E-9056-4A9B-AB62-506487EBB0E2}" type="slidenum">
              <a:rPr lang="en-US" altLang="en-US"/>
              <a:pPr/>
              <a:t>57</a:t>
            </a:fld>
            <a:endParaRPr lang="en-US" altLang="en-US"/>
          </a:p>
        </p:txBody>
      </p:sp>
      <p:sp>
        <p:nvSpPr>
          <p:cNvPr id="105475" name="Rectangle 2"/>
          <p:cNvSpPr>
            <a:spLocks noGrp="1" noRot="1" noChangeAspect="1" noChangeArrowheads="1" noTextEdit="1"/>
          </p:cNvSpPr>
          <p:nvPr>
            <p:ph type="sldImg"/>
          </p:nvPr>
        </p:nvSpPr>
        <p:spPr>
          <a:solidFill>
            <a:srgbClr val="FFFFFF"/>
          </a:solidFill>
          <a:ln/>
        </p:spPr>
      </p:sp>
      <p:sp>
        <p:nvSpPr>
          <p:cNvPr id="105476" name="Rectangle 3"/>
          <p:cNvSpPr>
            <a:spLocks noGrp="1" noChangeArrowheads="1"/>
          </p:cNvSpPr>
          <p:nvPr>
            <p:ph type="body" idx="1"/>
          </p:nvPr>
        </p:nvSpPr>
        <p:spPr>
          <a:xfrm>
            <a:off x="1524000" y="3429000"/>
            <a:ext cx="6794500" cy="866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next exemption is the laboratory activities exemption. TRI chemicals that are used in laboratories, under the direct supervision of a technically qualified individual, are exempt if they are used for sampling and analysis, research and development, quality assurance, or quality control. TRI chemicals used in laboratory activities are not exempt in the case of specialty chemical production, pilot-scale plant operation, activities that are not conducted in an actual lab, and support services such as photo processing or equipment maintenance and cleaning. </a:t>
            </a:r>
          </a:p>
        </p:txBody>
      </p:sp>
    </p:spTree>
    <p:extLst>
      <p:ext uri="{BB962C8B-B14F-4D97-AF65-F5344CB8AC3E}">
        <p14:creationId xmlns:p14="http://schemas.microsoft.com/office/powerpoint/2010/main" val="28175182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8DB3871-2177-4DA1-94DC-66F84F032701}" type="slidenum">
              <a:rPr lang="en-US" altLang="en-US"/>
              <a:pPr/>
              <a:t>58</a:t>
            </a:fld>
            <a:endParaRPr lang="en-US" altLang="en-US"/>
          </a:p>
        </p:txBody>
      </p:sp>
      <p:sp>
        <p:nvSpPr>
          <p:cNvPr id="107523" name="Rectangle 2"/>
          <p:cNvSpPr>
            <a:spLocks noGrp="1" noRot="1" noChangeAspect="1" noChangeArrowheads="1" noTextEdit="1"/>
          </p:cNvSpPr>
          <p:nvPr>
            <p:ph type="sldImg"/>
          </p:nvPr>
        </p:nvSpPr>
        <p:spPr>
          <a:solidFill>
            <a:srgbClr val="FFFFFF"/>
          </a:solidFill>
          <a:ln/>
        </p:spPr>
      </p:sp>
      <p:sp>
        <p:nvSpPr>
          <p:cNvPr id="107524" name="Rectangle 3"/>
          <p:cNvSpPr>
            <a:spLocks noGrp="1" noChangeArrowheads="1"/>
          </p:cNvSpPr>
          <p:nvPr>
            <p:ph type="body" idx="1"/>
          </p:nvPr>
        </p:nvSpPr>
        <p:spPr>
          <a:xfrm>
            <a:off x="1524000" y="3429000"/>
            <a:ext cx="6794500" cy="1482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Next, let’s look at the motor vehicles maintenance exemption. This is one of the ‘otherwise use’ exemptions. The TRI chemicals that are otherwise used to maintain vehicles that are operated by the facility would be eligible for this exemption. By motor vehicles, we are including cars, trucks, military vehicles, and forklifts. Motor vehicle maintenance includes body repairs, painting, parts washing and plating, fueling, and adding other fluids to the vehicle. Note that this is an ‘otherwise use’ exemption, so it does not apply to the manufacture of TRI chemicals from the combustion of fuel in vehicles. </a:t>
            </a:r>
            <a:br>
              <a:rPr lang="en-US" altLang="en-US" sz="1000">
                <a:solidFill>
                  <a:srgbClr val="FF00FF"/>
                </a:solidFill>
                <a:latin typeface="Arial" panose="020B0604020202020204" pitchFamily="34" charset="0"/>
                <a:ea typeface="ＭＳ Ｐゴシック" panose="020B0600070205080204" pitchFamily="34" charset="-128"/>
              </a:rPr>
            </a:br>
            <a:r>
              <a:rPr lang="en-US" altLang="en-US" sz="1000">
                <a:latin typeface="Arial" panose="020B0604020202020204" pitchFamily="34" charset="0"/>
                <a:ea typeface="ＭＳ Ｐゴシック" panose="020B0600070205080204" pitchFamily="34" charset="-128"/>
              </a:rPr>
              <a:t>Also, if vehicles are a product of the facility and TRI chemicals are being added to that product, either as a fuel or in some other way, that would be considered processing and not ‘otherwise use’. So those chemicals would not be exempt. </a:t>
            </a:r>
          </a:p>
        </p:txBody>
      </p:sp>
    </p:spTree>
    <p:extLst>
      <p:ext uri="{BB962C8B-B14F-4D97-AF65-F5344CB8AC3E}">
        <p14:creationId xmlns:p14="http://schemas.microsoft.com/office/powerpoint/2010/main" val="655669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08B9342-D7FF-42DC-9FA7-8C0F991CF14B}" type="slidenum">
              <a:rPr lang="en-US" altLang="en-US"/>
              <a:pPr/>
              <a:t>59</a:t>
            </a:fld>
            <a:endParaRPr lang="en-US" altLang="en-US"/>
          </a:p>
        </p:txBody>
      </p:sp>
      <p:sp>
        <p:nvSpPr>
          <p:cNvPr id="109571" name="Rectangle 2"/>
          <p:cNvSpPr>
            <a:spLocks noGrp="1" noRot="1" noChangeAspect="1" noChangeArrowheads="1" noTextEdit="1"/>
          </p:cNvSpPr>
          <p:nvPr>
            <p:ph type="sldImg"/>
          </p:nvPr>
        </p:nvSpPr>
        <p:spPr>
          <a:solidFill>
            <a:srgbClr val="FFFFFF"/>
          </a:solidFill>
          <a:ln/>
        </p:spPr>
      </p:sp>
      <p:sp>
        <p:nvSpPr>
          <p:cNvPr id="109572" name="Rectangle 3"/>
          <p:cNvSpPr>
            <a:spLocks noGrp="1" noChangeArrowheads="1"/>
          </p:cNvSpPr>
          <p:nvPr>
            <p:ph type="body" idx="1"/>
          </p:nvPr>
        </p:nvSpPr>
        <p:spPr>
          <a:xfrm>
            <a:off x="1524000" y="3429000"/>
            <a:ext cx="6794500" cy="1482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routine janitorial or facility grounds maintenance exemption covers the otherwise use of TRI chemicals in products and materials used for cleaning facilities and maintaining their grounds. Examples include: pesticides, fertilizers, chemicals that are in cleaners that are used in non-process areas. TRI chemicals that are used for facility equipment maintenance or cleaning or maintenance activities that are directly associated with the production process would not be eligible for the routine janitorial or facility grounds maintenance exemption. </a:t>
            </a:r>
          </a:p>
          <a:p>
            <a:pPr>
              <a:spcBef>
                <a:spcPts val="1200"/>
              </a:spcBef>
            </a:pPr>
            <a:r>
              <a:rPr lang="en-US" altLang="en-US" sz="1000">
                <a:latin typeface="Arial" panose="020B0604020202020204" pitchFamily="34" charset="0"/>
                <a:ea typeface="ＭＳ Ｐゴシック" panose="020B0600070205080204" pitchFamily="34" charset="-128"/>
              </a:rPr>
              <a:t>Note that this exemption only applies to chemicals that are “otherwise used”. If part of your facility’s “process” is to provide these types of services, for example, grounds maintenance activities at a national park, then the TRI chemicals may not be considered “otherwise used” and may not be exempt. </a:t>
            </a:r>
          </a:p>
        </p:txBody>
      </p:sp>
    </p:spTree>
    <p:extLst>
      <p:ext uri="{BB962C8B-B14F-4D97-AF65-F5344CB8AC3E}">
        <p14:creationId xmlns:p14="http://schemas.microsoft.com/office/powerpoint/2010/main" val="30081273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384E293-3AC4-4D6E-8D5A-7EC7AA22310A}" type="slidenum">
              <a:rPr lang="en-US" altLang="en-US"/>
              <a:pPr/>
              <a:t>60</a:t>
            </a:fld>
            <a:endParaRPr lang="en-US" altLang="en-US"/>
          </a:p>
        </p:txBody>
      </p:sp>
      <p:sp>
        <p:nvSpPr>
          <p:cNvPr id="111619" name="Rectangle 2"/>
          <p:cNvSpPr>
            <a:spLocks noGrp="1" noRot="1" noChangeAspect="1" noChangeArrowheads="1" noTextEdit="1"/>
          </p:cNvSpPr>
          <p:nvPr>
            <p:ph type="sldImg"/>
          </p:nvPr>
        </p:nvSpPr>
        <p:spPr>
          <a:solidFill>
            <a:srgbClr val="FFFFFF"/>
          </a:solidFill>
          <a:ln/>
        </p:spPr>
      </p:sp>
      <p:sp>
        <p:nvSpPr>
          <p:cNvPr id="111620" name="Rectangle 3"/>
          <p:cNvSpPr>
            <a:spLocks noGrp="1" noChangeArrowheads="1"/>
          </p:cNvSpPr>
          <p:nvPr>
            <p:ph type="body" idx="1"/>
          </p:nvPr>
        </p:nvSpPr>
        <p:spPr>
          <a:xfrm>
            <a:off x="1524000" y="3429000"/>
            <a:ext cx="6794500" cy="1328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TRI chemicals otherwise used in certain structural components of the facility may also be exempt. However, building components that are process-related are not “structural components” and are not eligible for the exemption. So non-process-related structural items might include water pipes for potable water and any other non-process-related pipes and structures. Typical items that would not be eligible for the exemption – refractory brick, boiler tubes, process-related pipes, anodes used in electroplating, grinding wheels, metal working tools, and things of that nature. Federal facilities may have structural components that are integral to their “process” and the chemicals in these components would NOT qualify for the exemption. For example, the chemicals used as a wood preservative for a Navy pier used to dock ships, would not be exempt. </a:t>
            </a:r>
          </a:p>
        </p:txBody>
      </p:sp>
    </p:spTree>
    <p:extLst>
      <p:ext uri="{BB962C8B-B14F-4D97-AF65-F5344CB8AC3E}">
        <p14:creationId xmlns:p14="http://schemas.microsoft.com/office/powerpoint/2010/main" val="11982984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74757BE-CDAA-4F0A-87A0-1CDD5971FAB0}" type="slidenum">
              <a:rPr lang="en-US" altLang="en-US"/>
              <a:pPr/>
              <a:t>61</a:t>
            </a:fld>
            <a:endParaRPr lang="en-US" altLang="en-US"/>
          </a:p>
        </p:txBody>
      </p:sp>
      <p:sp>
        <p:nvSpPr>
          <p:cNvPr id="113667" name="Rectangle 2"/>
          <p:cNvSpPr>
            <a:spLocks noGrp="1" noRot="1" noChangeAspect="1" noChangeArrowheads="1" noTextEdit="1"/>
          </p:cNvSpPr>
          <p:nvPr>
            <p:ph type="sldImg"/>
          </p:nvPr>
        </p:nvSpPr>
        <p:spPr>
          <a:solidFill>
            <a:srgbClr val="FFFFFF"/>
          </a:solidFill>
          <a:ln/>
        </p:spPr>
      </p:sp>
      <p:sp>
        <p:nvSpPr>
          <p:cNvPr id="113668" name="Rectangle 3"/>
          <p:cNvSpPr>
            <a:spLocks noGrp="1" noChangeArrowheads="1"/>
          </p:cNvSpPr>
          <p:nvPr>
            <p:ph type="body" idx="1"/>
          </p:nvPr>
        </p:nvSpPr>
        <p:spPr>
          <a:xfrm>
            <a:off x="1524000" y="3429000"/>
            <a:ext cx="6794500" cy="1174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remaining otherwise use exemptions apply to personal use of TRI chemicals and TRI chemicals found in intake water and air. With the personal use exemption, chemicals that are used for employee personal use such as refrigerants or air conditioners that are solely for employee comfort, disinfectants used in potable water such as chlorine or phenols used in the medical dispensary are exempt. </a:t>
            </a:r>
          </a:p>
          <a:p>
            <a:pPr>
              <a:spcBef>
                <a:spcPts val="1200"/>
              </a:spcBef>
            </a:pPr>
            <a:r>
              <a:rPr lang="en-US" altLang="en-US" sz="1000">
                <a:latin typeface="Arial" panose="020B0604020202020204" pitchFamily="34" charset="0"/>
                <a:ea typeface="ＭＳ Ｐゴシック" panose="020B0600070205080204" pitchFamily="34" charset="-128"/>
              </a:rPr>
              <a:t>Also TRI chemicals that are found in intake water and air, used at a facility, as long as the facility is not responsible for them being in the intake water and air are also exempt under TRI. </a:t>
            </a:r>
          </a:p>
        </p:txBody>
      </p:sp>
    </p:spTree>
    <p:extLst>
      <p:ext uri="{BB962C8B-B14F-4D97-AF65-F5344CB8AC3E}">
        <p14:creationId xmlns:p14="http://schemas.microsoft.com/office/powerpoint/2010/main" val="2466185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D84D5E1-4C9D-44CA-852C-81BDEFE36DD3}" type="slidenum">
              <a:rPr lang="en-US" altLang="en-US"/>
              <a:pPr/>
              <a:t>62</a:t>
            </a:fld>
            <a:endParaRPr lang="en-US" altLang="en-US"/>
          </a:p>
        </p:txBody>
      </p:sp>
      <p:sp>
        <p:nvSpPr>
          <p:cNvPr id="115715" name="Rectangle 2"/>
          <p:cNvSpPr>
            <a:spLocks noGrp="1" noRot="1" noChangeAspect="1" noChangeArrowheads="1" noTextEdit="1"/>
          </p:cNvSpPr>
          <p:nvPr>
            <p:ph type="sldImg"/>
          </p:nvPr>
        </p:nvSpPr>
        <p:spPr>
          <a:solidFill>
            <a:srgbClr val="FFFFFF"/>
          </a:solidFill>
          <a:ln/>
        </p:spPr>
      </p:sp>
      <p:sp>
        <p:nvSpPr>
          <p:cNvPr id="115716" name="Rectangle 3"/>
          <p:cNvSpPr>
            <a:spLocks noGrp="1" noChangeArrowheads="1"/>
          </p:cNvSpPr>
          <p:nvPr>
            <p:ph type="body" idx="1"/>
          </p:nvPr>
        </p:nvSpPr>
        <p:spPr>
          <a:xfrm>
            <a:off x="1524000" y="3429000"/>
            <a:ext cx="6794500" cy="712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There are also a number of industry-specific, or NAICS-code specific exemptions. The first one applies to certain coal mining activities that would be exempt from threshold determinations and release reporting. For coal mining, the exempt activities include the physical removal or exposure of the ore or coal prior to the beneficiation of the material. Similarly, certain metal mining activities are also exempt from TRI reporting. </a:t>
            </a:r>
          </a:p>
        </p:txBody>
      </p:sp>
    </p:spTree>
    <p:extLst>
      <p:ext uri="{BB962C8B-B14F-4D97-AF65-F5344CB8AC3E}">
        <p14:creationId xmlns:p14="http://schemas.microsoft.com/office/powerpoint/2010/main" val="19621979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E1A138C-602C-4C42-B21F-EF072FDDE07F}" type="slidenum">
              <a:rPr lang="en-US" altLang="en-US"/>
              <a:pPr/>
              <a:t>63</a:t>
            </a:fld>
            <a:endParaRPr lang="en-US" altLang="en-US"/>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xfrm>
            <a:off x="1524000" y="3429000"/>
            <a:ext cx="6794500" cy="25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endParaRPr lang="en-US" altLang="en-US" sz="10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687991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B94DE30-4F2B-4FD8-9A81-0FE4A5122CEB}" type="slidenum">
              <a:rPr lang="en-US" altLang="en-US"/>
              <a:pPr/>
              <a:t>64</a:t>
            </a:fld>
            <a:endParaRPr lang="en-US" altLang="en-US"/>
          </a:p>
        </p:txBody>
      </p:sp>
      <p:sp>
        <p:nvSpPr>
          <p:cNvPr id="119811" name="Rectangle 2"/>
          <p:cNvSpPr>
            <a:spLocks noGrp="1" noRot="1" noChangeAspect="1" noChangeArrowheads="1" noTextEdit="1"/>
          </p:cNvSpPr>
          <p:nvPr>
            <p:ph type="sldImg"/>
          </p:nvPr>
        </p:nvSpPr>
        <p:spPr>
          <a:solidFill>
            <a:srgbClr val="FFFFFF"/>
          </a:solidFill>
          <a:ln/>
        </p:spPr>
      </p:sp>
      <p:sp>
        <p:nvSpPr>
          <p:cNvPr id="119812" name="Rectangle 3"/>
          <p:cNvSpPr>
            <a:spLocks noGrp="1" noChangeArrowheads="1"/>
          </p:cNvSpPr>
          <p:nvPr>
            <p:ph type="body" idx="1"/>
            <p:custDataLst>
              <p:tags r:id="rId1"/>
            </p:custDataLst>
          </p:nvPr>
        </p:nvSpPr>
        <p:spPr>
          <a:xfrm>
            <a:off x="1524000" y="3429000"/>
            <a:ext cx="6794500" cy="1528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To ensure accurate TRI threshold determination, be sure to consider all activities and sources of the TRI chemicals at the facility. It might help to track chemicals as they enter the facility.  Consider chemicals that are purchased or that are in inventory. Consider chemicals used by contractors, because you’re responsible for your contractors’ use of TRI chemicals as well. Don’t forget capital purchases and one time purchases. And don’t forget materials that may be manufactured as byproducts or intermediates. These should all be considered towards activity thresholds.</a:t>
            </a:r>
          </a:p>
          <a:p>
            <a:pPr>
              <a:spcBef>
                <a:spcPts val="1200"/>
              </a:spcBef>
            </a:pPr>
            <a:r>
              <a:rPr lang="en-US" altLang="en-US" sz="1000">
                <a:latin typeface="Arial" panose="020B0604020202020204" pitchFamily="34" charset="0"/>
                <a:ea typeface="ＭＳ Ｐゴシック" panose="020B0600070205080204" pitchFamily="34" charset="-128"/>
              </a:rPr>
              <a:t>It helps to get the cooperation and support from all the different groups at the facility who may be purchasing or using TRI chemicals. Be comprehensive. For example, consider TRI chemicals that may be in steel or aluminum alloys that may be above the de minimis concentration. Manganese is one example.</a:t>
            </a:r>
          </a:p>
        </p:txBody>
      </p:sp>
    </p:spTree>
    <p:extLst>
      <p:ext uri="{BB962C8B-B14F-4D97-AF65-F5344CB8AC3E}">
        <p14:creationId xmlns:p14="http://schemas.microsoft.com/office/powerpoint/2010/main" val="755702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altLang="en-US" sz="1200">
                <a:latin typeface="Arial" panose="020B0604020202020204" pitchFamily="34" charset="0"/>
                <a:ea typeface="ＭＳ Ｐゴシック" panose="020B0600070205080204" pitchFamily="34" charset="-128"/>
              </a:rPr>
              <a:t>Completing your TRI forms is a two-step process. In the first step, you determine if your facility is required to report to TRI, and if so, you determine which TRI chemicals you handle in your facility, and then which of these you would need to report on. </a:t>
            </a:r>
          </a:p>
          <a:p>
            <a:pPr>
              <a:spcBef>
                <a:spcPts val="1200"/>
              </a:spcBef>
            </a:pPr>
            <a:r>
              <a:rPr lang="en-US" altLang="en-US" sz="1200">
                <a:latin typeface="Arial" panose="020B0604020202020204" pitchFamily="34" charset="0"/>
                <a:ea typeface="ＭＳ Ｐゴシック" panose="020B0600070205080204" pitchFamily="34" charset="-128"/>
              </a:rPr>
              <a:t>Step 2, shown on the right, is the release and other waste management reporting. This is the information that you would put on a TRI form. What information do facilities report to TRI? For the Form R, which is the more common means of TRI reporting, facilities report on how the TRI chemical is managed as waste, including onsite releases, treatment, energy recovery, recycling of the TRI chemical and offsite transfers, and pollution prevention activities that are conducted at the facility for that chemical. </a:t>
            </a:r>
          </a:p>
          <a:p>
            <a:pPr>
              <a:spcBef>
                <a:spcPts val="1200"/>
              </a:spcBef>
            </a:pPr>
            <a:r>
              <a:rPr lang="en-US" altLang="en-US" sz="1200">
                <a:latin typeface="Arial" panose="020B0604020202020204" pitchFamily="34" charset="0"/>
                <a:ea typeface="ＭＳ Ｐゴシック" panose="020B0600070205080204" pitchFamily="34" charset="-128"/>
              </a:rPr>
              <a:t>We will cover both of these steps in detail in this Basic Concepts Module.</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7</a:t>
            </a:fld>
            <a:endParaRPr lang="en-US"/>
          </a:p>
        </p:txBody>
      </p:sp>
    </p:spTree>
    <p:extLst>
      <p:ext uri="{BB962C8B-B14F-4D97-AF65-F5344CB8AC3E}">
        <p14:creationId xmlns:p14="http://schemas.microsoft.com/office/powerpoint/2010/main" val="23278075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A3F8F4A-7322-4B64-83C8-884D5A78A9A1}" type="slidenum">
              <a:rPr lang="en-US" altLang="en-US"/>
              <a:pPr/>
              <a:t>65</a:t>
            </a:fld>
            <a:endParaRPr lang="en-US" altLang="en-US"/>
          </a:p>
        </p:txBody>
      </p:sp>
      <p:sp>
        <p:nvSpPr>
          <p:cNvPr id="121859" name="Rectangle 2"/>
          <p:cNvSpPr>
            <a:spLocks noGrp="1" noRot="1" noChangeAspect="1" noChangeArrowheads="1" noTextEdit="1"/>
          </p:cNvSpPr>
          <p:nvPr>
            <p:ph type="sldImg"/>
          </p:nvPr>
        </p:nvSpPr>
        <p:spPr>
          <a:solidFill>
            <a:srgbClr val="FFFFFF"/>
          </a:solidFill>
          <a:ln/>
        </p:spPr>
      </p:sp>
      <p:sp>
        <p:nvSpPr>
          <p:cNvPr id="121860" name="Rectangle 3"/>
          <p:cNvSpPr>
            <a:spLocks noGrp="1" noChangeArrowheads="1"/>
          </p:cNvSpPr>
          <p:nvPr>
            <p:ph type="body" idx="1"/>
          </p:nvPr>
        </p:nvSpPr>
        <p:spPr>
          <a:xfrm>
            <a:off x="1524000" y="3429000"/>
            <a:ext cx="6794500" cy="1482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There are a number of different sources of information available to facilities – to both identify the chemicals and concentrations, collect the data, and calculate the thresholds. We have talked about some of these already – such as SDSs and product specifications. Facilities should also consider any waste profiles or testing . Also, consider using any other data about the wastes leaving and raw materials entering your facility. Inventory or purchase records are often a good source of information. Production data can help you in quantifying the amounts of TRI chemicals to apply towards thresholds.</a:t>
            </a:r>
          </a:p>
          <a:p>
            <a:pPr>
              <a:spcBef>
                <a:spcPts val="1200"/>
              </a:spcBef>
            </a:pPr>
            <a:r>
              <a:rPr lang="en-US" altLang="en-US" sz="1000">
                <a:latin typeface="Arial" panose="020B0604020202020204" pitchFamily="34" charset="0"/>
                <a:ea typeface="ＭＳ Ｐゴシック" panose="020B0600070205080204" pitchFamily="34" charset="-128"/>
              </a:rPr>
              <a:t>Regulatory reports, either air permits or water, chemical analyses associated with permits applications, and waste reports – are all potential sources of information on TRI chemicals.</a:t>
            </a:r>
          </a:p>
        </p:txBody>
      </p:sp>
    </p:spTree>
    <p:extLst>
      <p:ext uri="{BB962C8B-B14F-4D97-AF65-F5344CB8AC3E}">
        <p14:creationId xmlns:p14="http://schemas.microsoft.com/office/powerpoint/2010/main" val="2984771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FB8645A-B40F-4F25-9A6F-4323F3D4EE79}" type="slidenum">
              <a:rPr lang="en-US" altLang="en-US"/>
              <a:pPr/>
              <a:t>66</a:t>
            </a:fld>
            <a:endParaRPr lang="en-US" altLang="en-US"/>
          </a:p>
        </p:txBody>
      </p:sp>
      <p:sp>
        <p:nvSpPr>
          <p:cNvPr id="123907" name="Rectangle 2"/>
          <p:cNvSpPr>
            <a:spLocks noGrp="1" noRot="1" noChangeAspect="1" noChangeArrowheads="1" noTextEdit="1"/>
          </p:cNvSpPr>
          <p:nvPr>
            <p:ph type="sldImg"/>
          </p:nvPr>
        </p:nvSpPr>
        <p:spPr>
          <a:solidFill>
            <a:srgbClr val="FFFFFF"/>
          </a:solidFill>
          <a:ln/>
        </p:spPr>
      </p:sp>
      <p:sp>
        <p:nvSpPr>
          <p:cNvPr id="123908" name="Rectangle 3"/>
          <p:cNvSpPr>
            <a:spLocks noGrp="1" noChangeArrowheads="1"/>
          </p:cNvSpPr>
          <p:nvPr>
            <p:ph type="body" idx="1"/>
          </p:nvPr>
        </p:nvSpPr>
        <p:spPr>
          <a:xfrm>
            <a:off x="1524000" y="3429000"/>
            <a:ext cx="6794500" cy="1328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When determining threshold quantities, be sure to only include the portion of the mixture that is the TRI chemical, and not the weight of the entire mixture. The de minimis exemption applies only to non-CSC chemicals that are in mixtures and in concentration that is less than 1% or 0.1% for carcinogens. The de </a:t>
            </a:r>
            <a:r>
              <a:rPr lang="en-US" altLang="en-US" sz="1000" err="1">
                <a:latin typeface="Arial" panose="020B0604020202020204" pitchFamily="34" charset="0"/>
                <a:ea typeface="ＭＳ Ｐゴシック" panose="020B0600070205080204" pitchFamily="34" charset="-128"/>
              </a:rPr>
              <a:t>minimis</a:t>
            </a:r>
            <a:r>
              <a:rPr lang="en-US" altLang="en-US" sz="1000">
                <a:latin typeface="Arial" panose="020B0604020202020204" pitchFamily="34" charset="0"/>
                <a:ea typeface="ＭＳ Ｐゴシック" panose="020B0600070205080204" pitchFamily="34" charset="-128"/>
              </a:rPr>
              <a:t> exemption allows for low concentrations of TRI chemicals in mixtures to be ignored in most cases.</a:t>
            </a:r>
          </a:p>
          <a:p>
            <a:pPr>
              <a:spcBef>
                <a:spcPts val="1200"/>
              </a:spcBef>
            </a:pPr>
            <a:r>
              <a:rPr lang="en-US" altLang="en-US" sz="1000">
                <a:latin typeface="Arial" panose="020B0604020202020204" pitchFamily="34" charset="0"/>
                <a:ea typeface="ＭＳ Ｐゴシック" panose="020B0600070205080204" pitchFamily="34" charset="-128"/>
              </a:rPr>
              <a:t>It is not related to the quantity of the mixture used. Note that metal alloys can be thought of as a solid mixture or solution. Like any other mixture, you would multiply the concentration of the TRI chemical that is in the alloy by the total weight of the alloy to determine the threshold quantity.</a:t>
            </a:r>
          </a:p>
        </p:txBody>
      </p:sp>
    </p:spTree>
    <p:extLst>
      <p:ext uri="{BB962C8B-B14F-4D97-AF65-F5344CB8AC3E}">
        <p14:creationId xmlns:p14="http://schemas.microsoft.com/office/powerpoint/2010/main" val="6568838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5D2B807-CD08-4AFB-A237-92497DABEEC9}" type="slidenum">
              <a:rPr lang="en-US" altLang="en-US"/>
              <a:pPr/>
              <a:t>67</a:t>
            </a:fld>
            <a:endParaRPr lang="en-US" altLang="en-US"/>
          </a:p>
        </p:txBody>
      </p:sp>
      <p:sp>
        <p:nvSpPr>
          <p:cNvPr id="125955" name="Rectangle 2"/>
          <p:cNvSpPr>
            <a:spLocks noGrp="1" noRot="1" noChangeAspect="1" noChangeArrowheads="1" noTextEdit="1"/>
          </p:cNvSpPr>
          <p:nvPr>
            <p:ph type="sldImg"/>
          </p:nvPr>
        </p:nvSpPr>
        <p:spPr>
          <a:solidFill>
            <a:srgbClr val="FFFFFF"/>
          </a:solidFill>
          <a:ln/>
        </p:spPr>
      </p:sp>
      <p:sp>
        <p:nvSpPr>
          <p:cNvPr id="125956" name="Rectangle 3"/>
          <p:cNvSpPr>
            <a:spLocks noGrp="1" noChangeArrowheads="1"/>
          </p:cNvSpPr>
          <p:nvPr>
            <p:ph type="body" idx="1"/>
          </p:nvPr>
        </p:nvSpPr>
        <p:spPr>
          <a:xfrm>
            <a:off x="1524000" y="3429000"/>
            <a:ext cx="6794500" cy="286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Concentration of a TRI chemical can often be obtained from the Safety Data Sheet or other product information. In some cases the exact concentration of the TRI chemical is provided. For example, if a Safety Data Sheet provides a concentration of 25% for a TRI chemical, facilities would use 25% for their activity threshold determinations and any subsequent reporting. </a:t>
            </a:r>
          </a:p>
          <a:p>
            <a:pPr>
              <a:spcBef>
                <a:spcPts val="1200"/>
              </a:spcBef>
            </a:pPr>
            <a:r>
              <a:rPr lang="en-US" altLang="en-US" sz="1000">
                <a:latin typeface="Arial" panose="020B0604020202020204" pitchFamily="34" charset="0"/>
                <a:ea typeface="ＭＳ Ｐゴシック" panose="020B0600070205080204" pitchFamily="34" charset="-128"/>
              </a:rPr>
              <a:t>In other cases, the SDS may provide only an upper bound for the TRI chemical. For example, if the SDS says there is at most 25% of the TRI chemical, in those cases facilities would actually use 25%, the upper limit, in their calculations. Oftentimes an SDS will provide a range for a TRI chemical. For example, if the SDS says 30 to 50%, facilities would use the midpoint of the range – in this case, 40%.</a:t>
            </a:r>
          </a:p>
          <a:p>
            <a:pPr>
              <a:spcBef>
                <a:spcPts val="1200"/>
              </a:spcBef>
            </a:pPr>
            <a:r>
              <a:rPr lang="en-US" altLang="en-US" sz="1000">
                <a:latin typeface="Arial" panose="020B0604020202020204" pitchFamily="34" charset="0"/>
                <a:ea typeface="ＭＳ Ｐゴシック" panose="020B0600070205080204" pitchFamily="34" charset="-128"/>
              </a:rPr>
              <a:t>In some cases, a lower bound is provided for a TRI chemical in a mixture. If a lower-bound is provided, facilities would subtract out any other known constituents, creating an upper bound, thereby creating their own range, and use the midpoint of the range. For example, if an SDS says the product contains at least 75% of the TRI chemical. In that case, we know that there is anywhere between 75% and 100% of the TRI chemical. The midpoint of that range would be 87.5%.</a:t>
            </a:r>
          </a:p>
          <a:p>
            <a:pPr>
              <a:spcBef>
                <a:spcPts val="1200"/>
              </a:spcBef>
            </a:pPr>
            <a:r>
              <a:rPr lang="en-US" altLang="en-US" sz="1000">
                <a:latin typeface="Arial" panose="020B0604020202020204" pitchFamily="34" charset="0"/>
                <a:ea typeface="ＭＳ Ｐゴシック" panose="020B0600070205080204" pitchFamily="34" charset="-128"/>
              </a:rPr>
              <a:t>In some cases, the SDS may say there is at least 75% of the toxic chemical and there is also, for example, 15% water. In this case, we know that the upper bound is 85%. The midpoint of the range of 75 to 85% would be 80%.</a:t>
            </a:r>
          </a:p>
        </p:txBody>
      </p:sp>
    </p:spTree>
    <p:extLst>
      <p:ext uri="{BB962C8B-B14F-4D97-AF65-F5344CB8AC3E}">
        <p14:creationId xmlns:p14="http://schemas.microsoft.com/office/powerpoint/2010/main" val="10420372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7255F5E-FC8C-4846-8B6C-EE747038EFEE}" type="slidenum">
              <a:rPr lang="en-US" altLang="en-US"/>
              <a:pPr/>
              <a:t>68</a:t>
            </a:fld>
            <a:endParaRPr lang="en-US" altLang="en-US"/>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xfrm>
            <a:off x="1524000" y="3429000"/>
            <a:ext cx="6794500" cy="1020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Facilities don’t always know whether or not the TRI chemical is present in a mixture at a concentration that is above its de minimis. For example, in cases where the SDS gives a range or an upper bound, use the guidance we discussed earlier for how to determine what concentration to use and compare that to the de minimis. In the situation where you know the TRI chemical is present but it’s below the detection limit, use your engineering judgment. If the chemical is expected to be there, assume that it’s at a level of half the full detection limit. If you don’t expect the TRI chemical to be present, you can assume that its concentration is zero. </a:t>
            </a:r>
          </a:p>
        </p:txBody>
      </p:sp>
    </p:spTree>
    <p:extLst>
      <p:ext uri="{BB962C8B-B14F-4D97-AF65-F5344CB8AC3E}">
        <p14:creationId xmlns:p14="http://schemas.microsoft.com/office/powerpoint/2010/main" val="12323428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9B923DC-E91E-4458-A611-816A3C758CFC}" type="slidenum">
              <a:rPr lang="en-US" altLang="en-US"/>
              <a:pPr/>
              <a:t>69</a:t>
            </a:fld>
            <a:endParaRPr lang="en-US" altLang="en-US"/>
          </a:p>
        </p:txBody>
      </p:sp>
      <p:sp>
        <p:nvSpPr>
          <p:cNvPr id="130051" name="Rectangle 2"/>
          <p:cNvSpPr>
            <a:spLocks noGrp="1" noRot="1" noChangeAspect="1" noChangeArrowheads="1" noTextEdit="1"/>
          </p:cNvSpPr>
          <p:nvPr>
            <p:ph type="sldImg"/>
          </p:nvPr>
        </p:nvSpPr>
        <p:spPr>
          <a:solidFill>
            <a:srgbClr val="FFFFFF"/>
          </a:solidFill>
          <a:ln/>
        </p:spPr>
      </p:sp>
      <p:sp>
        <p:nvSpPr>
          <p:cNvPr id="130052" name="Rectangle 3"/>
          <p:cNvSpPr>
            <a:spLocks noGrp="1" noChangeArrowheads="1"/>
          </p:cNvSpPr>
          <p:nvPr>
            <p:ph type="body" idx="1"/>
          </p:nvPr>
        </p:nvSpPr>
        <p:spPr>
          <a:xfrm>
            <a:off x="1524000" y="3429000"/>
            <a:ext cx="6794500" cy="1482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Under TRI, facilities that supply TRI chemicals to others must provide information about those TRI chemicals. For example, they must identify the TRI chemical by name and by CAS number and must identify that this chemical is subject to Section 313 or TRI reporting requirements. They must provide a concentration or a range of concentrations for the TRI chemical that is in a mixture or a trade name product.</a:t>
            </a:r>
          </a:p>
          <a:p>
            <a:pPr>
              <a:spcBef>
                <a:spcPts val="1200"/>
              </a:spcBef>
            </a:pPr>
            <a:r>
              <a:rPr lang="en-US" altLang="en-US" sz="1000">
                <a:latin typeface="Arial" panose="020B0604020202020204" pitchFamily="34" charset="0"/>
                <a:ea typeface="ＭＳ Ｐゴシック" panose="020B0600070205080204" pitchFamily="34" charset="-128"/>
              </a:rPr>
              <a:t>They must provide this notification at least annually or attach it to the Safety Data Sheet for the chemical. If any changes occur related to the TRI chemical or its concentration, they must provide that information as well. Usually, SDSs contain a Regulatory Information section which should identify the TRI chemicals present and their concentrations.</a:t>
            </a:r>
          </a:p>
        </p:txBody>
      </p:sp>
    </p:spTree>
    <p:extLst>
      <p:ext uri="{BB962C8B-B14F-4D97-AF65-F5344CB8AC3E}">
        <p14:creationId xmlns:p14="http://schemas.microsoft.com/office/powerpoint/2010/main" val="26145443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8A31CB3-61E8-4F19-93AE-AA526C4650B2}" type="slidenum">
              <a:rPr lang="en-US" altLang="en-US"/>
              <a:pPr/>
              <a:t>70</a:t>
            </a:fld>
            <a:endParaRPr lang="en-US" altLang="en-US"/>
          </a:p>
        </p:txBody>
      </p:sp>
      <p:sp>
        <p:nvSpPr>
          <p:cNvPr id="132099" name="Rectangle 2"/>
          <p:cNvSpPr>
            <a:spLocks noGrp="1" noRot="1" noChangeAspect="1" noChangeArrowheads="1" noTextEdit="1"/>
          </p:cNvSpPr>
          <p:nvPr>
            <p:ph type="sldImg"/>
          </p:nvPr>
        </p:nvSpPr>
        <p:spPr>
          <a:solidFill>
            <a:srgbClr val="FFFFFF"/>
          </a:solidFill>
          <a:ln/>
        </p:spPr>
      </p:sp>
      <p:sp>
        <p:nvSpPr>
          <p:cNvPr id="132100" name="Rectangle 3"/>
          <p:cNvSpPr>
            <a:spLocks noGrp="1" noChangeArrowheads="1"/>
          </p:cNvSpPr>
          <p:nvPr>
            <p:ph type="body" idx="1"/>
          </p:nvPr>
        </p:nvSpPr>
        <p:spPr>
          <a:xfrm>
            <a:off x="1524000" y="3429000"/>
            <a:ext cx="6794500" cy="1328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Be sure to watch out for double counting when calculating threshold quantities. Count the original amount of the chemical used in a threshold activity over the course of the reporting year only once. For materials that are in use from previous years, only count the quantity that was added during the current reporting year. Remember that chemicals that are stored or stockpiled that are not manufactured, processed, or otherwise used during the reporting year are not counted for threshold determinations.</a:t>
            </a:r>
          </a:p>
          <a:p>
            <a:pPr>
              <a:spcBef>
                <a:spcPts val="1200"/>
              </a:spcBef>
            </a:pPr>
            <a:r>
              <a:rPr lang="en-US" altLang="en-US" sz="1000">
                <a:latin typeface="Arial" panose="020B0604020202020204" pitchFamily="34" charset="0"/>
                <a:ea typeface="ＭＳ Ｐゴシック" panose="020B0600070205080204" pitchFamily="34" charset="-128"/>
              </a:rPr>
              <a:t>Also note that any chemicals that are sent off-site for recycling and returned to the facility are considered new materials and would be counted again towards activity thresholds.</a:t>
            </a:r>
          </a:p>
        </p:txBody>
      </p:sp>
    </p:spTree>
    <p:extLst>
      <p:ext uri="{BB962C8B-B14F-4D97-AF65-F5344CB8AC3E}">
        <p14:creationId xmlns:p14="http://schemas.microsoft.com/office/powerpoint/2010/main" val="20462408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F3A8198-8F68-4B2A-BA40-A6E95E026510}" type="slidenum">
              <a:rPr lang="en-US" altLang="en-US"/>
              <a:pPr/>
              <a:t>71</a:t>
            </a:fld>
            <a:endParaRPr lang="en-US" altLang="en-US"/>
          </a:p>
        </p:txBody>
      </p:sp>
      <p:sp>
        <p:nvSpPr>
          <p:cNvPr id="134147" name="Rectangle 2"/>
          <p:cNvSpPr>
            <a:spLocks noGrp="1" noRot="1" noChangeAspect="1" noChangeArrowheads="1" noTextEdit="1"/>
          </p:cNvSpPr>
          <p:nvPr>
            <p:ph type="sldImg"/>
          </p:nvPr>
        </p:nvSpPr>
        <p:spPr>
          <a:solidFill>
            <a:srgbClr val="FFFFFF"/>
          </a:solidFill>
          <a:ln/>
        </p:spPr>
      </p:sp>
      <p:sp>
        <p:nvSpPr>
          <p:cNvPr id="134148" name="Rectangle 3"/>
          <p:cNvSpPr>
            <a:spLocks noGrp="1" noChangeArrowheads="1"/>
          </p:cNvSpPr>
          <p:nvPr>
            <p:ph type="body" idx="1"/>
          </p:nvPr>
        </p:nvSpPr>
        <p:spPr>
          <a:xfrm>
            <a:off x="1524000" y="3429000"/>
            <a:ext cx="6794500" cy="1328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Be sure to watch out for double counting within the same activity threshold. For example, if a facility blends a TRI chemical in a product mixture and then the mixture is repackaged for sale into another container, those are both considered processing activities – the blending and the repackaging. While a chemical is processed twice, only count the quantity once towards the processing threshold.</a:t>
            </a:r>
          </a:p>
          <a:p>
            <a:pPr>
              <a:spcBef>
                <a:spcPts val="1200"/>
              </a:spcBef>
            </a:pPr>
            <a:r>
              <a:rPr lang="en-US" altLang="en-US" sz="1000">
                <a:latin typeface="Arial" panose="020B0604020202020204" pitchFamily="34" charset="0"/>
                <a:ea typeface="ＭＳ Ｐゴシック" panose="020B0600070205080204" pitchFamily="34" charset="-128"/>
              </a:rPr>
              <a:t>For example, let’s look at a facility where 20,000 pounds of toluene were blended with other chemicals to create a paint product. The paint product was then repackaged into 55 gallon drums for sale. The processing threshold quantity for this facility for that reporting year is only 20,000 pounds.</a:t>
            </a:r>
          </a:p>
        </p:txBody>
      </p:sp>
    </p:spTree>
    <p:extLst>
      <p:ext uri="{BB962C8B-B14F-4D97-AF65-F5344CB8AC3E}">
        <p14:creationId xmlns:p14="http://schemas.microsoft.com/office/powerpoint/2010/main" val="9761389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8C5DCB4-B00D-469F-8B1D-8C876C17F8A3}" type="slidenum">
              <a:rPr lang="en-US" altLang="en-US"/>
              <a:pPr/>
              <a:t>72</a:t>
            </a:fld>
            <a:endParaRPr lang="en-US" altLang="en-US"/>
          </a:p>
        </p:txBody>
      </p:sp>
      <p:sp>
        <p:nvSpPr>
          <p:cNvPr id="136195" name="Rectangle 2"/>
          <p:cNvSpPr>
            <a:spLocks noGrp="1" noRot="1" noChangeAspect="1" noChangeArrowheads="1" noTextEdit="1"/>
          </p:cNvSpPr>
          <p:nvPr>
            <p:ph type="sldImg"/>
          </p:nvPr>
        </p:nvSpPr>
        <p:spPr>
          <a:solidFill>
            <a:srgbClr val="FFFFFF"/>
          </a:solidFill>
          <a:ln/>
        </p:spPr>
      </p:sp>
      <p:sp>
        <p:nvSpPr>
          <p:cNvPr id="136196" name="Rectangle 3"/>
          <p:cNvSpPr>
            <a:spLocks noGrp="1" noChangeArrowheads="1"/>
          </p:cNvSpPr>
          <p:nvPr>
            <p:ph type="body" idx="1"/>
            <p:custDataLst>
              <p:tags r:id="rId1"/>
            </p:custDataLst>
          </p:nvPr>
        </p:nvSpPr>
        <p:spPr>
          <a:xfrm>
            <a:off x="1524000" y="3429000"/>
            <a:ext cx="6794500" cy="2098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Facilities that are comprised of multiple establishments must take care to avoid both double counting and under counting of TRI chemicals used across the facility. Multi-establishment facilities are facilities that are comprised of separate economic or organizational units within the facility. Sometimes these separate units can create barriers to information exchange and gaps or overlaps in TRI reporting responsibilities. For threshold determinations, facilities must consider the aggregate amount of TRI chemicals used throughout the facility, including all of the establishments. If a threshold is exceeded, a TRI form is required. Multiple establishment facilities can file separate Form R reports for each part of the facility.</a:t>
            </a:r>
          </a:p>
          <a:p>
            <a:pPr>
              <a:spcBef>
                <a:spcPts val="1200"/>
              </a:spcBef>
            </a:pPr>
            <a:r>
              <a:rPr lang="en-US" altLang="en-US" sz="1000">
                <a:latin typeface="Arial" panose="020B0604020202020204" pitchFamily="34" charset="0"/>
                <a:ea typeface="ＭＳ Ｐゴシック" panose="020B0600070205080204" pitchFamily="34" charset="-128"/>
              </a:rPr>
              <a:t>On the TRI Form R and in the reporting software, the filer can designate their submittal for a part of the facility. Remember to report all non-exempt releases and other waste management activities of reportable TRI chemicals for all parts of a facility. When reporting as multiple establishments, avoid double-counting of the same chemicals. When facilities do reports as separate establishments within the same facility, the quantities on the reports will be added together by EPA, and the reports that are made available to the public will show the aggregate amounts.</a:t>
            </a:r>
          </a:p>
        </p:txBody>
      </p:sp>
    </p:spTree>
    <p:extLst>
      <p:ext uri="{BB962C8B-B14F-4D97-AF65-F5344CB8AC3E}">
        <p14:creationId xmlns:p14="http://schemas.microsoft.com/office/powerpoint/2010/main" val="15599899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FD3C67B-B4D6-4504-93D3-658CE1BCDE39}" type="slidenum">
              <a:rPr lang="en-US" altLang="en-US"/>
              <a:pPr/>
              <a:t>73</a:t>
            </a:fld>
            <a:endParaRPr lang="en-US" altLang="en-US"/>
          </a:p>
        </p:txBody>
      </p:sp>
      <p:sp>
        <p:nvSpPr>
          <p:cNvPr id="138243" name="Rectangle 2"/>
          <p:cNvSpPr>
            <a:spLocks noGrp="1" noRot="1" noChangeAspect="1" noChangeArrowheads="1" noTextEdit="1"/>
          </p:cNvSpPr>
          <p:nvPr>
            <p:ph type="sldImg"/>
          </p:nvPr>
        </p:nvSpPr>
        <p:spPr>
          <a:solidFill>
            <a:srgbClr val="FFFFFF"/>
          </a:solidFill>
          <a:ln/>
        </p:spPr>
      </p:sp>
      <p:sp>
        <p:nvSpPr>
          <p:cNvPr id="138244" name="Rectangle 3"/>
          <p:cNvSpPr>
            <a:spLocks noGrp="1" noChangeArrowheads="1"/>
          </p:cNvSpPr>
          <p:nvPr>
            <p:ph type="body" idx="1"/>
          </p:nvPr>
        </p:nvSpPr>
        <p:spPr>
          <a:xfrm>
            <a:off x="1524000" y="3429000"/>
            <a:ext cx="6794500" cy="3021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Here we show a threshold worksheet, which can help you to quantify the amounts of TRI chemicals to apply towards your activity thresholds and to determine whether or not you’ve exceeded an activity threshold. In this example, Omni Chemical has filled out a worksheet for toluene.</a:t>
            </a:r>
          </a:p>
          <a:p>
            <a:pPr>
              <a:spcBef>
                <a:spcPts val="1200"/>
              </a:spcBef>
            </a:pPr>
            <a:r>
              <a:rPr lang="en-US" altLang="en-US" sz="1000">
                <a:latin typeface="Arial" panose="020B0604020202020204" pitchFamily="34" charset="0"/>
                <a:ea typeface="ＭＳ Ｐゴシック" panose="020B0600070205080204" pitchFamily="34" charset="-128"/>
              </a:rPr>
              <a:t>In the first step, they’ve identified all the mixtures or products that contain toluene at their facility. Omni blends toluene into their ‘Omni Mix’ product, and also otherwise uses a degreaser, some paints, and a wash parts washer fluid which all contain toluene. They’ve recorded where this information was obtained, the percent of the TRI chemical by weight, and a total weight of the mixture. They’ve multiplied the percent of the TRI chemical by the total weight to obtain the quantity of the TRI chemical that was either manufactured, processed, or otherwise used. In this case 22,500 pounds of toluene was processed and 10,500 pounds were otherwise used. </a:t>
            </a:r>
          </a:p>
          <a:p>
            <a:pPr>
              <a:spcBef>
                <a:spcPts val="1200"/>
              </a:spcBef>
            </a:pPr>
            <a:r>
              <a:rPr lang="en-US" altLang="en-US" sz="1000">
                <a:latin typeface="Arial" panose="020B0604020202020204" pitchFamily="34" charset="0"/>
                <a:ea typeface="ＭＳ Ｐゴシック" panose="020B0600070205080204" pitchFamily="34" charset="-128"/>
              </a:rPr>
              <a:t>The next step is to identify TRI chemicals that may be exempt. In this case, the bathroom paint, the paint that’s used in the bathrooms, is exempt under the structural components exemption. None of the toluene in the bathroom paint would need to be considered towards the otherwise use activity threshold. So the facility is able to subtract the 1,500 pounds in the paint from their total to obtain 9,000 pounds of toluene that was otherwise used at the facility in the reporting year. </a:t>
            </a:r>
          </a:p>
          <a:p>
            <a:pPr>
              <a:spcBef>
                <a:spcPts val="1200"/>
              </a:spcBef>
            </a:pPr>
            <a:r>
              <a:rPr lang="en-US" altLang="en-US" sz="1000">
                <a:latin typeface="Arial" panose="020B0604020202020204" pitchFamily="34" charset="0"/>
                <a:ea typeface="ＭＳ Ｐゴシック" panose="020B0600070205080204" pitchFamily="34" charset="-128"/>
              </a:rPr>
              <a:t>Because the threshold for processing of toluene is 25,000 pounds and the otherwise use of toluene is 10,000 pounds, they have not exceeded either threshold and would not need to complete a TRI report for toluene.</a:t>
            </a:r>
          </a:p>
        </p:txBody>
      </p:sp>
    </p:spTree>
    <p:extLst>
      <p:ext uri="{BB962C8B-B14F-4D97-AF65-F5344CB8AC3E}">
        <p14:creationId xmlns:p14="http://schemas.microsoft.com/office/powerpoint/2010/main" val="269693657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F20F846-F11E-44B9-A026-95BE44E03414}" type="slidenum">
              <a:rPr lang="en-US" altLang="en-US"/>
              <a:pPr/>
              <a:t>74</a:t>
            </a:fld>
            <a:endParaRPr lang="en-US" altLang="en-US"/>
          </a:p>
        </p:txBody>
      </p:sp>
      <p:sp>
        <p:nvSpPr>
          <p:cNvPr id="142339" name="Rectangle 2"/>
          <p:cNvSpPr>
            <a:spLocks noGrp="1" noRot="1" noChangeAspect="1" noChangeArrowheads="1" noTextEdit="1"/>
          </p:cNvSpPr>
          <p:nvPr>
            <p:ph type="sldImg"/>
          </p:nvPr>
        </p:nvSpPr>
        <p:spPr>
          <a:solidFill>
            <a:srgbClr val="FFFFFF"/>
          </a:solidFill>
          <a:ln/>
        </p:spPr>
      </p:sp>
      <p:sp>
        <p:nvSpPr>
          <p:cNvPr id="142340" name="Rectangle 3"/>
          <p:cNvSpPr>
            <a:spLocks noGrp="1" noChangeArrowheads="1"/>
          </p:cNvSpPr>
          <p:nvPr>
            <p:ph type="body" idx="1"/>
          </p:nvPr>
        </p:nvSpPr>
        <p:spPr>
          <a:xfrm>
            <a:off x="1524000" y="3429000"/>
            <a:ext cx="6794500" cy="1174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It’s very important to keep good records. Keeping detailed records improves the reporting accuracy and the quality of the data. Also, it will reduce replication of effort from year to year. Facilities should also keep good records of calculations, information sources, and assumptions, so that they can form the basis of procedures for completing their threshold determinations and reports in future years. Such practices help ensure consistency from year to year especially when the personnel responsible for TRI requirements changes. Also, record keeping is required by EPA. Facilities must keep their records for three years. And, the EPA can review those records if an audit is conducted at the facility. </a:t>
            </a:r>
          </a:p>
        </p:txBody>
      </p:sp>
    </p:spTree>
    <p:extLst>
      <p:ext uri="{BB962C8B-B14F-4D97-AF65-F5344CB8AC3E}">
        <p14:creationId xmlns:p14="http://schemas.microsoft.com/office/powerpoint/2010/main" val="2242625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a:latin typeface="Arial" panose="020B0604020202020204" pitchFamily="34" charset="0"/>
                <a:ea typeface="ＭＳ Ｐゴシック" panose="020B0600070205080204" pitchFamily="34" charset="-128"/>
              </a:rPr>
              <a:t>This table shows the private sector industries that are covered by TRI. The covered sectors include: manufacturing; portions of metal mining; portions of coal mining; certain electric utilities; treatment, storage, and disposal facilities; solvent recovery facilities; chemical distributors; and petroleum bulk terminals.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a:latin typeface="Arial" panose="020B0604020202020204" pitchFamily="34" charset="0"/>
              <a:ea typeface="ＭＳ Ｐゴシック" panose="020B0600070205080204" pitchFamily="34" charset="-128"/>
            </a:endParaRP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9</a:t>
            </a:fld>
            <a:endParaRPr lang="en-US"/>
          </a:p>
        </p:txBody>
      </p:sp>
    </p:spTree>
    <p:extLst>
      <p:ext uri="{BB962C8B-B14F-4D97-AF65-F5344CB8AC3E}">
        <p14:creationId xmlns:p14="http://schemas.microsoft.com/office/powerpoint/2010/main" val="33696882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DD97D18-7158-4B70-8E4B-C098F0DD4334}" type="slidenum">
              <a:rPr lang="en-US" altLang="en-US"/>
              <a:pPr/>
              <a:t>75</a:t>
            </a:fld>
            <a:endParaRPr lang="en-US" altLang="en-US"/>
          </a:p>
        </p:txBody>
      </p:sp>
      <p:sp>
        <p:nvSpPr>
          <p:cNvPr id="140291" name="Rectangle 2"/>
          <p:cNvSpPr>
            <a:spLocks noGrp="1" noRot="1" noChangeAspect="1" noChangeArrowheads="1" noTextEdit="1"/>
          </p:cNvSpPr>
          <p:nvPr>
            <p:ph type="sldImg"/>
          </p:nvPr>
        </p:nvSpPr>
        <p:spPr>
          <a:solidFill>
            <a:srgbClr val="FFFFFF"/>
          </a:solidFill>
          <a:ln/>
        </p:spPr>
      </p:sp>
      <p:sp>
        <p:nvSpPr>
          <p:cNvPr id="140292" name="Rectangle 3"/>
          <p:cNvSpPr>
            <a:spLocks noGrp="1" noChangeArrowheads="1"/>
          </p:cNvSpPr>
          <p:nvPr>
            <p:ph type="body" idx="1"/>
          </p:nvPr>
        </p:nvSpPr>
        <p:spPr>
          <a:xfrm>
            <a:off x="1524000" y="3429000"/>
            <a:ext cx="6794500" cy="866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In threshold determinations and TRI reporting, it helps to begin the process early. Facilities should put systems into place that gather the information in real time. Researching information on TRI chemicals, oftentimes more than a year after they were used at your facility, can be difficult. Use a team approach. Spread the work by involving the people that are using or managing these TRI chemicals – engineers, people in purchasing, in the health and safety department are some examples. Be sure to keep good records, and to document your work.</a:t>
            </a:r>
          </a:p>
        </p:txBody>
      </p:sp>
    </p:spTree>
    <p:extLst>
      <p:ext uri="{BB962C8B-B14F-4D97-AF65-F5344CB8AC3E}">
        <p14:creationId xmlns:p14="http://schemas.microsoft.com/office/powerpoint/2010/main" val="24563346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a:latin typeface="Arial" panose="020B0604020202020204" pitchFamily="34" charset="0"/>
                <a:ea typeface="ＭＳ Ｐゴシック" panose="020B0600070205080204" pitchFamily="34" charset="-128"/>
              </a:rPr>
              <a:t>The process of completing your TRI forms is a two-step process. We have now reviewed the first step, in which you determine if your facility is required to report to TRI, and if so, which TRI chemicals you would need to report on.  We are now ready to move on to the second step, shown on the right. This is the actual release and other waste management reporting – in other words, the information that you would put on a TRI form. </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76</a:t>
            </a:fld>
            <a:endParaRPr lang="en-US"/>
          </a:p>
        </p:txBody>
      </p:sp>
    </p:spTree>
    <p:extLst>
      <p:ext uri="{BB962C8B-B14F-4D97-AF65-F5344CB8AC3E}">
        <p14:creationId xmlns:p14="http://schemas.microsoft.com/office/powerpoint/2010/main" val="14394432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FB9FDE7-2A88-4C70-8F5C-0A184F2F011E}" type="slidenum">
              <a:rPr lang="en-US" altLang="en-US"/>
              <a:pPr/>
              <a:t>77</a:t>
            </a:fld>
            <a:endParaRPr lang="en-US" altLang="en-US"/>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xfrm>
            <a:off x="1524000" y="3429000"/>
            <a:ext cx="6794500" cy="25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endParaRPr lang="en-US" altLang="en-US" sz="10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7995110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B68A693-5F78-4EEA-91B0-7D13EB53F475}" type="slidenum">
              <a:rPr lang="en-US" altLang="en-US"/>
              <a:pPr/>
              <a:t>78</a:t>
            </a:fld>
            <a:endParaRPr lang="en-US" altLang="en-US"/>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xfrm>
            <a:off x="1524000" y="3429000"/>
            <a:ext cx="6794500" cy="1374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In the next part of this module, we’ll talk about the TRI Form R. For each TRI chemical for which an activity threshold is exceeded, a form would be required to be submitted to the EPA and to the designated state or tribal authority. </a:t>
            </a:r>
          </a:p>
          <a:p>
            <a:pPr>
              <a:spcBef>
                <a:spcPts val="1200"/>
              </a:spcBef>
            </a:pPr>
            <a:r>
              <a:rPr lang="en-US" altLang="en-US" sz="1000">
                <a:latin typeface="Arial" panose="020B0604020202020204" pitchFamily="34" charset="0"/>
                <a:ea typeface="ＭＳ Ｐゴシック" panose="020B0600070205080204" pitchFamily="34" charset="-128"/>
              </a:rPr>
              <a:t>The Electronic Reporting rule requires electronic reporting for all non-trade secret forms, including new reports, revisions and withdrawals.  All non-trade secret TRI reporting, which accounts for nearly all TRI forms submitted, must be submitted using TRI-</a:t>
            </a:r>
            <a:r>
              <a:rPr lang="en-US" altLang="en-US" sz="1000" err="1">
                <a:latin typeface="Arial" panose="020B0604020202020204" pitchFamily="34" charset="0"/>
                <a:ea typeface="ＭＳ Ｐゴシック" panose="020B0600070205080204" pitchFamily="34" charset="-128"/>
              </a:rPr>
              <a:t>MEweb</a:t>
            </a:r>
            <a:r>
              <a:rPr lang="en-US" altLang="en-US" sz="1000">
                <a:latin typeface="Arial" panose="020B0604020202020204" pitchFamily="34" charset="0"/>
                <a:ea typeface="ＭＳ Ｐゴシック" panose="020B0600070205080204" pitchFamily="34" charset="-128"/>
              </a:rPr>
              <a:t>. </a:t>
            </a:r>
          </a:p>
        </p:txBody>
      </p:sp>
    </p:spTree>
    <p:extLst>
      <p:ext uri="{BB962C8B-B14F-4D97-AF65-F5344CB8AC3E}">
        <p14:creationId xmlns:p14="http://schemas.microsoft.com/office/powerpoint/2010/main" val="37304214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CA4A392-31FA-4C6B-99F4-0E089E3801DC}" type="slidenum">
              <a:rPr lang="en-US" altLang="en-US"/>
              <a:pPr/>
              <a:t>79</a:t>
            </a:fld>
            <a:endParaRPr lang="en-US" altLang="en-US"/>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custDataLst>
              <p:tags r:id="rId1"/>
            </p:custDataLst>
          </p:nvPr>
        </p:nvSpPr>
        <p:spPr>
          <a:xfrm>
            <a:off x="1524000" y="3429000"/>
            <a:ext cx="6794500" cy="2406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Let’s look a little closer at the TRI Form R. The TRI Form R is comprised of two main parts. The first part contains facility-specific information about your facility. There are five sections for reporting information about your facility. </a:t>
            </a:r>
          </a:p>
          <a:p>
            <a:pPr>
              <a:spcBef>
                <a:spcPts val="1200"/>
              </a:spcBef>
            </a:pPr>
            <a:r>
              <a:rPr lang="en-US" altLang="en-US" sz="1000">
                <a:latin typeface="Arial" panose="020B0604020202020204" pitchFamily="34" charset="0"/>
                <a:ea typeface="ＭＳ Ｐゴシック" panose="020B0600070205080204" pitchFamily="34" charset="-128"/>
              </a:rPr>
              <a:t>The second part covers information about the chemical for which your facility is reporting. There are nine sections in part two. The first four sections identify the chemical, how it is used at the facility, and the maximum amount on site. The next four sections are where facilities report the actual quantities of the TRI chemicals that were managed as waste. The last section is for</a:t>
            </a:r>
            <a:r>
              <a:rPr lang="en-US" altLang="en-US" sz="1000" baseline="0">
                <a:latin typeface="Arial" panose="020B0604020202020204" pitchFamily="34" charset="0"/>
                <a:ea typeface="ＭＳ Ｐゴシック" panose="020B0600070205080204" pitchFamily="34" charset="-128"/>
              </a:rPr>
              <a:t> reporting optional miscellaneous text information. </a:t>
            </a: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Note that much more detail and instructions for completing each section of the TRI Form R can be found in the “Reporting Forms and Instructions” document available from the TRI program website and through </a:t>
            </a:r>
            <a:r>
              <a:rPr lang="en-US" altLang="en-US" sz="1000" err="1">
                <a:latin typeface="Arial" panose="020B0604020202020204" pitchFamily="34" charset="0"/>
                <a:ea typeface="ＭＳ Ｐゴシック" panose="020B0600070205080204" pitchFamily="34" charset="-128"/>
              </a:rPr>
              <a:t>GuideME</a:t>
            </a:r>
            <a:r>
              <a:rPr lang="en-US" altLang="en-US" sz="1000">
                <a:latin typeface="Arial" panose="020B0604020202020204" pitchFamily="34" charset="0"/>
                <a:ea typeface="ＭＳ Ｐゴシック" panose="020B0600070205080204" pitchFamily="34" charset="-128"/>
              </a:rPr>
              <a:t>.</a:t>
            </a:r>
          </a:p>
        </p:txBody>
      </p:sp>
    </p:spTree>
    <p:extLst>
      <p:ext uri="{BB962C8B-B14F-4D97-AF65-F5344CB8AC3E}">
        <p14:creationId xmlns:p14="http://schemas.microsoft.com/office/powerpoint/2010/main" val="2900944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2764B0E-53D3-4977-9773-BCF988FC790E}" type="slidenum">
              <a:rPr lang="en-US" altLang="en-US"/>
              <a:pPr/>
              <a:t>80</a:t>
            </a:fld>
            <a:endParaRPr lang="en-US" altLang="en-US"/>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xfrm>
            <a:off x="1524000" y="3429000"/>
            <a:ext cx="6794500" cy="1790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Part one of the Form R requests facility name, address, and TRI Identification number. Identification information is preloaded into TRI-</a:t>
            </a:r>
            <a:r>
              <a:rPr lang="en-US" altLang="en-US" sz="1000" err="1">
                <a:latin typeface="Arial" panose="020B0604020202020204" pitchFamily="34" charset="0"/>
                <a:ea typeface="ＭＳ Ｐゴシック" panose="020B0600070205080204" pitchFamily="34" charset="-128"/>
              </a:rPr>
              <a:t>MEweb</a:t>
            </a:r>
            <a:r>
              <a:rPr lang="en-US" altLang="en-US" sz="1000">
                <a:latin typeface="Arial" panose="020B0604020202020204" pitchFamily="34" charset="0"/>
                <a:ea typeface="ＭＳ Ｐゴシック" panose="020B0600070205080204" pitchFamily="34" charset="-128"/>
              </a:rPr>
              <a:t> if your facility has reported in the past.  First, confirm the facility name, or select it from a list if there is more than one facility associated with the TRI-</a:t>
            </a:r>
            <a:r>
              <a:rPr lang="en-US" altLang="en-US" sz="1000" err="1">
                <a:latin typeface="Arial" panose="020B0604020202020204" pitchFamily="34" charset="0"/>
                <a:ea typeface="ＭＳ Ｐゴシック" panose="020B0600070205080204" pitchFamily="34" charset="-128"/>
              </a:rPr>
              <a:t>MEweb</a:t>
            </a:r>
            <a:r>
              <a:rPr lang="en-US" altLang="en-US" sz="1000">
                <a:latin typeface="Arial" panose="020B0604020202020204" pitchFamily="34" charset="0"/>
                <a:ea typeface="ＭＳ Ｐゴシック" panose="020B0600070205080204" pitchFamily="34" charset="-128"/>
              </a:rPr>
              <a:t> account. Next, specify whether or not the Form you are completing covers the entire facility, or if it only covers part of the facility, with the rest of the TRI reporting for the facility being covered in other form submissions. You can edit facility information that has been preloaded by selecting “Edit” after selecting the facility. </a:t>
            </a:r>
          </a:p>
          <a:p>
            <a:pPr>
              <a:spcBef>
                <a:spcPts val="1200"/>
              </a:spcBef>
            </a:pPr>
            <a:r>
              <a:rPr lang="en-US" altLang="en-US" sz="1000">
                <a:latin typeface="Arial" panose="020B0604020202020204" pitchFamily="34" charset="0"/>
                <a:ea typeface="ＭＳ Ｐゴシック" panose="020B0600070205080204" pitchFamily="34" charset="-128"/>
              </a:rPr>
              <a:t>In the facility identification section, facilities also indicate whether they are a federal facility or a “Government Owned Contractor Operated” facility, or neither. Federal facilities’ names should include the federal department or agency followed by the site name. Facilities must indicate if they elect to report by part, that is submit forms for separate parts of a facility. </a:t>
            </a:r>
          </a:p>
        </p:txBody>
      </p:sp>
    </p:spTree>
    <p:extLst>
      <p:ext uri="{BB962C8B-B14F-4D97-AF65-F5344CB8AC3E}">
        <p14:creationId xmlns:p14="http://schemas.microsoft.com/office/powerpoint/2010/main" val="8769208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a:latin typeface="Arial" panose="020B0604020202020204" pitchFamily="34" charset="0"/>
                <a:ea typeface="ＭＳ Ｐゴシック" panose="020B0600070205080204" pitchFamily="34" charset="-128"/>
              </a:rPr>
              <a:t>Next, facilities enter the industry codes that best represent their operations. NAICS codes are available in TRI-</a:t>
            </a:r>
            <a:r>
              <a:rPr lang="en-US" altLang="en-US" sz="1400" err="1">
                <a:latin typeface="Arial" panose="020B0604020202020204" pitchFamily="34" charset="0"/>
                <a:ea typeface="ＭＳ Ｐゴシック" panose="020B0600070205080204" pitchFamily="34" charset="-128"/>
              </a:rPr>
              <a:t>MEweb</a:t>
            </a:r>
            <a:r>
              <a:rPr lang="en-US" altLang="en-US" sz="1400">
                <a:latin typeface="Arial" panose="020B0604020202020204" pitchFamily="34" charset="0"/>
                <a:ea typeface="ＭＳ Ｐゴシック" panose="020B0600070205080204" pitchFamily="34" charset="-128"/>
              </a:rPr>
              <a:t> or can be found in the website shown here. Remember that the primary NAICS code is the code that represents the largest portion of the facility’s operations as defined by “value added”. </a:t>
            </a:r>
          </a:p>
          <a:p>
            <a:pPr>
              <a:spcBef>
                <a:spcPts val="1200"/>
              </a:spcBef>
            </a:pPr>
            <a:endParaRPr lang="en-US" altLang="en-US" sz="1400">
              <a:latin typeface="Arial" panose="020B0604020202020204" pitchFamily="34" charset="0"/>
              <a:ea typeface="ＭＳ Ｐゴシック" panose="020B0600070205080204" pitchFamily="34" charset="-128"/>
            </a:endParaRPr>
          </a:p>
          <a:p>
            <a:pPr>
              <a:spcBef>
                <a:spcPts val="1200"/>
              </a:spcBef>
            </a:pPr>
            <a:r>
              <a:rPr lang="en-US" altLang="en-US" sz="1400">
                <a:latin typeface="Arial" panose="020B0604020202020204" pitchFamily="34" charset="0"/>
                <a:ea typeface="ＭＳ Ｐゴシック" panose="020B0600070205080204" pitchFamily="34" charset="-128"/>
              </a:rPr>
              <a:t>Federal facilities enter the highest level department or agency and check “NA” for Dun and Bradstreet number. </a:t>
            </a:r>
          </a:p>
          <a:p>
            <a:endParaRPr lang="en-US" altLang="en-US" sz="14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1918899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0E9E534-E344-45CC-A3AB-6DC03E13391A}" type="slidenum">
              <a:rPr lang="en-US" altLang="en-US"/>
              <a:pPr/>
              <a:t>82</a:t>
            </a:fld>
            <a:endParaRPr lang="en-US" altLang="en-US"/>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xfrm>
            <a:off x="1524000" y="3429000"/>
            <a:ext cx="6794500" cy="39395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Private sector facilities report information on their U.S.-based parent company, including its name and Dun and Bradstreet number. A facility’s parent company is the highest-level company (or companies) of the facility's ownership hierarchy as of December 31 of the reporting year. The U.S. parent company is located within the United States while the foreign parent company is located outside the United States. In 2022, EPA finalized a definition of parent company that includes the instructions for determining which company (or companies) are the U.S. parent company and/or the foreign parent company, based on many corporate ownership scenarios.</a:t>
            </a:r>
          </a:p>
          <a:p>
            <a:pPr marL="0" marR="0" lvl="0" indent="0" algn="l" defTabSz="914400" rtl="0" eaLnBrk="1" fontAlgn="auto" latinLnBrk="0" hangingPunct="1">
              <a:lnSpc>
                <a:spcPct val="100000"/>
              </a:lnSpc>
              <a:spcBef>
                <a:spcPts val="1200"/>
              </a:spcBef>
              <a:spcAft>
                <a:spcPts val="0"/>
              </a:spcAft>
              <a:buClrTx/>
              <a:buSzTx/>
              <a:buFontTx/>
              <a:buNone/>
              <a:tabLst/>
              <a:defRPr/>
            </a:pP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To report the parent company, standardized parent names are pre-loaded in TRI-</a:t>
            </a:r>
            <a:r>
              <a:rPr lang="en-US" altLang="en-US" sz="1000" err="1">
                <a:latin typeface="Arial" panose="020B0604020202020204" pitchFamily="34" charset="0"/>
                <a:ea typeface="ＭＳ Ｐゴシック" panose="020B0600070205080204" pitchFamily="34" charset="-128"/>
              </a:rPr>
              <a:t>MEweb</a:t>
            </a:r>
            <a:r>
              <a:rPr lang="en-US" altLang="en-US" sz="1000">
                <a:latin typeface="Arial" panose="020B0604020202020204" pitchFamily="34" charset="0"/>
                <a:ea typeface="ＭＳ Ｐゴシック" panose="020B0600070205080204" pitchFamily="34" charset="-128"/>
              </a:rPr>
              <a:t>. If there is no U.S.-based company that is within a facility’s ownership hierarchy, check “No U.S. Parent Company (for TRI Reporting purposes).” </a:t>
            </a:r>
          </a:p>
          <a:p>
            <a:pPr marL="0" marR="0" lvl="0" indent="0" algn="l" defTabSz="914400" rtl="0" eaLnBrk="1" fontAlgn="auto" latinLnBrk="0" hangingPunct="1">
              <a:lnSpc>
                <a:spcPct val="100000"/>
              </a:lnSpc>
              <a:spcBef>
                <a:spcPts val="1200"/>
              </a:spcBef>
              <a:spcAft>
                <a:spcPts val="0"/>
              </a:spcAft>
              <a:buClrTx/>
              <a:buSzTx/>
              <a:buFontTx/>
              <a:buNone/>
              <a:tabLst/>
              <a:defRPr/>
            </a:pPr>
            <a:r>
              <a:rPr lang="en-US" altLang="en-US" sz="1000">
                <a:latin typeface="Arial" panose="020B0604020202020204" pitchFamily="34" charset="0"/>
                <a:ea typeface="ＭＳ Ｐゴシック" panose="020B0600070205080204" pitchFamily="34" charset="-128"/>
              </a:rPr>
              <a:t>Facilities can search can use the website or phone number shown here to obtain this information</a:t>
            </a:r>
            <a:r>
              <a:rPr lang="en-US" altLang="en-US" sz="1000" baseline="0">
                <a:latin typeface="Arial" panose="020B0604020202020204" pitchFamily="34" charset="0"/>
                <a:ea typeface="ＭＳ Ｐゴシック" panose="020B0600070205080204" pitchFamily="34" charset="-128"/>
              </a:rPr>
              <a:t> to obtain their </a:t>
            </a:r>
            <a:r>
              <a:rPr lang="en-US" altLang="en-US" sz="1000">
                <a:latin typeface="Arial" panose="020B0604020202020204" pitchFamily="34" charset="0"/>
                <a:ea typeface="ＭＳ Ｐゴシック" panose="020B0600070205080204" pitchFamily="34" charset="-128"/>
              </a:rPr>
              <a:t>facility or parent Dun and Bradstreet number.</a:t>
            </a:r>
          </a:p>
          <a:p>
            <a:pPr marL="0" marR="0" lvl="0" indent="0" algn="l" defTabSz="914400" rtl="0" eaLnBrk="1" fontAlgn="auto" latinLnBrk="0" hangingPunct="1">
              <a:lnSpc>
                <a:spcPct val="100000"/>
              </a:lnSpc>
              <a:spcBef>
                <a:spcPts val="1200"/>
              </a:spcBef>
              <a:spcAft>
                <a:spcPts val="0"/>
              </a:spcAft>
              <a:buClrTx/>
              <a:buSzTx/>
              <a:buFontTx/>
              <a:buNone/>
              <a:tabLst/>
              <a:defRPr/>
            </a:pPr>
            <a:endParaRPr lang="en-US" altLang="en-US" sz="100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lang="en-US" altLang="en-US" sz="1000">
                <a:latin typeface="Arial" panose="020B0604020202020204" pitchFamily="34" charset="0"/>
                <a:ea typeface="ＭＳ Ｐゴシック" panose="020B0600070205080204" pitchFamily="34" charset="-128"/>
              </a:rPr>
              <a:t>Facilities are additionally required to report both their U.S. and foreign parent companies.</a:t>
            </a: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endParaRPr lang="en-US" altLang="en-US" sz="1000">
              <a:latin typeface="Arial" panose="020B0604020202020204" pitchFamily="34" charset="0"/>
              <a:ea typeface="ＭＳ Ｐゴシック" panose="020B0600070205080204" pitchFamily="34" charset="-128"/>
            </a:endParaRPr>
          </a:p>
          <a:p>
            <a:pPr>
              <a:spcBef>
                <a:spcPts val="1200"/>
              </a:spcBef>
            </a:pPr>
            <a:endParaRPr lang="en-US" altLang="en-US" sz="10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8689609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200"/>
              </a:spcBef>
            </a:pPr>
            <a:r>
              <a:rPr lang="en-US" altLang="en-US" sz="1400">
                <a:latin typeface="Arial" panose="020B0604020202020204" pitchFamily="34" charset="0"/>
                <a:ea typeface="ＭＳ Ｐゴシック" panose="020B0600070205080204" pitchFamily="34" charset="-128"/>
              </a:rPr>
              <a:t>Facilities identify the TRI chemicals on which they are reporting. Facilities enter the chemical name and the CAS number or the TRI chemical category code or select it from the list provided in TRI-MEweb. In some cases, the facility’s chemical supplier may have claimed a trade secret for a particular TRI chemical and the facility does not know the actual name of the TRI chemical for which they are submitting a report. In this scenario, the facility enters the generic descriptive provided. For those facilities that are claiming a trade secret the chemical name is only entered and the public version of the TRI Form R shows only the generic descriptive for the chemical. </a:t>
            </a:r>
          </a:p>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139721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5242B6B-C234-44B9-AFD1-BD4F673F472E}" type="slidenum">
              <a:rPr lang="en-US" altLang="en-US"/>
              <a:pPr/>
              <a:t>84</a:t>
            </a:fld>
            <a:endParaRPr lang="en-US" altLang="en-US"/>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xfrm>
            <a:off x="1524000" y="3429000"/>
            <a:ext cx="6794500" cy="25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Next, facilities report the activities and uses of the TRI chemical at the facility. Be sure to check all applicable boxes.</a:t>
            </a:r>
          </a:p>
        </p:txBody>
      </p:sp>
    </p:spTree>
    <p:extLst>
      <p:ext uri="{BB962C8B-B14F-4D97-AF65-F5344CB8AC3E}">
        <p14:creationId xmlns:p14="http://schemas.microsoft.com/office/powerpoint/2010/main" val="3148012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altLang="en-US" sz="1200">
                <a:latin typeface="Arial" panose="020B0604020202020204" pitchFamily="34" charset="0"/>
                <a:ea typeface="ＭＳ Ｐゴシック" panose="020B0600070205080204" pitchFamily="34" charset="-128"/>
              </a:rPr>
              <a:t>The TRI program uses the 2022 North American Industry Classification System, or “NAICS” codes, to define which facilities are covered under TRI. </a:t>
            </a:r>
          </a:p>
          <a:p>
            <a:pPr>
              <a:spcBef>
                <a:spcPts val="1200"/>
              </a:spcBef>
            </a:pPr>
            <a:r>
              <a:rPr lang="en-US" altLang="en-US" sz="1200">
                <a:latin typeface="Arial" panose="020B0604020202020204" pitchFamily="34" charset="0"/>
                <a:ea typeface="ＭＳ Ｐゴシック" panose="020B0600070205080204" pitchFamily="34" charset="-128"/>
              </a:rPr>
              <a:t>The TRI-covered NAICS codes are listed in the Code of Federal Regulations as well as in the TRI Reporting Forms and Instructions document. The list is rather lengthy. And it does include a number of exceptions and limitations. </a:t>
            </a:r>
          </a:p>
          <a:p>
            <a:pPr>
              <a:spcBef>
                <a:spcPts val="1200"/>
              </a:spcBef>
            </a:pPr>
            <a:r>
              <a:rPr lang="en-US" altLang="en-US" sz="1200">
                <a:latin typeface="Arial" panose="020B0604020202020204" pitchFamily="34" charset="0"/>
                <a:ea typeface="ＭＳ Ｐゴシック" panose="020B0600070205080204" pitchFamily="34" charset="-128"/>
              </a:rPr>
              <a:t>At the website shown here, facilities can determine whether their primary NAICS code is one that is covered by TRI regulations.  </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10</a:t>
            </a:fld>
            <a:endParaRPr lang="en-US"/>
          </a:p>
        </p:txBody>
      </p:sp>
    </p:spTree>
    <p:extLst>
      <p:ext uri="{BB962C8B-B14F-4D97-AF65-F5344CB8AC3E}">
        <p14:creationId xmlns:p14="http://schemas.microsoft.com/office/powerpoint/2010/main" val="118862811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Starting with Reporting</a:t>
            </a:r>
            <a:r>
              <a:rPr lang="en-US" baseline="0"/>
              <a:t> Year </a:t>
            </a:r>
            <a:r>
              <a:rPr lang="en-US"/>
              <a:t>2018, Form Rs now require a facility to indicate more specific subcategories for certain processing and otherwise use activities. Facilities indicate whether the reported ECRA Section 313 chemical is manufactured (including imported), processed, or otherwise used by the facility and the general nature of such activities and uses at the facility during the calendar year. Specifically, processing categories “as a reactant” and “as a formulation component” now contain subcategories as do all otherwise use categories (i.e., "as a chemical processing aid," "as a manufacturing aid," and "ancillary or other use").</a:t>
            </a:r>
          </a:p>
        </p:txBody>
      </p:sp>
    </p:spTree>
    <p:extLst>
      <p:ext uri="{BB962C8B-B14F-4D97-AF65-F5344CB8AC3E}">
        <p14:creationId xmlns:p14="http://schemas.microsoft.com/office/powerpoint/2010/main" val="106036374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F72295B-60EE-4069-A30D-8EC56B2114CF}" type="slidenum">
              <a:rPr lang="en-US" altLang="en-US"/>
              <a:pPr/>
              <a:t>86</a:t>
            </a:fld>
            <a:endParaRPr lang="en-US" altLang="en-US"/>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xfrm>
            <a:off x="1524000" y="3429000"/>
            <a:ext cx="6794500" cy="1020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Facilities are also required to report the maximum quantity of the TRI chemical that was on site at any one time during the reporting year. The quantity is reported by entering a code representing a range of pounds of the chemical. The codes are available from the “Reporting Forms and Instructions” document and from the TRI-MEweb reporting software.  Note that this quantity is comprehensive of all locations and uses of the chemical at the facility including quantities in storage, in the process stream, and in wastes. This is different from Tier two maximum amount on site which includes the weight of the entire mixture and does not include quantities in hazardous wastes.</a:t>
            </a:r>
          </a:p>
        </p:txBody>
      </p:sp>
    </p:spTree>
    <p:extLst>
      <p:ext uri="{BB962C8B-B14F-4D97-AF65-F5344CB8AC3E}">
        <p14:creationId xmlns:p14="http://schemas.microsoft.com/office/powerpoint/2010/main" val="193451994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1CB4CA0-79AF-4856-91DF-C027C364B478}" type="slidenum">
              <a:rPr lang="en-US" altLang="en-US"/>
              <a:pPr/>
              <a:t>87</a:t>
            </a:fld>
            <a:endParaRPr lang="en-US" altLang="en-US"/>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xfrm>
            <a:off x="1524000" y="3429000"/>
            <a:ext cx="6794500" cy="55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In completing the Form R, facilities also report how, and how much of, the TRI chemical was released to the environment, transferred off-site for further waste management or managed as a waste on-site. The next slides cover the steps for reporting this information. </a:t>
            </a:r>
          </a:p>
        </p:txBody>
      </p:sp>
    </p:spTree>
    <p:extLst>
      <p:ext uri="{BB962C8B-B14F-4D97-AF65-F5344CB8AC3E}">
        <p14:creationId xmlns:p14="http://schemas.microsoft.com/office/powerpoint/2010/main" val="242592726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FA9CE45-AFF7-4151-B26C-B57FFBAD75D3}" type="slidenum">
              <a:rPr lang="en-US" altLang="en-US"/>
              <a:pPr/>
              <a:t>88</a:t>
            </a:fld>
            <a:endParaRPr lang="en-US" altLang="en-US"/>
          </a:p>
        </p:txBody>
      </p:sp>
      <p:sp>
        <p:nvSpPr>
          <p:cNvPr id="169987" name="Rectangle 2"/>
          <p:cNvSpPr>
            <a:spLocks noGrp="1" noChangeArrowheads="1"/>
          </p:cNvSpPr>
          <p:nvPr>
            <p:ph type="body" idx="1"/>
          </p:nvPr>
        </p:nvSpPr>
        <p:spPr>
          <a:xfrm>
            <a:off x="1524000" y="3429000"/>
            <a:ext cx="6794500" cy="1636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Where do you get the information to calculate your releases and other waste management quantities for your Form R? Some sources are listed here. Previous year Form R reports and documentation are a starting point for many TRI filers. Process flow diagrams, monitoring data – again, you don’t have to collect it for TRI, but you may have already collected it for other purposes. Permit applications are another source – often many release estimates go into the application and that may be useful for TRI reporting. </a:t>
            </a:r>
          </a:p>
          <a:p>
            <a:pPr>
              <a:spcBef>
                <a:spcPts val="1200"/>
              </a:spcBef>
            </a:pPr>
            <a:r>
              <a:rPr lang="en-US" altLang="en-US" sz="1000">
                <a:latin typeface="Arial" panose="020B0604020202020204" pitchFamily="34" charset="0"/>
                <a:ea typeface="ＭＳ Ｐゴシック" panose="020B0600070205080204" pitchFamily="34" charset="-128"/>
              </a:rPr>
              <a:t>Other environmental reports may be helpful sources – for example, you may have state pollution prevention reports or RCRA biennial reports. If you have a NPDES permit, you may have discharge monitoring reports that include one or more of the TRI chemicals. Be sure to look across media for potential sources. Waste management manifests can be a good source of information for estimating the quantity of a chemical sent offsite. </a:t>
            </a:r>
          </a:p>
        </p:txBody>
      </p:sp>
    </p:spTree>
    <p:extLst>
      <p:ext uri="{BB962C8B-B14F-4D97-AF65-F5344CB8AC3E}">
        <p14:creationId xmlns:p14="http://schemas.microsoft.com/office/powerpoint/2010/main" val="297666152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79466BE-18F3-446C-9EAB-D097A1351F74}" type="slidenum">
              <a:rPr lang="en-US" altLang="en-US"/>
              <a:pPr/>
              <a:t>89</a:t>
            </a:fld>
            <a:endParaRPr lang="en-US" altLang="en-US"/>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xfrm>
            <a:off x="1524000" y="3429000"/>
            <a:ext cx="6794500" cy="1636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When estimating release and other waste management quantities for sections 5 and 6 of Part II of the Form R, be sure to consider all sources and uses of the TRI chemical, not just your main feedstocks. For example, consider chemicals that are used to clean production equipment, fuels, maintenance chemicals, catalysts, and lubricants for machinery. These all could be sources of TRI chemicals. </a:t>
            </a:r>
          </a:p>
          <a:p>
            <a:pPr>
              <a:spcBef>
                <a:spcPts val="1200"/>
              </a:spcBef>
            </a:pPr>
            <a:r>
              <a:rPr lang="en-US" altLang="en-US" sz="1000">
                <a:latin typeface="Arial" panose="020B0604020202020204" pitchFamily="34" charset="0"/>
                <a:ea typeface="ＭＳ Ｐゴシック" panose="020B0600070205080204" pitchFamily="34" charset="-128"/>
              </a:rPr>
              <a:t>Reasonable estimates are required by law. However, the best approach is usually facility-specific. The data and approach must be documented and should be consistent. Facilities are required to use their best available information. While measuring and monitoring are not required by TRI, it may be that existing measurements and monitoring data are the best available information. Facilities need to determine the best reasonable approach to their estimates. </a:t>
            </a:r>
          </a:p>
        </p:txBody>
      </p:sp>
    </p:spTree>
    <p:extLst>
      <p:ext uri="{BB962C8B-B14F-4D97-AF65-F5344CB8AC3E}">
        <p14:creationId xmlns:p14="http://schemas.microsoft.com/office/powerpoint/2010/main" val="287273289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7162D6B-ED89-4BDC-8BD0-02A102404475}" type="slidenum">
              <a:rPr lang="en-US" altLang="en-US"/>
              <a:pPr/>
              <a:t>90</a:t>
            </a:fld>
            <a:endParaRPr lang="en-US" altLang="en-US"/>
          </a:p>
        </p:txBody>
      </p:sp>
      <p:sp>
        <p:nvSpPr>
          <p:cNvPr id="174083" name="Rectangle 2"/>
          <p:cNvSpPr>
            <a:spLocks noGrp="1" noChangeArrowheads="1"/>
          </p:cNvSpPr>
          <p:nvPr>
            <p:ph type="body" idx="1"/>
          </p:nvPr>
        </p:nvSpPr>
        <p:spPr>
          <a:xfrm>
            <a:off x="1524000" y="3429000"/>
            <a:ext cx="6794500" cy="712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EPA allows using two significant figures when reporting release and other waste management quantities. If your underlying data support a more precise estimate, additional significant figures may be used. In Sections 5 and 6 of the TRI Form R, facilities have the option of reporting one of three “range codes” in place of actual quantities of chemicals, if the quantity is less than 1,000 pounds, AND if the chemical is not a Chemicals</a:t>
            </a:r>
            <a:r>
              <a:rPr lang="en-US" altLang="en-US" sz="1000" baseline="0">
                <a:latin typeface="Arial" panose="020B0604020202020204" pitchFamily="34" charset="0"/>
                <a:ea typeface="ＭＳ Ｐゴシック" panose="020B0600070205080204" pitchFamily="34" charset="-128"/>
              </a:rPr>
              <a:t> of Special Concern</a:t>
            </a:r>
            <a:r>
              <a:rPr lang="en-US" altLang="en-US" sz="1000">
                <a:latin typeface="Arial" panose="020B0604020202020204" pitchFamily="34" charset="0"/>
                <a:ea typeface="ＭＳ Ｐゴシック" panose="020B0600070205080204" pitchFamily="34" charset="-128"/>
              </a:rPr>
              <a:t>. Range codes cannot be used for</a:t>
            </a:r>
            <a:r>
              <a:rPr lang="en-US" altLang="en-US" sz="1000" baseline="0">
                <a:latin typeface="Arial" panose="020B0604020202020204" pitchFamily="34" charset="0"/>
                <a:ea typeface="ＭＳ Ｐゴシック" panose="020B0600070205080204" pitchFamily="34" charset="-128"/>
              </a:rPr>
              <a:t> </a:t>
            </a:r>
            <a:r>
              <a:rPr lang="en-US" altLang="en-US" sz="1000">
                <a:latin typeface="Arial" panose="020B0604020202020204" pitchFamily="34" charset="0"/>
                <a:ea typeface="ＭＳ Ｐゴシック" panose="020B0600070205080204" pitchFamily="34" charset="-128"/>
              </a:rPr>
              <a:t>Chemicals</a:t>
            </a:r>
            <a:r>
              <a:rPr lang="en-US" altLang="en-US" sz="1000" baseline="0">
                <a:latin typeface="Arial" panose="020B0604020202020204" pitchFamily="34" charset="0"/>
                <a:ea typeface="ＭＳ Ｐゴシック" panose="020B0600070205080204" pitchFamily="34" charset="-128"/>
              </a:rPr>
              <a:t> of Special Concern; </a:t>
            </a:r>
            <a:r>
              <a:rPr lang="en-US" altLang="en-US" sz="1000">
                <a:latin typeface="Arial" panose="020B0604020202020204" pitchFamily="34" charset="0"/>
                <a:ea typeface="ＭＳ Ｐゴシック" panose="020B0600070205080204" pitchFamily="34" charset="-128"/>
              </a:rPr>
              <a:t>instead the actual quantity must be entered for Chemicals</a:t>
            </a:r>
            <a:r>
              <a:rPr lang="en-US" altLang="en-US" sz="1000" baseline="0">
                <a:latin typeface="Arial" panose="020B0604020202020204" pitchFamily="34" charset="0"/>
                <a:ea typeface="ＭＳ Ｐゴシック" panose="020B0600070205080204" pitchFamily="34" charset="-128"/>
              </a:rPr>
              <a:t> of Special Concern.</a:t>
            </a:r>
            <a:endParaRPr lang="en-US" altLang="en-US" sz="10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5021984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8252CDC-2CC2-4CA3-8C3B-7DDA9269CBC2}" type="slidenum">
              <a:rPr lang="en-US" altLang="en-US"/>
              <a:pPr/>
              <a:t>91</a:t>
            </a:fld>
            <a:endParaRPr lang="en-US" altLang="en-US"/>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xfrm>
            <a:off x="1524000" y="3429000"/>
            <a:ext cx="6794500" cy="1328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Data precision requirements are different for </a:t>
            </a:r>
            <a:r>
              <a:rPr lang="en-US" sz="1000"/>
              <a:t>Chemicals of Special Concern</a:t>
            </a:r>
            <a:r>
              <a:rPr lang="en-US" altLang="en-US" sz="1000">
                <a:latin typeface="Arial" panose="020B0604020202020204" pitchFamily="34" charset="0"/>
                <a:ea typeface="ＭＳ Ｐゴシック" panose="020B0600070205080204" pitchFamily="34" charset="-128"/>
              </a:rPr>
              <a:t>, because of the much lower thresholds associated with these chemicals. While </a:t>
            </a:r>
            <a:r>
              <a:rPr lang="en-US" sz="1200" kern="1200">
                <a:solidFill>
                  <a:schemeClr val="tx1"/>
                </a:solidFill>
                <a:effectLst/>
                <a:latin typeface="+mn-lt"/>
                <a:ea typeface="+mn-ea"/>
                <a:cs typeface="+mn-cs"/>
              </a:rPr>
              <a:t>non-CSC</a:t>
            </a:r>
            <a:r>
              <a:rPr lang="en-US" altLang="en-US" sz="1000">
                <a:latin typeface="Arial" panose="020B0604020202020204" pitchFamily="34" charset="0"/>
                <a:ea typeface="ＭＳ Ｐゴシック" panose="020B0600070205080204" pitchFamily="34" charset="-128"/>
              </a:rPr>
              <a:t> chemicals are reported to the nearest whole number, for </a:t>
            </a:r>
            <a:r>
              <a:rPr lang="en-US" sz="1000"/>
              <a:t>Chemicals of Special Concern</a:t>
            </a:r>
            <a:r>
              <a:rPr lang="en-US" altLang="en-US" sz="1000">
                <a:latin typeface="Arial" panose="020B0604020202020204" pitchFamily="34" charset="0"/>
                <a:ea typeface="ＭＳ Ｐゴシック" panose="020B0600070205080204" pitchFamily="34" charset="-128"/>
              </a:rPr>
              <a:t>, facilities report to the nearest 10th of a pound. The exception is for dioxin, where quantities should be reported to the nearest 100 micrograms. For </a:t>
            </a:r>
            <a:r>
              <a:rPr lang="en-US" sz="1000"/>
              <a:t>Chemicals of Special Concern</a:t>
            </a:r>
            <a:r>
              <a:rPr lang="en-US" altLang="en-US" sz="1000">
                <a:latin typeface="Arial" panose="020B0604020202020204" pitchFamily="34" charset="0"/>
                <a:ea typeface="ＭＳ Ｐゴシック" panose="020B0600070205080204" pitchFamily="34" charset="-128"/>
              </a:rPr>
              <a:t>, reported quantities can be rounded down to zero if less than 0.05 pounds.  Quantities of 50 micrograms or less of dioxin can be rounded down to zero.</a:t>
            </a:r>
          </a:p>
          <a:p>
            <a:pPr>
              <a:spcBef>
                <a:spcPts val="1200"/>
              </a:spcBef>
            </a:pPr>
            <a:r>
              <a:rPr lang="en-US" altLang="en-US" sz="1000">
                <a:latin typeface="Arial" panose="020B0604020202020204" pitchFamily="34" charset="0"/>
                <a:ea typeface="ＭＳ Ｐゴシック" panose="020B0600070205080204" pitchFamily="34" charset="-128"/>
              </a:rPr>
              <a:t>When using the TRI-ME web reporting application, the systems recognize the chemicals as either </a:t>
            </a:r>
            <a:r>
              <a:rPr lang="en-US" sz="1000"/>
              <a:t>Chemicals of Special Concern </a:t>
            </a:r>
            <a:r>
              <a:rPr lang="en-US" altLang="en-US" sz="1000">
                <a:latin typeface="Arial" panose="020B0604020202020204" pitchFamily="34" charset="0"/>
                <a:ea typeface="ＭＳ Ｐゴシック" panose="020B0600070205080204" pitchFamily="34" charset="-128"/>
              </a:rPr>
              <a:t>or </a:t>
            </a:r>
            <a:r>
              <a:rPr lang="en-US" sz="1000" kern="1200">
                <a:solidFill>
                  <a:schemeClr val="tx1"/>
                </a:solidFill>
                <a:effectLst/>
                <a:latin typeface="+mn-lt"/>
                <a:ea typeface="+mn-ea"/>
                <a:cs typeface="+mn-cs"/>
              </a:rPr>
              <a:t>non-CSC</a:t>
            </a:r>
            <a:r>
              <a:rPr lang="en-US" sz="800" kern="1200" baseline="0">
                <a:solidFill>
                  <a:schemeClr val="tx1"/>
                </a:solidFill>
                <a:effectLst/>
                <a:latin typeface="Arial" panose="020B0604020202020204" pitchFamily="34" charset="0"/>
                <a:ea typeface="ＭＳ Ｐゴシック" panose="020B0600070205080204" pitchFamily="34" charset="-128"/>
                <a:cs typeface="+mn-cs"/>
              </a:rPr>
              <a:t> </a:t>
            </a:r>
            <a:r>
              <a:rPr lang="en-US" altLang="en-US" sz="1000">
                <a:latin typeface="Arial" panose="020B0604020202020204" pitchFamily="34" charset="0"/>
                <a:ea typeface="ＭＳ Ｐゴシック" panose="020B0600070205080204" pitchFamily="34" charset="-128"/>
              </a:rPr>
              <a:t>and will allow decimal reporting for Chemicals</a:t>
            </a:r>
            <a:r>
              <a:rPr lang="en-US" altLang="en-US" sz="1000" baseline="0">
                <a:latin typeface="Arial" panose="020B0604020202020204" pitchFamily="34" charset="0"/>
                <a:ea typeface="ＭＳ Ｐゴシック" panose="020B0600070205080204" pitchFamily="34" charset="-128"/>
              </a:rPr>
              <a:t> of Special Concern</a:t>
            </a:r>
            <a:r>
              <a:rPr lang="en-US" altLang="en-US" sz="1000">
                <a:latin typeface="Arial" panose="020B0604020202020204" pitchFamily="34" charset="0"/>
                <a:ea typeface="ＭＳ Ｐゴシック" panose="020B0600070205080204" pitchFamily="34" charset="-128"/>
              </a:rPr>
              <a:t> and not for </a:t>
            </a:r>
            <a:r>
              <a:rPr lang="en-US" sz="1000" kern="1200">
                <a:solidFill>
                  <a:schemeClr val="tx1"/>
                </a:solidFill>
                <a:effectLst/>
                <a:latin typeface="+mn-lt"/>
                <a:ea typeface="+mn-ea"/>
                <a:cs typeface="+mn-cs"/>
              </a:rPr>
              <a:t>non-CSC </a:t>
            </a:r>
            <a:r>
              <a:rPr lang="en-US" altLang="en-US" sz="1000">
                <a:latin typeface="Arial" panose="020B0604020202020204" pitchFamily="34" charset="0"/>
                <a:ea typeface="ＭＳ Ｐゴシック" panose="020B0600070205080204" pitchFamily="34" charset="-128"/>
              </a:rPr>
              <a:t>chemicals. </a:t>
            </a:r>
          </a:p>
        </p:txBody>
      </p:sp>
    </p:spTree>
    <p:extLst>
      <p:ext uri="{BB962C8B-B14F-4D97-AF65-F5344CB8AC3E}">
        <p14:creationId xmlns:p14="http://schemas.microsoft.com/office/powerpoint/2010/main" val="230148225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A92E336-D925-411B-AB54-E6D28D52D4D8}" type="slidenum">
              <a:rPr lang="en-US" altLang="en-US"/>
              <a:pPr/>
              <a:t>92</a:t>
            </a:fld>
            <a:endParaRPr lang="en-US" altLang="en-US"/>
          </a:p>
        </p:txBody>
      </p:sp>
      <p:sp>
        <p:nvSpPr>
          <p:cNvPr id="178179" name="Rectangle 2"/>
          <p:cNvSpPr>
            <a:spLocks noGrp="1" noChangeArrowheads="1"/>
          </p:cNvSpPr>
          <p:nvPr>
            <p:ph type="body" idx="1"/>
          </p:nvPr>
        </p:nvSpPr>
        <p:spPr>
          <a:xfrm>
            <a:off x="1524000" y="3429000"/>
            <a:ext cx="6794500" cy="2098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It is important for TRI filers to understand the difference between reporting a zero and reporting “N/A,” for “not applicable.” Use “N/A” when there is no possibility of that chemical being released to or otherwise managed as waste in that medium.</a:t>
            </a:r>
          </a:p>
          <a:p>
            <a:pPr>
              <a:spcBef>
                <a:spcPts val="1200"/>
              </a:spcBef>
            </a:pPr>
            <a:r>
              <a:rPr lang="en-US" altLang="en-US" sz="1000">
                <a:latin typeface="Arial" panose="020B0604020202020204" pitchFamily="34" charset="0"/>
                <a:ea typeface="ＭＳ Ｐゴシック" panose="020B0600070205080204" pitchFamily="34" charset="-128"/>
              </a:rPr>
              <a:t>For example, in Section 5 of the Form R, facilities enter the quantity of the TRI chemical that went to their on-site landfill. If the facility does not have an on-site landfill, there is no way that the chemical could go to an on-site landfill, so they report “N/A”.  Facilities should use zero when no release occurs or less than half a pound of the </a:t>
            </a:r>
            <a:r>
              <a:rPr lang="en-US" sz="1200" kern="1200">
                <a:solidFill>
                  <a:schemeClr val="tx1"/>
                </a:solidFill>
                <a:effectLst/>
                <a:latin typeface="+mn-lt"/>
                <a:ea typeface="+mn-ea"/>
                <a:cs typeface="+mn-cs"/>
              </a:rPr>
              <a:t>non-CSC</a:t>
            </a:r>
            <a:r>
              <a:rPr lang="en-US" altLang="en-US" sz="1000">
                <a:latin typeface="Arial" panose="020B0604020202020204" pitchFamily="34" charset="0"/>
                <a:ea typeface="ＭＳ Ｐゴシック" panose="020B0600070205080204" pitchFamily="34" charset="-128"/>
              </a:rPr>
              <a:t> chemical is directed towards that medium.</a:t>
            </a:r>
            <a:br>
              <a:rPr lang="en-US" altLang="en-US" sz="1000">
                <a:solidFill>
                  <a:srgbClr val="FF00FF"/>
                </a:solidFill>
                <a:latin typeface="Arial" panose="020B0604020202020204" pitchFamily="34" charset="0"/>
                <a:ea typeface="ＭＳ Ｐゴシック" panose="020B0600070205080204" pitchFamily="34" charset="-128"/>
              </a:rPr>
            </a:br>
            <a:r>
              <a:rPr lang="en-US" altLang="en-US" sz="1000">
                <a:latin typeface="Arial" panose="020B0604020202020204" pitchFamily="34" charset="0"/>
                <a:ea typeface="ＭＳ Ｐゴシック" panose="020B0600070205080204" pitchFamily="34" charset="-128"/>
              </a:rPr>
              <a:t>For example, if a facility has a waste stream discharged to water and has control equipment in place that completely removes the TRI chemical from the waste stream prior to discharge, they would enter a zero as the quantity discharged. They use a zero instead of N/A because a discharge is possible if, for example, their control equipment was not removing 100% of the chemical.  Note that a Basis of Estimate code is required for all numerical estimates, including zero. A Basis of Estimate code should not be entered when “N/A” is reported.</a:t>
            </a:r>
          </a:p>
        </p:txBody>
      </p:sp>
    </p:spTree>
    <p:extLst>
      <p:ext uri="{BB962C8B-B14F-4D97-AF65-F5344CB8AC3E}">
        <p14:creationId xmlns:p14="http://schemas.microsoft.com/office/powerpoint/2010/main" val="142233980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24D3D83-1125-41D9-B8DC-C238B37E964F}" type="slidenum">
              <a:rPr lang="en-US" altLang="en-US"/>
              <a:pPr/>
              <a:t>93</a:t>
            </a:fld>
            <a:endParaRPr lang="en-US" altLang="en-US"/>
          </a:p>
        </p:txBody>
      </p:sp>
      <p:sp>
        <p:nvSpPr>
          <p:cNvPr id="180227" name="Rectangle 2"/>
          <p:cNvSpPr>
            <a:spLocks noGrp="1" noChangeArrowheads="1"/>
          </p:cNvSpPr>
          <p:nvPr>
            <p:ph type="body" idx="1"/>
          </p:nvPr>
        </p:nvSpPr>
        <p:spPr>
          <a:xfrm>
            <a:off x="1524000" y="3429000"/>
            <a:ext cx="6794500" cy="1790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For each chemical quantity entered in Sections 5 and 6 of the Form R, facilities much also indicate how the quantity was estimated by entering a “basis of estimate” code. Is the estimate based on data from a continuous monitoring system? If so, enter a Basis of Estimate code of M1. Enter “M2” if the estimate is based upon periodic or random monitoring. Is the estimate based on a mass balance calculation? That would be a Basis of Estimate Code of C.  If the quantity is based on a published emission factor, then enter “E1” as the Basis of Estimate code. E2 is for site-specific emissions factors that are non-published, that were perhaps developed through in-house testing, or were provided by the vendor of your process or pollution control equipment. The last code, “O”, is for “other” and is used for engineering calculations. O is also any other method that is not covered by the other codes. </a:t>
            </a:r>
          </a:p>
          <a:p>
            <a:pPr>
              <a:spcBef>
                <a:spcPts val="1200"/>
              </a:spcBef>
            </a:pPr>
            <a:r>
              <a:rPr lang="en-US" altLang="en-US" sz="1000">
                <a:latin typeface="Arial" panose="020B0604020202020204" pitchFamily="34" charset="0"/>
                <a:ea typeface="ＭＳ Ｐゴシック" panose="020B0600070205080204" pitchFamily="34" charset="-128"/>
              </a:rPr>
              <a:t>In some cases, the quantity entered on the TRI Form could be based on multiple estimation techniques. In these cases, enter the basis of estimate code that represents the largest portion of the estimate.</a:t>
            </a:r>
          </a:p>
        </p:txBody>
      </p:sp>
    </p:spTree>
    <p:extLst>
      <p:ext uri="{BB962C8B-B14F-4D97-AF65-F5344CB8AC3E}">
        <p14:creationId xmlns:p14="http://schemas.microsoft.com/office/powerpoint/2010/main" val="424666595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E6481F3-0FC1-4DBC-954E-4F197E0DD06B}" type="slidenum">
              <a:rPr lang="en-US" altLang="en-US"/>
              <a:pPr/>
              <a:t>94</a:t>
            </a:fld>
            <a:endParaRPr lang="en-US" altLang="en-US"/>
          </a:p>
        </p:txBody>
      </p:sp>
      <p:sp>
        <p:nvSpPr>
          <p:cNvPr id="186371" name="Rectangle 2"/>
          <p:cNvSpPr>
            <a:spLocks noGrp="1" noChangeArrowheads="1"/>
          </p:cNvSpPr>
          <p:nvPr>
            <p:ph type="body" idx="1"/>
          </p:nvPr>
        </p:nvSpPr>
        <p:spPr>
          <a:xfrm>
            <a:off x="1524000" y="3429000"/>
            <a:ext cx="6794500" cy="2406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Another common question is: how do you come up with an estimate when there are no data available? This comes up often in the case of fugitive emissions. Facilities may have a process and a chemical for which they know that fugitive air emissions occur, based on the nature of the process or of the chemical, but do not know how to go about quantifying those fugitive emissions.  </a:t>
            </a:r>
          </a:p>
          <a:p>
            <a:pPr>
              <a:spcBef>
                <a:spcPts val="1200"/>
              </a:spcBef>
            </a:pPr>
            <a:r>
              <a:rPr lang="en-US" altLang="en-US" sz="1000">
                <a:latin typeface="Arial" panose="020B0604020202020204" pitchFamily="34" charset="0"/>
                <a:ea typeface="ＭＳ Ｐゴシック" panose="020B0600070205080204" pitchFamily="34" charset="-128"/>
              </a:rPr>
              <a:t>The example shown here is for a metalworking operation where there is metal dust on the floor indicating fugitive air emissions are occurring. </a:t>
            </a:r>
          </a:p>
          <a:p>
            <a:pPr>
              <a:spcBef>
                <a:spcPts val="1200"/>
              </a:spcBef>
            </a:pPr>
            <a:r>
              <a:rPr lang="en-US" altLang="en-US" sz="1000">
                <a:latin typeface="Arial" panose="020B0604020202020204" pitchFamily="34" charset="0"/>
                <a:ea typeface="ＭＳ Ｐゴシック" panose="020B0600070205080204" pitchFamily="34" charset="-128"/>
              </a:rPr>
              <a:t>How can the facility quantify these fugitive emissions? </a:t>
            </a:r>
          </a:p>
          <a:p>
            <a:pPr>
              <a:spcBef>
                <a:spcPts val="1200"/>
              </a:spcBef>
            </a:pPr>
            <a:r>
              <a:rPr lang="en-US" altLang="en-US" sz="1000">
                <a:latin typeface="Arial" panose="020B0604020202020204" pitchFamily="34" charset="0"/>
                <a:ea typeface="ＭＳ Ｐゴシック" panose="020B0600070205080204" pitchFamily="34" charset="-128"/>
              </a:rPr>
              <a:t>Facilities can work with the operations personnel familiar with the operation in determining when the dust is generated, how it is generated, and its composition (and specifically how much of the TRI chemical in question does it contain). Then they use their best engineering judgment to indicate the quantity of release. Because it will not be a precise estimate, they may want to consider using a range code. They will also have to indicate the Basis of Estimate code for the quantity of fugitive emissions, which is likely the “O” Basis of Estimate code for engineering judgment.</a:t>
            </a:r>
          </a:p>
        </p:txBody>
      </p:sp>
    </p:spTree>
    <p:extLst>
      <p:ext uri="{BB962C8B-B14F-4D97-AF65-F5344CB8AC3E}">
        <p14:creationId xmlns:p14="http://schemas.microsoft.com/office/powerpoint/2010/main" val="3193983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altLang="en-US" sz="1200">
                <a:latin typeface="Arial" panose="020B0604020202020204" pitchFamily="34" charset="0"/>
                <a:ea typeface="ＭＳ Ｐゴシック" panose="020B0600070205080204" pitchFamily="34" charset="-128"/>
              </a:rPr>
              <a:t>Federal facilities may also be covered by TRI. There are no restrictions based on NAICS codes for federal facilities. So, any federal facilities, such as prisons, national parks, or hospitals, could be covered under TRI.</a:t>
            </a:r>
          </a:p>
          <a:p>
            <a:pPr>
              <a:spcBef>
                <a:spcPts val="1200"/>
              </a:spcBef>
            </a:pPr>
            <a:r>
              <a:rPr lang="en-US" altLang="en-US" sz="1200">
                <a:latin typeface="Arial" panose="020B0604020202020204" pitchFamily="34" charset="0"/>
                <a:ea typeface="ＭＳ Ｐゴシック" panose="020B0600070205080204" pitchFamily="34" charset="-128"/>
              </a:rPr>
              <a:t>Federal facilities also need to have 10 or more full time employees to be covered by TRI. And, to be required to submit a TRI report, they would need to exceed one or more of the activity thresholds for the TRI chemicals present at the facility. The federal agency or department that owns or operates the facility is responsible for determining whether or not it is required to report. If the facility is operated by a private contractor, this executive order does not alter or remove their legal obligation to report.</a:t>
            </a:r>
          </a:p>
          <a:p>
            <a:endParaRPr lang="en-US"/>
          </a:p>
        </p:txBody>
      </p:sp>
      <p:sp>
        <p:nvSpPr>
          <p:cNvPr id="4" name="Slide Number Placeholder 3"/>
          <p:cNvSpPr>
            <a:spLocks noGrp="1"/>
          </p:cNvSpPr>
          <p:nvPr>
            <p:ph type="sldNum" sz="quarter" idx="5"/>
          </p:nvPr>
        </p:nvSpPr>
        <p:spPr/>
        <p:txBody>
          <a:bodyPr/>
          <a:lstStyle/>
          <a:p>
            <a:fld id="{7EA0C76C-20C2-AA41-BAA3-490ECBDFFEE2}" type="slidenum">
              <a:rPr lang="en-US" smtClean="0"/>
              <a:t>11</a:t>
            </a:fld>
            <a:endParaRPr lang="en-US"/>
          </a:p>
        </p:txBody>
      </p:sp>
    </p:spTree>
    <p:extLst>
      <p:ext uri="{BB962C8B-B14F-4D97-AF65-F5344CB8AC3E}">
        <p14:creationId xmlns:p14="http://schemas.microsoft.com/office/powerpoint/2010/main" val="134890672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0188C69-3E49-4B02-97DA-7570375C595A}" type="slidenum">
              <a:rPr lang="en-US" altLang="en-US"/>
              <a:pPr/>
              <a:t>95</a:t>
            </a:fld>
            <a:endParaRPr lang="en-US" altLang="en-US"/>
          </a:p>
        </p:txBody>
      </p:sp>
      <p:sp>
        <p:nvSpPr>
          <p:cNvPr id="182275" name="Rectangle 2"/>
          <p:cNvSpPr>
            <a:spLocks noGrp="1" noChangeArrowheads="1"/>
          </p:cNvSpPr>
          <p:nvPr>
            <p:ph type="body" idx="1"/>
          </p:nvPr>
        </p:nvSpPr>
        <p:spPr>
          <a:xfrm>
            <a:off x="1524000" y="3429000"/>
            <a:ext cx="6794500" cy="712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In Section 5 of the Form R, facilities report the quantities of the TRI chemical that are released or disposed of to each environmental medium on-site for that reporting year. Air releases include both fugitive or non-point air emissions, which are reported in Section 5.1, and stack or point air emissions, which are reported in Section 5.2. On-site releases to water are reported in Section 5.3. On-site disposal to land includes eight subcategories, reported as underground injection well types (in Section 5.4) or different land disposal units, such as landfills and surface impoundments (in Section 5.5).</a:t>
            </a:r>
          </a:p>
          <a:p>
            <a:pPr>
              <a:spcBef>
                <a:spcPts val="1200"/>
              </a:spcBef>
            </a:pPr>
            <a:r>
              <a:rPr lang="en-US" altLang="en-US" sz="1000">
                <a:latin typeface="Arial" panose="020B0604020202020204" pitchFamily="34" charset="0"/>
                <a:ea typeface="ＭＳ Ｐゴシック" panose="020B0600070205080204" pitchFamily="34" charset="-128"/>
              </a:rPr>
              <a:t>The following slides will detail each part of Section 5 further.</a:t>
            </a:r>
          </a:p>
        </p:txBody>
      </p:sp>
    </p:spTree>
    <p:extLst>
      <p:ext uri="{BB962C8B-B14F-4D97-AF65-F5344CB8AC3E}">
        <p14:creationId xmlns:p14="http://schemas.microsoft.com/office/powerpoint/2010/main" val="259301808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25B95E1-FFDA-4FE3-8AD3-DB785C2168D1}" type="slidenum">
              <a:rPr lang="en-US" altLang="en-US"/>
              <a:pPr/>
              <a:t>96</a:t>
            </a:fld>
            <a:endParaRPr lang="en-US" altLang="en-US"/>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xfrm>
            <a:off x="1524000" y="3429000"/>
            <a:ext cx="6794500" cy="1790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In section 5.1 of the Form R, facilities are required to enter the quantity of the TRI chemical that is released to the air from fugitive and non-point sources. Fugitive and non-point emissions include leaks, evaporative losses, building ventilation, and any other air emissions that cannot be traced to a discreet point. </a:t>
            </a:r>
          </a:p>
          <a:p>
            <a:pPr>
              <a:spcBef>
                <a:spcPts val="1200"/>
              </a:spcBef>
            </a:pPr>
            <a:r>
              <a:rPr lang="en-US" altLang="en-US" sz="1000">
                <a:latin typeface="Arial" panose="020B0604020202020204" pitchFamily="34" charset="0"/>
                <a:ea typeface="ＭＳ Ｐゴシック" panose="020B0600070205080204" pitchFamily="34" charset="-128"/>
              </a:rPr>
              <a:t>Next in section 5.2 of the Form R, facilities are asked to enter the quantity of the TRI chemical that was released to the air via stacks or other point sources such as vents, pipes, ducts, storage tanks, and any other confined stream. </a:t>
            </a:r>
          </a:p>
          <a:p>
            <a:pPr>
              <a:spcBef>
                <a:spcPts val="1200"/>
              </a:spcBef>
            </a:pPr>
            <a:r>
              <a:rPr lang="en-US" altLang="en-US" sz="1000">
                <a:latin typeface="Arial" panose="020B0604020202020204" pitchFamily="34" charset="0"/>
                <a:ea typeface="ＭＳ Ｐゴシック" panose="020B0600070205080204" pitchFamily="34" charset="-128"/>
              </a:rPr>
              <a:t>In some cases these emissions may already be monitored or estimated for air permits or other regulatory requirements. In other cases they can be estimated from emissions factors and production data. </a:t>
            </a:r>
          </a:p>
          <a:p>
            <a:pPr>
              <a:spcBef>
                <a:spcPts val="1200"/>
              </a:spcBef>
            </a:pPr>
            <a:r>
              <a:rPr lang="en-US" altLang="en-US" sz="1000">
                <a:latin typeface="Arial" panose="020B0604020202020204" pitchFamily="34" charset="0"/>
                <a:ea typeface="ＭＳ Ｐゴシック" panose="020B0600070205080204" pitchFamily="34" charset="-128"/>
              </a:rPr>
              <a:t>As with all estimates entered in Sections 5 and 6, enter the basis of estimate code that best represents the estimation technique used.</a:t>
            </a:r>
          </a:p>
        </p:txBody>
      </p:sp>
    </p:spTree>
    <p:extLst>
      <p:ext uri="{BB962C8B-B14F-4D97-AF65-F5344CB8AC3E}">
        <p14:creationId xmlns:p14="http://schemas.microsoft.com/office/powerpoint/2010/main" val="50580273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9939216-F8DB-4A66-981B-C5736421CBEC}" type="slidenum">
              <a:rPr lang="en-US" altLang="en-US"/>
              <a:pPr/>
              <a:t>97</a:t>
            </a:fld>
            <a:endParaRPr lang="en-US" altLang="en-US"/>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xfrm>
            <a:off x="1524000" y="3429000"/>
            <a:ext cx="6794500" cy="1990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On-site wastewater discharges are reported in Form R Part Two, Section 5.3. First, facilities report releases directly discharged to a stream or water body. Often these are regulated and monitored as part of an NPDES permit. </a:t>
            </a:r>
            <a:br>
              <a:rPr lang="en-US" altLang="en-US" sz="1000">
                <a:latin typeface="Arial" panose="020B0604020202020204" pitchFamily="34" charset="0"/>
                <a:ea typeface="ＭＳ Ｐゴシック" panose="020B0600070205080204" pitchFamily="34" charset="-128"/>
              </a:rPr>
            </a:br>
            <a:r>
              <a:rPr lang="en-US" altLang="en-US" sz="1000">
                <a:latin typeface="Arial" panose="020B0604020202020204" pitchFamily="34" charset="0"/>
                <a:ea typeface="ＭＳ Ｐゴシック" panose="020B0600070205080204" pitchFamily="34" charset="-128"/>
              </a:rPr>
              <a:t>Facilities will use a map TRI-</a:t>
            </a:r>
            <a:r>
              <a:rPr lang="en-US" altLang="en-US" sz="1000" err="1">
                <a:latin typeface="Arial" panose="020B0604020202020204" pitchFamily="34" charset="0"/>
                <a:ea typeface="ＭＳ Ｐゴシック" panose="020B0600070205080204" pitchFamily="34" charset="-128"/>
              </a:rPr>
              <a:t>MEweb</a:t>
            </a:r>
            <a:r>
              <a:rPr lang="en-US" altLang="en-US" sz="1000">
                <a:latin typeface="Arial" panose="020B0604020202020204" pitchFamily="34" charset="0"/>
                <a:ea typeface="ＭＳ Ｐゴシック" panose="020B0600070205080204" pitchFamily="34" charset="-128"/>
              </a:rPr>
              <a:t> to identify the name of the water body. If it does not have a name, then report the name of the nearest downstream water body that does have a name.</a:t>
            </a:r>
          </a:p>
          <a:p>
            <a:pPr>
              <a:spcBef>
                <a:spcPts val="1200"/>
              </a:spcBef>
            </a:pPr>
            <a:r>
              <a:rPr lang="en-US" altLang="en-US" sz="1000">
                <a:latin typeface="Arial" panose="020B0604020202020204" pitchFamily="34" charset="0"/>
                <a:ea typeface="ＭＳ Ｐゴシック" panose="020B0600070205080204" pitchFamily="34" charset="-128"/>
              </a:rPr>
              <a:t>After entering the total quantity, facilities indicate basic of estimate code and the percentage of the total quantity that can be attributed to stormwater releases. </a:t>
            </a:r>
          </a:p>
        </p:txBody>
      </p:sp>
    </p:spTree>
    <p:extLst>
      <p:ext uri="{BB962C8B-B14F-4D97-AF65-F5344CB8AC3E}">
        <p14:creationId xmlns:p14="http://schemas.microsoft.com/office/powerpoint/2010/main" val="180124900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13BD818-E66A-4F8F-A9ED-61F7DFE524E5}" type="slidenum">
              <a:rPr lang="en-US" altLang="en-US"/>
              <a:pPr/>
              <a:t>98</a:t>
            </a:fld>
            <a:endParaRPr lang="en-US" altLang="en-US"/>
          </a:p>
        </p:txBody>
      </p:sp>
      <p:sp>
        <p:nvSpPr>
          <p:cNvPr id="190467" name="Rectangle 2"/>
          <p:cNvSpPr>
            <a:spLocks noGrp="1" noChangeArrowheads="1"/>
          </p:cNvSpPr>
          <p:nvPr>
            <p:ph type="body" idx="1"/>
          </p:nvPr>
        </p:nvSpPr>
        <p:spPr>
          <a:xfrm>
            <a:off x="1524000" y="3429000"/>
            <a:ext cx="6794500" cy="1174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Be inclusive of all on-site discharges, including stormwater runoff. </a:t>
            </a:r>
            <a:r>
              <a:rPr lang="en-US" sz="1200" b="0" i="0">
                <a:solidFill>
                  <a:srgbClr val="201F1E"/>
                </a:solidFill>
                <a:effectLst/>
                <a:latin typeface="Calibri" panose="020F0502020204030204" pitchFamily="34" charset="0"/>
              </a:rPr>
              <a:t>If applicable, the facility must include quantities of Section 313 chemicals in stormwater in the total quantity released (by weight) and report the indicate the percentage contributed by stormwater. </a:t>
            </a:r>
            <a:r>
              <a:rPr lang="en-US" altLang="en-US" sz="1000">
                <a:latin typeface="Arial" panose="020B0604020202020204" pitchFamily="34" charset="0"/>
                <a:ea typeface="ＭＳ Ｐゴシック" panose="020B0600070205080204" pitchFamily="34" charset="-128"/>
              </a:rPr>
              <a:t>Remember that wastewater released by the facility directly to a stream or water body are reported as an on-site wastewater discharge. Off-site transfers to a POTW or other off-site wastewater treatment facility are reported separately as off-site transfers for further waste management.</a:t>
            </a:r>
          </a:p>
          <a:p>
            <a:pPr>
              <a:spcBef>
                <a:spcPts val="1200"/>
              </a:spcBef>
            </a:pPr>
            <a:r>
              <a:rPr lang="en-US" altLang="en-US" sz="1000">
                <a:latin typeface="Arial" panose="020B0604020202020204" pitchFamily="34" charset="0"/>
                <a:ea typeface="ＭＳ Ｐゴシック" panose="020B0600070205080204" pitchFamily="34" charset="-128"/>
              </a:rPr>
              <a:t>To calculate the quantity of the TRI chemical discharged, facilities may have monitoring data available, such as may be required under a NPDES report. If no monitoring data exist, facilities should use the most appropriate methods including general process knowledge and mass balance calculations. </a:t>
            </a:r>
          </a:p>
        </p:txBody>
      </p:sp>
    </p:spTree>
    <p:extLst>
      <p:ext uri="{BB962C8B-B14F-4D97-AF65-F5344CB8AC3E}">
        <p14:creationId xmlns:p14="http://schemas.microsoft.com/office/powerpoint/2010/main" val="302884975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AB84B82-7127-4C5D-9728-5E51D6E29D13}" type="slidenum">
              <a:rPr lang="en-US" altLang="en-US"/>
              <a:pPr/>
              <a:t>99</a:t>
            </a:fld>
            <a:endParaRPr lang="en-US" altLang="en-US"/>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xfrm>
            <a:off x="1524000" y="3429000"/>
            <a:ext cx="6794500" cy="712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Facilities also must report releases of the TRI chemical to underground injection wells. Underground injection wells are classified and regulated under the Safe Drinking Water Act. Quantities are entered separately for Class one wells and for Class two through five wells. Facilities that do not have underground injection wells should check “NA” in this section.</a:t>
            </a:r>
          </a:p>
        </p:txBody>
      </p:sp>
    </p:spTree>
    <p:extLst>
      <p:ext uri="{BB962C8B-B14F-4D97-AF65-F5344CB8AC3E}">
        <p14:creationId xmlns:p14="http://schemas.microsoft.com/office/powerpoint/2010/main" val="196119820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D0D4A92-7C1B-4BEA-B330-291CD31BD38C}" type="slidenum">
              <a:rPr lang="en-US" altLang="en-US"/>
              <a:pPr/>
              <a:t>100</a:t>
            </a:fld>
            <a:endParaRPr lang="en-US" altLang="en-US"/>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xfrm>
            <a:off x="1524000" y="3429000"/>
            <a:ext cx="6794500" cy="1328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There are a variety of ways that facilities can dispose of TRI chemicals to the land. In this part of the TRI-MEweb reporting software and Form R, facilities report the quantity of the chemical released to the land via onsite RCRA subtitle C landfills, other landfills, land treatment or land farming, RCRA Subtitle C surface impoundments, other surface impoundments, and other disposal.  </a:t>
            </a:r>
          </a:p>
          <a:p>
            <a:pPr>
              <a:spcBef>
                <a:spcPts val="1200"/>
              </a:spcBef>
            </a:pPr>
            <a:r>
              <a:rPr lang="en-US" altLang="en-US" sz="1000">
                <a:latin typeface="Arial" panose="020B0604020202020204" pitchFamily="34" charset="0"/>
                <a:ea typeface="ＭＳ Ｐゴシック" panose="020B0600070205080204" pitchFamily="34" charset="-128"/>
              </a:rPr>
              <a:t>“Other disposal” includes any spills or leaks to land. Note that if a portion of the TRI chemical that is disposed of to land onsite volatilizes to the air or washes to a water body during the reporting year, that quantity is not reported here, but in the section most appropriate for that medium.</a:t>
            </a:r>
          </a:p>
          <a:p>
            <a:pPr>
              <a:spcBef>
                <a:spcPts val="1200"/>
              </a:spcBef>
            </a:pPr>
            <a:r>
              <a:rPr lang="en-US" altLang="en-US" sz="1000">
                <a:latin typeface="Arial" panose="020B0604020202020204" pitchFamily="34" charset="0"/>
                <a:ea typeface="ＭＳ Ｐゴシック" panose="020B0600070205080204" pitchFamily="34" charset="-128"/>
              </a:rPr>
              <a:t>A facility may indicate that reported on-site disposal quantities include quantities of the chemical being managed in “waste rock piles," and may provide the amount of the chemical managed in such piles. Waste rock refers to rock that contains insufficient metal concentration to economically process at any given time and is thus typically removed from a mine to allow access to the ore-grade rock.</a:t>
            </a:r>
          </a:p>
        </p:txBody>
      </p:sp>
    </p:spTree>
    <p:extLst>
      <p:ext uri="{BB962C8B-B14F-4D97-AF65-F5344CB8AC3E}">
        <p14:creationId xmlns:p14="http://schemas.microsoft.com/office/powerpoint/2010/main" val="274101000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69D6E5C-39C8-4E5D-BDD1-B3F6B9D67ED7}" type="slidenum">
              <a:rPr lang="en-US" altLang="en-US"/>
              <a:pPr/>
              <a:t>101</a:t>
            </a:fld>
            <a:endParaRPr lang="en-US" altLang="en-US"/>
          </a:p>
        </p:txBody>
      </p:sp>
      <p:sp>
        <p:nvSpPr>
          <p:cNvPr id="196611" name="Notes Placeholder 2"/>
          <p:cNvSpPr>
            <a:spLocks noGrp="1"/>
          </p:cNvSpPr>
          <p:nvPr>
            <p:ph type="body" idx="1"/>
          </p:nvPr>
        </p:nvSpPr>
        <p:spPr>
          <a:xfrm>
            <a:off x="1524000" y="3429000"/>
            <a:ext cx="6794500" cy="1482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off-site transfers section of TRI-</a:t>
            </a:r>
            <a:r>
              <a:rPr lang="en-US" altLang="en-US" sz="1000" err="1">
                <a:latin typeface="Arial" panose="020B0604020202020204" pitchFamily="34" charset="0"/>
                <a:ea typeface="ＭＳ Ｐゴシック" panose="020B0600070205080204" pitchFamily="34" charset="-128"/>
              </a:rPr>
              <a:t>MEweb</a:t>
            </a:r>
            <a:r>
              <a:rPr lang="en-US" altLang="en-US" sz="1000">
                <a:latin typeface="Arial" panose="020B0604020202020204" pitchFamily="34" charset="0"/>
                <a:ea typeface="ＭＳ Ｐゴシック" panose="020B0600070205080204" pitchFamily="34" charset="-128"/>
              </a:rPr>
              <a:t> covers Section six of Form R. Off-site transfers include any transfers of the TRI chemical to another facility for the purpose of waste management including off-site waste treatment, recycling, energy recovery, or disposal. As in Section 5, any quantity reported in Section 6 that is under 1,000 pounds AND that is for a </a:t>
            </a:r>
            <a:r>
              <a:rPr lang="en-US" sz="1200" kern="1200">
                <a:solidFill>
                  <a:schemeClr val="tx1"/>
                </a:solidFill>
                <a:effectLst/>
                <a:latin typeface="+mn-lt"/>
                <a:ea typeface="+mn-ea"/>
                <a:cs typeface="+mn-cs"/>
              </a:rPr>
              <a:t>non-CSC </a:t>
            </a:r>
            <a:r>
              <a:rPr lang="en-US" altLang="en-US" sz="1000">
                <a:latin typeface="Arial" panose="020B0604020202020204" pitchFamily="34" charset="0"/>
                <a:ea typeface="ＭＳ Ｐゴシック" panose="020B0600070205080204" pitchFamily="34" charset="-128"/>
              </a:rPr>
              <a:t>can instead be represented by one of the range codes shown here.  Also, as in Section 5, basis of estimate codes are required for each quantity entered.</a:t>
            </a:r>
          </a:p>
          <a:p>
            <a:pPr>
              <a:spcBef>
                <a:spcPts val="1200"/>
              </a:spcBef>
            </a:pPr>
            <a:r>
              <a:rPr lang="en-US" altLang="en-US" sz="1000">
                <a:latin typeface="Arial" panose="020B0604020202020204" pitchFamily="34" charset="0"/>
                <a:ea typeface="ＭＳ Ｐゴシック" panose="020B0600070205080204" pitchFamily="34" charset="-128"/>
              </a:rPr>
              <a:t>Note that similar quantities reported in Section 8 of Form R must be actual values and not range codes. The Section 8 Calculator in TRI-</a:t>
            </a:r>
            <a:r>
              <a:rPr lang="en-US" altLang="en-US" sz="1000" err="1">
                <a:latin typeface="Arial" panose="020B0604020202020204" pitchFamily="34" charset="0"/>
                <a:ea typeface="ＭＳ Ｐゴシック" panose="020B0600070205080204" pitchFamily="34" charset="-128"/>
              </a:rPr>
              <a:t>MEweb</a:t>
            </a:r>
            <a:r>
              <a:rPr lang="en-US" altLang="en-US" sz="1000">
                <a:latin typeface="Arial" panose="020B0604020202020204" pitchFamily="34" charset="0"/>
                <a:ea typeface="ＭＳ Ｐゴシック" panose="020B0600070205080204" pitchFamily="34" charset="-128"/>
              </a:rPr>
              <a:t>, which uses information reported in sections 5 and 6, will assume the midpoint of any ranges reported in Sections 5 and 6 when calculating quantities for Section 8.</a:t>
            </a:r>
          </a:p>
        </p:txBody>
      </p:sp>
    </p:spTree>
    <p:extLst>
      <p:ext uri="{BB962C8B-B14F-4D97-AF65-F5344CB8AC3E}">
        <p14:creationId xmlns:p14="http://schemas.microsoft.com/office/powerpoint/2010/main" val="23406872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0722FE4-5AAE-44B9-9593-6F4D51E8D5D4}" type="slidenum">
              <a:rPr lang="en-US" altLang="en-US"/>
              <a:pPr/>
              <a:t>102</a:t>
            </a:fld>
            <a:endParaRPr lang="en-US" altLang="en-US"/>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xfrm>
            <a:off x="1524000" y="3429000"/>
            <a:ext cx="6794500" cy="2098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Facilities must report the quantities of TRI chemicals that are transferred in wastewater to a publicly owned treatment works, or POTW.  When reporting a discharge to a POTW, TRI-</a:t>
            </a:r>
            <a:r>
              <a:rPr lang="en-US" altLang="en-US" sz="1000" err="1">
                <a:latin typeface="Arial" panose="020B0604020202020204" pitchFamily="34" charset="0"/>
                <a:ea typeface="ＭＳ Ｐゴシック" panose="020B0600070205080204" pitchFamily="34" charset="-128"/>
              </a:rPr>
              <a:t>MEweb</a:t>
            </a:r>
            <a:r>
              <a:rPr lang="en-US" altLang="en-US" sz="1000">
                <a:latin typeface="Arial" panose="020B0604020202020204" pitchFamily="34" charset="0"/>
                <a:ea typeface="ＭＳ Ｐゴシック" panose="020B0600070205080204" pitchFamily="34" charset="-128"/>
              </a:rPr>
              <a:t> and the Form R require the name of the POTW to which the TRI chemical is being transferred. Facilities can use a search tool in TRI-</a:t>
            </a:r>
            <a:r>
              <a:rPr lang="en-US" altLang="en-US" sz="1000" err="1">
                <a:latin typeface="Arial" panose="020B0604020202020204" pitchFamily="34" charset="0"/>
                <a:ea typeface="ＭＳ Ｐゴシック" panose="020B0600070205080204" pitchFamily="34" charset="-128"/>
              </a:rPr>
              <a:t>MEweb</a:t>
            </a:r>
            <a:r>
              <a:rPr lang="en-US" altLang="en-US" sz="1000">
                <a:latin typeface="Arial" panose="020B0604020202020204" pitchFamily="34" charset="0"/>
                <a:ea typeface="ＭＳ Ｐゴシック" panose="020B0600070205080204" pitchFamily="34" charset="-128"/>
              </a:rPr>
              <a:t> or one of the EPA websites shown here to find the official name of their POTW. </a:t>
            </a:r>
          </a:p>
          <a:p>
            <a:pPr>
              <a:spcBef>
                <a:spcPts val="1200"/>
              </a:spcBef>
            </a:pPr>
            <a:r>
              <a:rPr lang="en-US" altLang="en-US" sz="1000">
                <a:latin typeface="Arial" panose="020B0604020202020204" pitchFamily="34" charset="0"/>
                <a:ea typeface="ＭＳ Ｐゴシック" panose="020B0600070205080204" pitchFamily="34" charset="-128"/>
              </a:rPr>
              <a:t>Facilities will report quantities individually </a:t>
            </a:r>
            <a:r>
              <a:rPr lang="en-US" altLang="en-US" sz="1000"/>
              <a:t>for </a:t>
            </a:r>
            <a:r>
              <a:rPr lang="en-US" altLang="en-US" sz="1000">
                <a:latin typeface="Arial" panose="020B0604020202020204" pitchFamily="34" charset="0"/>
                <a:ea typeface="ＭＳ Ｐゴシック" panose="020B0600070205080204" pitchFamily="34" charset="-128"/>
              </a:rPr>
              <a:t>each transfer</a:t>
            </a:r>
            <a:r>
              <a:rPr lang="en-US" altLang="en-US" sz="1000" baseline="0">
                <a:latin typeface="Arial" panose="020B0604020202020204" pitchFamily="34" charset="0"/>
                <a:ea typeface="ＭＳ Ｐゴシック" panose="020B0600070205080204" pitchFamily="34" charset="-128"/>
              </a:rPr>
              <a:t> by waste management type to describe the chemicals’ ultimate disposition at the POTW</a:t>
            </a:r>
            <a:r>
              <a:rPr lang="en-US" altLang="en-US" sz="1000">
                <a:latin typeface="Arial" panose="020B0604020202020204" pitchFamily="34" charset="0"/>
                <a:ea typeface="ＭＳ Ｐゴシック" panose="020B0600070205080204" pitchFamily="34" charset="-128"/>
              </a:rPr>
              <a:t>. Waste management codes for the transfers of waste to POTWs, known as P Codes, are found in the RFI. If a facility does not have POTW </a:t>
            </a:r>
            <a:r>
              <a:rPr lang="en-US" altLang="en-US" sz="1000"/>
              <a:t>ultimate disposition </a:t>
            </a:r>
            <a:r>
              <a:rPr lang="en-US" altLang="en-US" sz="1000">
                <a:latin typeface="Arial" panose="020B0604020202020204" pitchFamily="34" charset="0"/>
                <a:ea typeface="ＭＳ Ｐゴシック" panose="020B0600070205080204" pitchFamily="34" charset="-128"/>
              </a:rPr>
              <a:t>information, the</a:t>
            </a:r>
            <a:r>
              <a:rPr lang="en-US" altLang="en-US" sz="1000" baseline="0">
                <a:latin typeface="Arial" panose="020B0604020202020204" pitchFamily="34" charset="0"/>
                <a:ea typeface="ＭＳ Ｐゴシック" panose="020B0600070205080204" pitchFamily="34" charset="-128"/>
              </a:rPr>
              <a:t> POTW Disposition Calculator will help reporters by using default distributions.</a:t>
            </a:r>
            <a:endParaRPr lang="en-US" altLang="en-US" sz="1000">
              <a:latin typeface="Arial" panose="020B0604020202020204" pitchFamily="34" charset="0"/>
              <a:ea typeface="ＭＳ Ｐゴシック" panose="020B0600070205080204" pitchFamily="34" charset="-128"/>
            </a:endParaRPr>
          </a:p>
          <a:p>
            <a:pPr>
              <a:spcBef>
                <a:spcPts val="1200"/>
              </a:spcBef>
            </a:pPr>
            <a:r>
              <a:rPr lang="en-US" altLang="en-US" sz="1000">
                <a:latin typeface="Arial" panose="020B0604020202020204" pitchFamily="34" charset="0"/>
                <a:ea typeface="ＭＳ Ｐゴシック" panose="020B0600070205080204" pitchFamily="34" charset="-128"/>
              </a:rPr>
              <a:t>Also note if you know the percentage of the chemical that is released by the POTW, you can enter it manually, and it will be applied in the automatic Section 8 calculations.</a:t>
            </a:r>
          </a:p>
        </p:txBody>
      </p:sp>
    </p:spTree>
    <p:extLst>
      <p:ext uri="{BB962C8B-B14F-4D97-AF65-F5344CB8AC3E}">
        <p14:creationId xmlns:p14="http://schemas.microsoft.com/office/powerpoint/2010/main" val="159498938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6ECF2F4-3F6D-412A-8127-1D8A57CF1789}" type="slidenum">
              <a:rPr lang="en-US" altLang="en-US"/>
              <a:pPr/>
              <a:t>103</a:t>
            </a:fld>
            <a:endParaRPr lang="en-US" altLang="en-US"/>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xfrm>
            <a:off x="1524000" y="3429000"/>
            <a:ext cx="6794500" cy="1328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The off-site transfers section of TRI-</a:t>
            </a:r>
            <a:r>
              <a:rPr lang="en-US" altLang="en-US" sz="1000" err="1">
                <a:latin typeface="Arial" panose="020B0604020202020204" pitchFamily="34" charset="0"/>
                <a:ea typeface="ＭＳ Ｐゴシック" panose="020B0600070205080204" pitchFamily="34" charset="-128"/>
              </a:rPr>
              <a:t>MEweb</a:t>
            </a:r>
            <a:r>
              <a:rPr lang="en-US" altLang="en-US" sz="1000">
                <a:latin typeface="Arial" panose="020B0604020202020204" pitchFamily="34" charset="0"/>
                <a:ea typeface="ＭＳ Ｐゴシック" panose="020B0600070205080204" pitchFamily="34" charset="-128"/>
              </a:rPr>
              <a:t> also covers all other transfers of the TRI chemical off-site for waste management. The name, address and EPA ID, if applicable, of the facility receiving the TRI chemical is entered. For each off-site location, the quantity and basis of estimate code associated with each waste management activity are entered. The types of waste management activities are specified using the appropriate “M code” for each activity. The list of “M codes” are available in the “Reporting Forms and Instructions” document as well in the TRI-</a:t>
            </a:r>
            <a:r>
              <a:rPr lang="en-US" altLang="en-US" sz="1000" err="1">
                <a:latin typeface="Arial" panose="020B0604020202020204" pitchFamily="34" charset="0"/>
                <a:ea typeface="ＭＳ Ｐゴシック" panose="020B0600070205080204" pitchFamily="34" charset="-128"/>
              </a:rPr>
              <a:t>MEweb</a:t>
            </a:r>
            <a:r>
              <a:rPr lang="en-US" altLang="en-US" sz="1000">
                <a:latin typeface="Arial" panose="020B0604020202020204" pitchFamily="34" charset="0"/>
                <a:ea typeface="ＭＳ Ｐゴシック" panose="020B0600070205080204" pitchFamily="34" charset="-128"/>
              </a:rPr>
              <a:t> reporting application. The quantities of TRI chemical sent off-site to be managed as waste are often recorded by facilities as part of their regulatory requirements and recordkeeping systems. Facilities should take advantage of existing sources of information to assist with developing their estimates for this and other sections of the TRI Form R.</a:t>
            </a:r>
          </a:p>
        </p:txBody>
      </p:sp>
    </p:spTree>
    <p:extLst>
      <p:ext uri="{BB962C8B-B14F-4D97-AF65-F5344CB8AC3E}">
        <p14:creationId xmlns:p14="http://schemas.microsoft.com/office/powerpoint/2010/main" val="253951674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4294967295"/>
          </p:nvPr>
        </p:nvSpPr>
        <p:spPr bwMode="auto">
          <a:xfrm>
            <a:off x="5440363" y="6948488"/>
            <a:ext cx="4160837" cy="366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42950" indent="-285750" defTabSz="963613">
              <a:defRPr sz="2400">
                <a:solidFill>
                  <a:schemeClr val="tx1"/>
                </a:solidFill>
                <a:latin typeface="Arial" panose="020B0604020202020204" pitchFamily="34" charset="0"/>
                <a:ea typeface="ＭＳ Ｐゴシック" panose="020B0600070205080204" pitchFamily="34" charset="-128"/>
              </a:defRPr>
            </a:lvl2pPr>
            <a:lvl3pPr marL="1143000" indent="-228600" defTabSz="963613">
              <a:defRPr sz="2400">
                <a:solidFill>
                  <a:schemeClr val="tx1"/>
                </a:solidFill>
                <a:latin typeface="Arial" panose="020B0604020202020204" pitchFamily="34" charset="0"/>
                <a:ea typeface="ＭＳ Ｐゴシック" panose="020B0600070205080204" pitchFamily="34" charset="-128"/>
              </a:defRPr>
            </a:lvl3pPr>
            <a:lvl4pPr marL="1600200" indent="-228600" defTabSz="963613">
              <a:defRPr sz="2400">
                <a:solidFill>
                  <a:schemeClr val="tx1"/>
                </a:solidFill>
                <a:latin typeface="Arial" panose="020B0604020202020204" pitchFamily="34" charset="0"/>
                <a:ea typeface="ＭＳ Ｐゴシック" panose="020B0600070205080204" pitchFamily="34" charset="-128"/>
              </a:defRPr>
            </a:lvl4pPr>
            <a:lvl5pPr marL="2057400" indent="-228600" defTabSz="963613">
              <a:defRPr sz="2400">
                <a:solidFill>
                  <a:schemeClr val="tx1"/>
                </a:solidFill>
                <a:latin typeface="Arial" panose="020B0604020202020204" pitchFamily="34" charset="0"/>
                <a:ea typeface="ＭＳ Ｐゴシック" panose="020B0600070205080204" pitchFamily="34" charset="-128"/>
              </a:defRPr>
            </a:lvl5pPr>
            <a:lvl6pPr marL="25146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1F3FB23-56E4-43F0-AACE-01A070CAFE20}" type="slidenum">
              <a:rPr lang="en-US" altLang="en-US"/>
              <a:pPr/>
              <a:t>104</a:t>
            </a:fld>
            <a:endParaRPr lang="en-US" altLang="en-US"/>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xfrm>
            <a:off x="1524000" y="3429000"/>
            <a:ext cx="6794500" cy="1790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en-US" altLang="en-US" sz="1000">
                <a:latin typeface="Arial" panose="020B0604020202020204" pitchFamily="34" charset="0"/>
                <a:ea typeface="ＭＳ Ｐゴシック" panose="020B0600070205080204" pitchFamily="34" charset="-128"/>
              </a:rPr>
              <a:t>Here are some tips specific to reporting off-site transfer quantities. First, Identify all possible sources of waste sent off-site. Hazardous waste is one source and other waste manifests may be helpful in calculating the quantity of some TRI chemicals sent off-site. However, also consider TRI chemicals in non-hazardous wastes, such as chemicals in waste oil, coolant, trash, or scrap metal. Also consider container residue – the RCRA definition of an “empty” drum may still contain TRI chemicals. These quantities need to be included as off-site transfers on Form R. For all quantities of the TRI chemical sent offsite for waste management, record the “M” code, describing how the chemical was managed offsite.  If a waste going offsite for incineration contained 100 pounds of the TRI chemical, 100 pounds would be reported as an “other off-site transfer” along with the name and location of the site it is being sent to, and the “M code” for incineration. If another waste stream contained 300 pounds of the same TRI chemical and was being sent to a different location for metals recovery, the 300 pounds would be listed separately, along with the name and location of the receiving facility, and the M code for metals recovery.</a:t>
            </a:r>
          </a:p>
        </p:txBody>
      </p:sp>
    </p:spTree>
    <p:extLst>
      <p:ext uri="{BB962C8B-B14F-4D97-AF65-F5344CB8AC3E}">
        <p14:creationId xmlns:p14="http://schemas.microsoft.com/office/powerpoint/2010/main" val="3017562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7.jpeg"/><Relationship Id="rId1" Type="http://schemas.openxmlformats.org/officeDocument/2006/relationships/slideMaster" Target="../slideMasters/slideMaster3.xml"/><Relationship Id="rId4" Type="http://schemas.openxmlformats.org/officeDocument/2006/relationships/image" Target="../media/image28.jpe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B2A20ED-EFFE-F446-B093-52B57B0E96EA}"/>
              </a:ext>
            </a:extLst>
          </p:cNvPr>
          <p:cNvSpPr txBox="1"/>
          <p:nvPr userDrawn="1"/>
        </p:nvSpPr>
        <p:spPr>
          <a:xfrm>
            <a:off x="1381791" y="5405579"/>
            <a:ext cx="2699208" cy="338554"/>
          </a:xfrm>
          <a:prstGeom prst="rect">
            <a:avLst/>
          </a:prstGeom>
          <a:noFill/>
        </p:spPr>
        <p:txBody>
          <a:bodyPr wrap="square" rtlCol="0">
            <a:spAutoFit/>
          </a:bodyPr>
          <a:lstStyle/>
          <a:p>
            <a:r>
              <a:rPr lang="en-US" sz="1600">
                <a:solidFill>
                  <a:schemeClr val="bg1"/>
                </a:solidFill>
                <a:latin typeface="Arial" panose="020B0604020202020204" pitchFamily="34" charset="0"/>
                <a:cs typeface="Arial" panose="020B0604020202020204" pitchFamily="34" charset="0"/>
              </a:rPr>
              <a:t>REPORTING YEAR /</a:t>
            </a:r>
          </a:p>
        </p:txBody>
      </p:sp>
      <p:sp>
        <p:nvSpPr>
          <p:cNvPr id="9" name="TextBox 8">
            <a:extLst>
              <a:ext uri="{FF2B5EF4-FFF2-40B4-BE49-F238E27FC236}">
                <a16:creationId xmlns:a16="http://schemas.microsoft.com/office/drawing/2014/main" id="{72E9AEF3-B263-8D48-8276-969FFC081BB5}"/>
              </a:ext>
            </a:extLst>
          </p:cNvPr>
          <p:cNvSpPr txBox="1"/>
          <p:nvPr userDrawn="1"/>
        </p:nvSpPr>
        <p:spPr>
          <a:xfrm>
            <a:off x="1381791" y="2069169"/>
            <a:ext cx="5534180" cy="1077218"/>
          </a:xfrm>
          <a:prstGeom prst="rect">
            <a:avLst/>
          </a:prstGeom>
          <a:noFill/>
        </p:spPr>
        <p:txBody>
          <a:bodyPr wrap="square" rtlCol="0">
            <a:spAutoFit/>
          </a:bodyPr>
          <a:lstStyle/>
          <a:p>
            <a:pPr>
              <a:lnSpc>
                <a:spcPct val="100000"/>
              </a:lnSpc>
            </a:pPr>
            <a:r>
              <a:rPr lang="en-US" sz="3200" b="1" i="0">
                <a:solidFill>
                  <a:schemeClr val="bg1"/>
                </a:solidFill>
                <a:latin typeface="Arial" panose="020B0604020202020204" pitchFamily="34" charset="0"/>
                <a:cs typeface="Arial" panose="020B0604020202020204" pitchFamily="34" charset="0"/>
              </a:rPr>
              <a:t>Toxics Release Inventory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i="0">
                <a:solidFill>
                  <a:schemeClr val="bg1"/>
                </a:solidFill>
                <a:latin typeface="Arial" panose="020B0604020202020204" pitchFamily="34" charset="0"/>
                <a:cs typeface="Arial" panose="020B0604020202020204" pitchFamily="34" charset="0"/>
              </a:rPr>
              <a:t>Reporting Requirements</a:t>
            </a:r>
          </a:p>
        </p:txBody>
      </p:sp>
      <p:sp>
        <p:nvSpPr>
          <p:cNvPr id="16" name="Text Placeholder 15">
            <a:extLst>
              <a:ext uri="{FF2B5EF4-FFF2-40B4-BE49-F238E27FC236}">
                <a16:creationId xmlns:a16="http://schemas.microsoft.com/office/drawing/2014/main" id="{7DABBC5A-2EE1-4740-A58C-F2FC3E2C97AC}"/>
              </a:ext>
            </a:extLst>
          </p:cNvPr>
          <p:cNvSpPr>
            <a:spLocks noGrp="1"/>
          </p:cNvSpPr>
          <p:nvPr>
            <p:ph type="body" sz="quarter" idx="13" hasCustomPrompt="1"/>
          </p:nvPr>
        </p:nvSpPr>
        <p:spPr>
          <a:xfrm>
            <a:off x="3453443" y="5429114"/>
            <a:ext cx="1044339" cy="322262"/>
          </a:xfrm>
          <a:prstGeom prst="rect">
            <a:avLst/>
          </a:prstGeom>
        </p:spPr>
        <p:txBody>
          <a:bodyPr/>
          <a:lstStyle>
            <a:lvl1pPr marL="0" indent="0">
              <a:buNone/>
              <a:defRPr sz="1600" b="1">
                <a:solidFill>
                  <a:schemeClr val="bg1"/>
                </a:solidFill>
                <a:latin typeface="Arial" panose="020B0604020202020204" pitchFamily="34" charset="0"/>
                <a:cs typeface="Arial" panose="020B0604020202020204" pitchFamily="34" charset="0"/>
              </a:defRPr>
            </a:lvl1pPr>
          </a:lstStyle>
          <a:p>
            <a:pPr lvl="0"/>
            <a:r>
              <a:rPr lang="en-US"/>
              <a:t>2018</a:t>
            </a:r>
          </a:p>
        </p:txBody>
      </p:sp>
      <p:sp>
        <p:nvSpPr>
          <p:cNvPr id="5" name="TextBox 4">
            <a:extLst>
              <a:ext uri="{FF2B5EF4-FFF2-40B4-BE49-F238E27FC236}">
                <a16:creationId xmlns:a16="http://schemas.microsoft.com/office/drawing/2014/main" id="{CBDBC628-061C-0547-ADB2-AAE47B99F96A}"/>
              </a:ext>
            </a:extLst>
          </p:cNvPr>
          <p:cNvSpPr txBox="1"/>
          <p:nvPr userDrawn="1"/>
        </p:nvSpPr>
        <p:spPr>
          <a:xfrm>
            <a:off x="1381792" y="3845967"/>
            <a:ext cx="456181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000" b="1" i="0">
                <a:solidFill>
                  <a:schemeClr val="bg1"/>
                </a:solidFill>
                <a:latin typeface="Arial" panose="020B0604020202020204" pitchFamily="34" charset="0"/>
                <a:cs typeface="Arial" panose="020B0604020202020204" pitchFamily="34" charset="0"/>
              </a:rPr>
              <a:t>Basic Concepts: Do I Need to Report to TRI  and How Do I Report</a:t>
            </a:r>
          </a:p>
        </p:txBody>
      </p:sp>
      <p:sp>
        <p:nvSpPr>
          <p:cNvPr id="6" name="TextBox 5">
            <a:extLst>
              <a:ext uri="{FF2B5EF4-FFF2-40B4-BE49-F238E27FC236}">
                <a16:creationId xmlns:a16="http://schemas.microsoft.com/office/drawing/2014/main" id="{792A1479-2010-EE4F-9D04-7678B394CF7F}"/>
              </a:ext>
            </a:extLst>
          </p:cNvPr>
          <p:cNvSpPr txBox="1"/>
          <p:nvPr userDrawn="1"/>
        </p:nvSpPr>
        <p:spPr>
          <a:xfrm>
            <a:off x="1381791" y="6410054"/>
            <a:ext cx="52376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kern="1200">
                <a:solidFill>
                  <a:schemeClr val="bg1"/>
                </a:solidFill>
                <a:latin typeface="Arial" panose="020B0604020202020204" pitchFamily="34" charset="0"/>
                <a:ea typeface="+mn-ea"/>
                <a:cs typeface="Arial" panose="020B0604020202020204" pitchFamily="34" charset="0"/>
              </a:rPr>
              <a:t>Emergency Planning &amp; Community RIGHT-TO-KNOW Act (EPCRA) Section 313</a:t>
            </a:r>
            <a:endParaRPr lang="en-US" altLang="en-US" sz="1000" b="0" i="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8806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3938"/>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4506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1" y="-1"/>
            <a:ext cx="12192001" cy="6309360"/>
            <a:chOff x="-1" y="0"/>
            <a:chExt cx="12192001" cy="6311152"/>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0"/>
              <a:ext cx="4648202" cy="6311151"/>
            </a:xfrm>
            <a:prstGeom prst="rect">
              <a:avLst/>
            </a:prstGeom>
          </p:spPr>
        </p:pic>
      </p:grpSp>
      <p:sp>
        <p:nvSpPr>
          <p:cNvPr id="18" name="Title Placeholder 3">
            <a:extLst>
              <a:ext uri="{FF2B5EF4-FFF2-40B4-BE49-F238E27FC236}">
                <a16:creationId xmlns:a16="http://schemas.microsoft.com/office/drawing/2014/main" id="{4C22EC77-AC6D-1F40-805D-F36A3252D76E}"/>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9" name="Text Placeholder 2">
            <a:extLst>
              <a:ext uri="{FF2B5EF4-FFF2-40B4-BE49-F238E27FC236}">
                <a16:creationId xmlns:a16="http://schemas.microsoft.com/office/drawing/2014/main" id="{088F6652-C5D2-5B4F-9308-4E6146BA7CCE}"/>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2" name="Picture 11">
            <a:extLst>
              <a:ext uri="{FF2B5EF4-FFF2-40B4-BE49-F238E27FC236}">
                <a16:creationId xmlns:a16="http://schemas.microsoft.com/office/drawing/2014/main" id="{462F6262-1AAC-4341-8BDB-07D63AF6D7E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1416537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309610"/>
            <a:ext cx="12192000" cy="558901"/>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1"/>
            <a:ext cx="12192001" cy="6309609"/>
            <a:chOff x="-1" y="-249"/>
            <a:chExt cx="12192001" cy="6311401"/>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
            <a:stretch/>
          </p:blipFill>
          <p:spPr>
            <a:xfrm>
              <a:off x="7543798" y="-249"/>
              <a:ext cx="4648202" cy="6311401"/>
            </a:xfrm>
            <a:prstGeom prst="rect">
              <a:avLst/>
            </a:prstGeom>
          </p:spPr>
        </p:pic>
      </p:grpSp>
      <p:sp>
        <p:nvSpPr>
          <p:cNvPr id="16" name="Title Placeholder 3">
            <a:extLst>
              <a:ext uri="{FF2B5EF4-FFF2-40B4-BE49-F238E27FC236}">
                <a16:creationId xmlns:a16="http://schemas.microsoft.com/office/drawing/2014/main" id="{4DD00A90-116A-E447-B27E-65EC6F2E209A}"/>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7" name="Text Placeholder 2">
            <a:extLst>
              <a:ext uri="{FF2B5EF4-FFF2-40B4-BE49-F238E27FC236}">
                <a16:creationId xmlns:a16="http://schemas.microsoft.com/office/drawing/2014/main" id="{77F8C9C3-54E1-6047-BCAC-BDF40EE9A1C5}"/>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2" name="Picture 11">
            <a:extLst>
              <a:ext uri="{FF2B5EF4-FFF2-40B4-BE49-F238E27FC236}">
                <a16:creationId xmlns:a16="http://schemas.microsoft.com/office/drawing/2014/main" id="{D6CDF1FE-3A3D-5C4F-A1F5-C3D9B71EA8A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1693641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1"/>
            <a:ext cx="12192001" cy="6309611"/>
            <a:chOff x="-1" y="-251"/>
            <a:chExt cx="12192001" cy="6311403"/>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251"/>
              <a:ext cx="4648202" cy="6311403"/>
            </a:xfrm>
            <a:prstGeom prst="rect">
              <a:avLst/>
            </a:prstGeom>
          </p:spPr>
        </p:pic>
      </p:grpSp>
      <p:sp>
        <p:nvSpPr>
          <p:cNvPr id="12" name="Title Placeholder 3">
            <a:extLst>
              <a:ext uri="{FF2B5EF4-FFF2-40B4-BE49-F238E27FC236}">
                <a16:creationId xmlns:a16="http://schemas.microsoft.com/office/drawing/2014/main" id="{60552B3E-CE3F-754D-9BC9-825B6B9B4694}"/>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6" name="Text Placeholder 2">
            <a:extLst>
              <a:ext uri="{FF2B5EF4-FFF2-40B4-BE49-F238E27FC236}">
                <a16:creationId xmlns:a16="http://schemas.microsoft.com/office/drawing/2014/main" id="{DC17F837-C651-FF46-9E3D-DD84F478C671}"/>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7" name="Picture 16">
            <a:extLst>
              <a:ext uri="{FF2B5EF4-FFF2-40B4-BE49-F238E27FC236}">
                <a16:creationId xmlns:a16="http://schemas.microsoft.com/office/drawing/2014/main" id="{5EC86ACD-75A8-694E-8B4E-04F18A2572C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3337183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25450"/>
            <a:ext cx="12192001" cy="6335060"/>
            <a:chOff x="-1" y="-25707"/>
            <a:chExt cx="12192001" cy="6336859"/>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25707"/>
              <a:ext cx="4648202" cy="6329024"/>
            </a:xfrm>
            <a:prstGeom prst="rect">
              <a:avLst/>
            </a:prstGeom>
          </p:spPr>
        </p:pic>
      </p:grpSp>
      <p:sp>
        <p:nvSpPr>
          <p:cNvPr id="12" name="Title Placeholder 3">
            <a:extLst>
              <a:ext uri="{FF2B5EF4-FFF2-40B4-BE49-F238E27FC236}">
                <a16:creationId xmlns:a16="http://schemas.microsoft.com/office/drawing/2014/main" id="{A94C5282-B4B0-1E40-9161-7937EB59B634}"/>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6" name="Text Placeholder 2">
            <a:extLst>
              <a:ext uri="{FF2B5EF4-FFF2-40B4-BE49-F238E27FC236}">
                <a16:creationId xmlns:a16="http://schemas.microsoft.com/office/drawing/2014/main" id="{B2B28707-32B4-D249-B9FB-9304FB63B343}"/>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7" name="Picture 16">
            <a:extLst>
              <a:ext uri="{FF2B5EF4-FFF2-40B4-BE49-F238E27FC236}">
                <a16:creationId xmlns:a16="http://schemas.microsoft.com/office/drawing/2014/main" id="{6EB0FE02-82BD-8C4D-B382-6FB9C4AC952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2599478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Body 3">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18712481-7304-634C-AD85-BF481CF705F1}"/>
              </a:ext>
            </a:extLst>
          </p:cNvPr>
          <p:cNvGrpSpPr/>
          <p:nvPr userDrawn="1"/>
        </p:nvGrpSpPr>
        <p:grpSpPr>
          <a:xfrm>
            <a:off x="0" y="2109"/>
            <a:ext cx="12192001" cy="6312912"/>
            <a:chOff x="-1" y="1859"/>
            <a:chExt cx="12192001" cy="6314706"/>
          </a:xfrm>
          <a:effectLst>
            <a:outerShdw blurRad="50800" dist="50800" dir="2040000" sx="101000" sy="101000" algn="ctr" rotWithShape="0">
              <a:srgbClr val="000000">
                <a:alpha val="16000"/>
              </a:srgbClr>
            </a:outerShdw>
          </a:effectLst>
        </p:grpSpPr>
        <p:sp>
          <p:nvSpPr>
            <p:cNvPr id="19" name="Rectangle 18">
              <a:extLst>
                <a:ext uri="{FF2B5EF4-FFF2-40B4-BE49-F238E27FC236}">
                  <a16:creationId xmlns:a16="http://schemas.microsoft.com/office/drawing/2014/main" id="{9E9894CD-B9C7-8B41-9BF6-03BEAB1B583D}"/>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8A9C76B-12DB-154F-9F8B-ACD7C545A5B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1859"/>
              <a:ext cx="4648202" cy="6314706"/>
            </a:xfrm>
            <a:prstGeom prst="rect">
              <a:avLst/>
            </a:prstGeom>
          </p:spPr>
        </p:pic>
      </p:grpSp>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sp>
        <p:nvSpPr>
          <p:cNvPr id="12" name="Title Placeholder 3">
            <a:extLst>
              <a:ext uri="{FF2B5EF4-FFF2-40B4-BE49-F238E27FC236}">
                <a16:creationId xmlns:a16="http://schemas.microsoft.com/office/drawing/2014/main" id="{A94C5282-B4B0-1E40-9161-7937EB59B634}"/>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6" name="Text Placeholder 2">
            <a:extLst>
              <a:ext uri="{FF2B5EF4-FFF2-40B4-BE49-F238E27FC236}">
                <a16:creationId xmlns:a16="http://schemas.microsoft.com/office/drawing/2014/main" id="{B2B28707-32B4-D249-B9FB-9304FB63B343}"/>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7" name="Picture 16">
            <a:extLst>
              <a:ext uri="{FF2B5EF4-FFF2-40B4-BE49-F238E27FC236}">
                <a16:creationId xmlns:a16="http://schemas.microsoft.com/office/drawing/2014/main" id="{D50CC871-F052-A144-AE06-52AC2CE431A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31873324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1503"/>
            <a:ext cx="12192001" cy="6315491"/>
            <a:chOff x="-1" y="-6133"/>
            <a:chExt cx="12192001" cy="6317285"/>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6133"/>
              <a:ext cx="4648202" cy="6312547"/>
            </a:xfrm>
            <a:prstGeom prst="rect">
              <a:avLst/>
            </a:prstGeom>
          </p:spPr>
        </p:pic>
      </p:grpSp>
      <p:sp>
        <p:nvSpPr>
          <p:cNvPr id="12" name="Title Placeholder 3">
            <a:extLst>
              <a:ext uri="{FF2B5EF4-FFF2-40B4-BE49-F238E27FC236}">
                <a16:creationId xmlns:a16="http://schemas.microsoft.com/office/drawing/2014/main" id="{62B5EB69-6255-5646-B1BF-1FD3BC390BE9}"/>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6" name="Text Placeholder 2">
            <a:extLst>
              <a:ext uri="{FF2B5EF4-FFF2-40B4-BE49-F238E27FC236}">
                <a16:creationId xmlns:a16="http://schemas.microsoft.com/office/drawing/2014/main" id="{884881EF-5A4D-FE4E-884F-D6EE51DD20BB}"/>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7" name="Picture 16">
            <a:extLst>
              <a:ext uri="{FF2B5EF4-FFF2-40B4-BE49-F238E27FC236}">
                <a16:creationId xmlns:a16="http://schemas.microsoft.com/office/drawing/2014/main" id="{ED9D698B-CA29-B442-AF46-05FA9079E4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24963724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4275"/>
            <a:ext cx="12192001" cy="6306207"/>
            <a:chOff x="-1" y="4026"/>
            <a:chExt cx="12192001" cy="6307998"/>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4026"/>
              <a:ext cx="4648202" cy="6307998"/>
            </a:xfrm>
            <a:prstGeom prst="rect">
              <a:avLst/>
            </a:prstGeom>
          </p:spPr>
        </p:pic>
      </p:grpSp>
      <p:sp>
        <p:nvSpPr>
          <p:cNvPr id="12" name="Title Placeholder 3">
            <a:extLst>
              <a:ext uri="{FF2B5EF4-FFF2-40B4-BE49-F238E27FC236}">
                <a16:creationId xmlns:a16="http://schemas.microsoft.com/office/drawing/2014/main" id="{6CDECDB5-ED40-D64C-8C70-C5A6E7705554}"/>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6" name="Text Placeholder 2">
            <a:extLst>
              <a:ext uri="{FF2B5EF4-FFF2-40B4-BE49-F238E27FC236}">
                <a16:creationId xmlns:a16="http://schemas.microsoft.com/office/drawing/2014/main" id="{EE715080-DF53-224D-A8E7-26870557CCF7}"/>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7" name="Picture 16">
            <a:extLst>
              <a:ext uri="{FF2B5EF4-FFF2-40B4-BE49-F238E27FC236}">
                <a16:creationId xmlns:a16="http://schemas.microsoft.com/office/drawing/2014/main" id="{BDB36620-26E3-4143-B557-EF8DE530EB7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2675788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5150"/>
            <a:ext cx="12192001" cy="6306205"/>
            <a:chOff x="-1" y="4901"/>
            <a:chExt cx="12192001" cy="6307996"/>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4901"/>
              <a:ext cx="4648202" cy="6307996"/>
            </a:xfrm>
            <a:prstGeom prst="rect">
              <a:avLst/>
            </a:prstGeom>
          </p:spPr>
        </p:pic>
      </p:grpSp>
      <p:sp>
        <p:nvSpPr>
          <p:cNvPr id="10" name="Text Placeholder 2">
            <a:extLst>
              <a:ext uri="{FF2B5EF4-FFF2-40B4-BE49-F238E27FC236}">
                <a16:creationId xmlns:a16="http://schemas.microsoft.com/office/drawing/2014/main" id="{F6F680E5-1176-4645-9227-FBBE345B94F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2"/>
            <a:endParaRPr lang="en-US"/>
          </a:p>
        </p:txBody>
      </p:sp>
      <p:pic>
        <p:nvPicPr>
          <p:cNvPr id="12" name="Picture 11">
            <a:extLst>
              <a:ext uri="{FF2B5EF4-FFF2-40B4-BE49-F238E27FC236}">
                <a16:creationId xmlns:a16="http://schemas.microsoft.com/office/drawing/2014/main" id="{D2D0517F-8E87-564A-869F-78185514C7E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21258048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Body 3">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pic>
        <p:nvPicPr>
          <p:cNvPr id="12" name="Picture 11">
            <a:extLst>
              <a:ext uri="{FF2B5EF4-FFF2-40B4-BE49-F238E27FC236}">
                <a16:creationId xmlns:a16="http://schemas.microsoft.com/office/drawing/2014/main" id="{9C1B49F6-3CB6-3242-B005-71648EA9CC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grpSp>
        <p:nvGrpSpPr>
          <p:cNvPr id="16" name="Group 15">
            <a:extLst>
              <a:ext uri="{FF2B5EF4-FFF2-40B4-BE49-F238E27FC236}">
                <a16:creationId xmlns:a16="http://schemas.microsoft.com/office/drawing/2014/main" id="{8079C0F1-7F53-A94C-AD8C-62404D555325}"/>
              </a:ext>
            </a:extLst>
          </p:cNvPr>
          <p:cNvGrpSpPr/>
          <p:nvPr userDrawn="1"/>
        </p:nvGrpSpPr>
        <p:grpSpPr>
          <a:xfrm>
            <a:off x="0" y="1"/>
            <a:ext cx="12191999" cy="6309610"/>
            <a:chOff x="-1" y="-250"/>
            <a:chExt cx="12191999" cy="6311402"/>
          </a:xfrm>
          <a:effectLst>
            <a:outerShdw blurRad="50800" dist="50800" dir="2040000" sx="101000" sy="101000" algn="ctr" rotWithShape="0">
              <a:srgbClr val="000000">
                <a:alpha val="16000"/>
              </a:srgbClr>
            </a:outerShdw>
          </a:effectLst>
        </p:grpSpPr>
        <p:sp>
          <p:nvSpPr>
            <p:cNvPr id="17" name="Rectangle 16">
              <a:extLst>
                <a:ext uri="{FF2B5EF4-FFF2-40B4-BE49-F238E27FC236}">
                  <a16:creationId xmlns:a16="http://schemas.microsoft.com/office/drawing/2014/main" id="{890B9B3B-DDDC-674C-87F2-27DA99B61C89}"/>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D8DFCC66-9CEE-C440-8ADD-E43330DBAB6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7543797" y="-250"/>
              <a:ext cx="4648201" cy="6311402"/>
            </a:xfrm>
            <a:prstGeom prst="rect">
              <a:avLst/>
            </a:prstGeom>
          </p:spPr>
        </p:pic>
      </p:gr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0" name="Text Placeholder 2">
            <a:extLst>
              <a:ext uri="{FF2B5EF4-FFF2-40B4-BE49-F238E27FC236}">
                <a16:creationId xmlns:a16="http://schemas.microsoft.com/office/drawing/2014/main" id="{F6F680E5-1176-4645-9227-FBBE345B94F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2"/>
            <a:endParaRPr lang="en-US"/>
          </a:p>
        </p:txBody>
      </p:sp>
    </p:spTree>
    <p:extLst>
      <p:ext uri="{BB962C8B-B14F-4D97-AF65-F5344CB8AC3E}">
        <p14:creationId xmlns:p14="http://schemas.microsoft.com/office/powerpoint/2010/main" val="3926712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3709"/>
            <a:ext cx="12192001" cy="6308169"/>
            <a:chOff x="-1" y="1191"/>
            <a:chExt cx="12192001" cy="6309961"/>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1191"/>
              <a:ext cx="4648202" cy="6304380"/>
            </a:xfrm>
            <a:prstGeom prst="rect">
              <a:avLst/>
            </a:prstGeom>
          </p:spPr>
        </p:pic>
      </p:gr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2" name="Picture 11">
            <a:extLst>
              <a:ext uri="{FF2B5EF4-FFF2-40B4-BE49-F238E27FC236}">
                <a16:creationId xmlns:a16="http://schemas.microsoft.com/office/drawing/2014/main" id="{FBF5B0DF-1C53-BE45-9DFF-A862DA88AB4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457384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ody Slide">
    <p:spTree>
      <p:nvGrpSpPr>
        <p:cNvPr id="1" name=""/>
        <p:cNvGrpSpPr/>
        <p:nvPr/>
      </p:nvGrpSpPr>
      <p:grpSpPr>
        <a:xfrm>
          <a:off x="0" y="0"/>
          <a:ext cx="0" cy="0"/>
          <a:chOff x="0" y="0"/>
          <a:chExt cx="0" cy="0"/>
        </a:xfrm>
      </p:grpSpPr>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480767" y="386498"/>
            <a:ext cx="11038788"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11037887"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770147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pic>
        <p:nvPicPr>
          <p:cNvPr id="6" name="Picture 5">
            <a:extLst>
              <a:ext uri="{FF2B5EF4-FFF2-40B4-BE49-F238E27FC236}">
                <a16:creationId xmlns:a16="http://schemas.microsoft.com/office/drawing/2014/main" id="{EED70F7D-4B5E-574E-86A8-F6A0EC9EA89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3744953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1777"/>
            <a:ext cx="12192001" cy="6313011"/>
            <a:chOff x="-1" y="3124"/>
            <a:chExt cx="12192001" cy="6314804"/>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3124"/>
              <a:ext cx="4648202" cy="6314804"/>
            </a:xfrm>
            <a:prstGeom prst="rect">
              <a:avLst/>
            </a:prstGeom>
          </p:spPr>
        </p:pic>
      </p:gr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6" name="Picture 15">
            <a:extLst>
              <a:ext uri="{FF2B5EF4-FFF2-40B4-BE49-F238E27FC236}">
                <a16:creationId xmlns:a16="http://schemas.microsoft.com/office/drawing/2014/main" id="{8400AB21-D477-3442-A429-B79087FBFC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4151060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Body 3">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326488D-0631-3849-B1C4-38FE100DAA3D}"/>
              </a:ext>
            </a:extLst>
          </p:cNvPr>
          <p:cNvGrpSpPr/>
          <p:nvPr userDrawn="1"/>
        </p:nvGrpSpPr>
        <p:grpSpPr>
          <a:xfrm>
            <a:off x="0" y="1"/>
            <a:ext cx="12192000" cy="6304460"/>
            <a:chOff x="-1" y="4902"/>
            <a:chExt cx="12192000" cy="6306251"/>
          </a:xfrm>
          <a:effectLst>
            <a:outerShdw blurRad="50800" dist="50800" dir="2040000" sx="101000" sy="101000" algn="ctr" rotWithShape="0">
              <a:srgbClr val="000000">
                <a:alpha val="16000"/>
              </a:srgbClr>
            </a:outerShdw>
          </a:effectLst>
        </p:grpSpPr>
        <p:sp>
          <p:nvSpPr>
            <p:cNvPr id="19" name="Rectangle 18">
              <a:extLst>
                <a:ext uri="{FF2B5EF4-FFF2-40B4-BE49-F238E27FC236}">
                  <a16:creationId xmlns:a16="http://schemas.microsoft.com/office/drawing/2014/main" id="{B863B4D5-6F1F-E349-A945-ABFF647C1D89}"/>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1BFF880A-7E36-244A-956C-069A1EAA669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4902"/>
              <a:ext cx="4648201" cy="6306251"/>
            </a:xfrm>
            <a:prstGeom prst="rect">
              <a:avLst/>
            </a:prstGeom>
          </p:spPr>
        </p:pic>
      </p:grpSp>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2" name="Picture 11">
            <a:extLst>
              <a:ext uri="{FF2B5EF4-FFF2-40B4-BE49-F238E27FC236}">
                <a16:creationId xmlns:a16="http://schemas.microsoft.com/office/drawing/2014/main" id="{F42911A5-600C-2147-B1B3-385EDBA914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29111416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2063"/>
            <a:ext cx="12192001" cy="6305973"/>
            <a:chOff x="-1" y="6965"/>
            <a:chExt cx="12192001" cy="6307764"/>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6965"/>
              <a:ext cx="4648202" cy="6307764"/>
            </a:xfrm>
            <a:prstGeom prst="rect">
              <a:avLst/>
            </a:prstGeom>
          </p:spPr>
        </p:pic>
      </p:gr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2" name="Picture 11">
            <a:extLst>
              <a:ext uri="{FF2B5EF4-FFF2-40B4-BE49-F238E27FC236}">
                <a16:creationId xmlns:a16="http://schemas.microsoft.com/office/drawing/2014/main" id="{D971079D-2E4F-AF4C-953C-A3FE0F30217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34103238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5743"/>
            <a:ext cx="12192001" cy="6302000"/>
            <a:chOff x="-1" y="10646"/>
            <a:chExt cx="12192001" cy="6303790"/>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10646"/>
              <a:ext cx="4648202" cy="6303790"/>
            </a:xfrm>
            <a:prstGeom prst="rect">
              <a:avLst/>
            </a:prstGeom>
          </p:spPr>
        </p:pic>
      </p:gr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2" name="Picture 11">
            <a:extLst>
              <a:ext uri="{FF2B5EF4-FFF2-40B4-BE49-F238E27FC236}">
                <a16:creationId xmlns:a16="http://schemas.microsoft.com/office/drawing/2014/main" id="{A334BB21-104D-7B4E-ACC3-50D62EBB0D8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16356181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3938"/>
            <a:ext cx="12192001" cy="6308398"/>
            <a:chOff x="-1" y="962"/>
            <a:chExt cx="12192001" cy="6310190"/>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57884" y="962"/>
              <a:ext cx="4734116" cy="6309458"/>
            </a:xfrm>
            <a:prstGeom prst="rect">
              <a:avLst/>
            </a:prstGeom>
          </p:spPr>
        </p:pic>
      </p:gr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2" name="Picture 11">
            <a:extLst>
              <a:ext uri="{FF2B5EF4-FFF2-40B4-BE49-F238E27FC236}">
                <a16:creationId xmlns:a16="http://schemas.microsoft.com/office/drawing/2014/main" id="{08322C52-3F10-EA4E-9B69-485DF057AA2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19807468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5450"/>
            <a:ext cx="12192001" cy="6299199"/>
            <a:chOff x="-1" y="10353"/>
            <a:chExt cx="12192001" cy="6300988"/>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10353"/>
              <a:ext cx="4648202" cy="6300988"/>
            </a:xfrm>
            <a:prstGeom prst="rect">
              <a:avLst/>
            </a:prstGeom>
          </p:spPr>
        </p:pic>
      </p:gr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2" name="Picture 11">
            <a:extLst>
              <a:ext uri="{FF2B5EF4-FFF2-40B4-BE49-F238E27FC236}">
                <a16:creationId xmlns:a16="http://schemas.microsoft.com/office/drawing/2014/main" id="{08322C52-3F10-EA4E-9B69-485DF057AA2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11688734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0"/>
            <a:ext cx="12192001" cy="6304460"/>
            <a:chOff x="-1" y="4901"/>
            <a:chExt cx="12192001" cy="6306251"/>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4901"/>
              <a:ext cx="4648202" cy="6306251"/>
            </a:xfrm>
            <a:prstGeom prst="rect">
              <a:avLst/>
            </a:prstGeom>
          </p:spPr>
        </p:pic>
      </p:gr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2" name="Picture 11">
            <a:extLst>
              <a:ext uri="{FF2B5EF4-FFF2-40B4-BE49-F238E27FC236}">
                <a16:creationId xmlns:a16="http://schemas.microsoft.com/office/drawing/2014/main" id="{7DE614FF-8868-F14E-A188-87F29EEA263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1083190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1930"/>
            <a:ext cx="12192001" cy="6306390"/>
            <a:chOff x="-1" y="2971"/>
            <a:chExt cx="12192001" cy="6308181"/>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7" y="2971"/>
              <a:ext cx="4648203" cy="6308181"/>
            </a:xfrm>
            <a:prstGeom prst="rect">
              <a:avLst/>
            </a:prstGeom>
          </p:spPr>
        </p:pic>
      </p:gr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2" name="Picture 11">
            <a:extLst>
              <a:ext uri="{FF2B5EF4-FFF2-40B4-BE49-F238E27FC236}">
                <a16:creationId xmlns:a16="http://schemas.microsoft.com/office/drawing/2014/main" id="{BE90710C-8820-3C4E-86D0-396DD10E548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13500927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3066"/>
            <a:ext cx="12192001" cy="6301394"/>
            <a:chOff x="-1" y="7968"/>
            <a:chExt cx="12192001" cy="6303184"/>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26"/>
            <a:stretch/>
          </p:blipFill>
          <p:spPr>
            <a:xfrm>
              <a:off x="7543798" y="7968"/>
              <a:ext cx="4648202" cy="6303183"/>
            </a:xfrm>
            <a:prstGeom prst="rect">
              <a:avLst/>
            </a:prstGeom>
          </p:spPr>
        </p:pic>
      </p:gr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2" name="Picture 11">
            <a:extLst>
              <a:ext uri="{FF2B5EF4-FFF2-40B4-BE49-F238E27FC236}">
                <a16:creationId xmlns:a16="http://schemas.microsoft.com/office/drawing/2014/main" id="{BB71A3C8-B067-3944-8070-00D09009F75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10675180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0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7968"/>
            <a:ext cx="12192001" cy="6320079"/>
            <a:chOff x="-1" y="-3069"/>
            <a:chExt cx="12192001" cy="6321874"/>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3069"/>
              <a:ext cx="4648202" cy="6321874"/>
            </a:xfrm>
            <a:prstGeom prst="rect">
              <a:avLst/>
            </a:prstGeom>
          </p:spPr>
        </p:pic>
      </p:gr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2" name="Picture 11">
            <a:extLst>
              <a:ext uri="{FF2B5EF4-FFF2-40B4-BE49-F238E27FC236}">
                <a16:creationId xmlns:a16="http://schemas.microsoft.com/office/drawing/2014/main" id="{3DDF0F9A-E99C-1B45-9567-A54EBAC1EF9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665586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ody Slide">
    <p:spTree>
      <p:nvGrpSpPr>
        <p:cNvPr id="1" name=""/>
        <p:cNvGrpSpPr/>
        <p:nvPr/>
      </p:nvGrpSpPr>
      <p:grpSpPr>
        <a:xfrm>
          <a:off x="0" y="0"/>
          <a:ext cx="0" cy="0"/>
          <a:chOff x="0" y="0"/>
          <a:chExt cx="0" cy="0"/>
        </a:xfrm>
      </p:grpSpPr>
      <p:sp>
        <p:nvSpPr>
          <p:cNvPr id="7" name="Title Placeholder 3">
            <a:extLst>
              <a:ext uri="{FF2B5EF4-FFF2-40B4-BE49-F238E27FC236}">
                <a16:creationId xmlns:a16="http://schemas.microsoft.com/office/drawing/2014/main" id="{FBA8B4AE-0157-8149-92AF-D65D963D3A2E}"/>
              </a:ext>
            </a:extLst>
          </p:cNvPr>
          <p:cNvSpPr>
            <a:spLocks noGrp="1"/>
          </p:cNvSpPr>
          <p:nvPr>
            <p:ph type="title"/>
          </p:nvPr>
        </p:nvSpPr>
        <p:spPr>
          <a:xfrm>
            <a:off x="480767" y="386498"/>
            <a:ext cx="11038788" cy="744717"/>
          </a:xfrm>
          <a:prstGeom prst="rect">
            <a:avLst/>
          </a:prstGeom>
        </p:spPr>
        <p:txBody>
          <a:bodyPr vert="horz" lIns="91440" tIns="45720" rIns="91440" bIns="45720" rtlCol="0"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3200"/>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2339026" y="2027340"/>
            <a:ext cx="9230495" cy="689753"/>
          </a:xfrm>
          <a:prstGeom prst="rect">
            <a:avLst/>
          </a:prstGeom>
        </p:spPr>
        <p:txBody>
          <a:bodyPr/>
          <a:lstStyle>
            <a:lvl1pPr marL="7938" indent="-7938">
              <a:lnSpc>
                <a:spcPct val="100000"/>
              </a:lnSpc>
              <a:spcBef>
                <a:spcPts val="500"/>
              </a:spcBef>
              <a:spcAft>
                <a:spcPts val="1000"/>
              </a:spcAft>
              <a:buNone/>
              <a:defRPr sz="1600" b="0">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50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endParaRPr lang="en-US"/>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770147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sp>
        <p:nvSpPr>
          <p:cNvPr id="9" name="Rectangle 8">
            <a:extLst>
              <a:ext uri="{FF2B5EF4-FFF2-40B4-BE49-F238E27FC236}">
                <a16:creationId xmlns:a16="http://schemas.microsoft.com/office/drawing/2014/main" id="{8E54AB82-091F-834D-B44F-22A0F7EFA535}"/>
              </a:ext>
            </a:extLst>
          </p:cNvPr>
          <p:cNvSpPr/>
          <p:nvPr userDrawn="1"/>
        </p:nvSpPr>
        <p:spPr>
          <a:xfrm>
            <a:off x="622479" y="3981037"/>
            <a:ext cx="2998834" cy="54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DA68B35-B949-C949-B21E-455353004DBC}"/>
              </a:ext>
            </a:extLst>
          </p:cNvPr>
          <p:cNvSpPr/>
          <p:nvPr userDrawn="1"/>
        </p:nvSpPr>
        <p:spPr>
          <a:xfrm>
            <a:off x="622479" y="1783092"/>
            <a:ext cx="1318661" cy="131866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734AF36-FE09-604D-A409-FB8045400E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9744" y="1961941"/>
            <a:ext cx="624130" cy="960962"/>
          </a:xfrm>
          <a:prstGeom prst="rect">
            <a:avLst/>
          </a:prstGeom>
        </p:spPr>
      </p:pic>
      <p:sp>
        <p:nvSpPr>
          <p:cNvPr id="15" name="Text Placeholder 2">
            <a:extLst>
              <a:ext uri="{FF2B5EF4-FFF2-40B4-BE49-F238E27FC236}">
                <a16:creationId xmlns:a16="http://schemas.microsoft.com/office/drawing/2014/main" id="{BF432D0C-5564-6549-AB16-99F329A710F6}"/>
              </a:ext>
            </a:extLst>
          </p:cNvPr>
          <p:cNvSpPr>
            <a:spLocks noGrp="1"/>
          </p:cNvSpPr>
          <p:nvPr>
            <p:ph type="body" sz="quarter" idx="11"/>
          </p:nvPr>
        </p:nvSpPr>
        <p:spPr>
          <a:xfrm>
            <a:off x="622479" y="4285408"/>
            <a:ext cx="10947042" cy="1210347"/>
          </a:xfrm>
          <a:prstGeom prst="rect">
            <a:avLst/>
          </a:prstGeom>
        </p:spPr>
        <p:txBody>
          <a:bodyPr/>
          <a:lstStyle>
            <a:lvl1pPr marL="7938" indent="-7938">
              <a:lnSpc>
                <a:spcPct val="100000"/>
              </a:lnSpc>
              <a:spcBef>
                <a:spcPts val="500"/>
              </a:spcBef>
              <a:spcAft>
                <a:spcPts val="1000"/>
              </a:spcAft>
              <a:buNone/>
              <a:defRPr sz="24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50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endParaRPr lang="en-US"/>
          </a:p>
        </p:txBody>
      </p:sp>
      <p:pic>
        <p:nvPicPr>
          <p:cNvPr id="12" name="Picture 11">
            <a:extLst>
              <a:ext uri="{FF2B5EF4-FFF2-40B4-BE49-F238E27FC236}">
                <a16:creationId xmlns:a16="http://schemas.microsoft.com/office/drawing/2014/main" id="{288A7FEE-72F9-324A-A802-C5AA6595F1E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39653711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2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7968"/>
            <a:ext cx="12192001" cy="6320079"/>
            <a:chOff x="-1" y="-3069"/>
            <a:chExt cx="12192001" cy="6321874"/>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C95199-1678-6D4E-9945-7274AD7986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3069"/>
              <a:ext cx="4648202" cy="6321874"/>
            </a:xfrm>
            <a:prstGeom prst="rect">
              <a:avLst/>
            </a:prstGeom>
          </p:spPr>
        </p:pic>
      </p:gr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2" name="Picture 11">
            <a:extLst>
              <a:ext uri="{FF2B5EF4-FFF2-40B4-BE49-F238E27FC236}">
                <a16:creationId xmlns:a16="http://schemas.microsoft.com/office/drawing/2014/main" id="{3DDF0F9A-E99C-1B45-9567-A54EBAC1EF9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pic>
        <p:nvPicPr>
          <p:cNvPr id="16" name="Picture 15">
            <a:extLst>
              <a:ext uri="{FF2B5EF4-FFF2-40B4-BE49-F238E27FC236}">
                <a16:creationId xmlns:a16="http://schemas.microsoft.com/office/drawing/2014/main" id="{D34F6342-4328-4AE2-ACE7-B6DF3ED811E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543798" y="0"/>
            <a:ext cx="4648202" cy="6314394"/>
          </a:xfrm>
          <a:prstGeom prst="rect">
            <a:avLst/>
          </a:prstGeom>
        </p:spPr>
      </p:pic>
    </p:spTree>
    <p:extLst>
      <p:ext uri="{BB962C8B-B14F-4D97-AF65-F5344CB8AC3E}">
        <p14:creationId xmlns:p14="http://schemas.microsoft.com/office/powerpoint/2010/main" val="28848983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6_Body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4B0373-964F-C24F-B051-3B317852D5C5}"/>
              </a:ext>
            </a:extLst>
          </p:cNvPr>
          <p:cNvSpPr/>
          <p:nvPr userDrawn="1"/>
        </p:nvSpPr>
        <p:spPr>
          <a:xfrm>
            <a:off x="0" y="6159194"/>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p:nvPr>
        </p:nvSpPr>
        <p:spPr>
          <a:xfrm>
            <a:off x="481013" y="1734532"/>
            <a:ext cx="6495859" cy="3996343"/>
          </a:xfrm>
          <a:prstGeom prst="rect">
            <a:avLst/>
          </a:prstGeom>
        </p:spPr>
        <p:txBody>
          <a:bodyPr/>
          <a:lstStyle>
            <a:lvl1pPr marL="0" indent="0">
              <a:lnSpc>
                <a:spcPct val="100000"/>
              </a:lnSpc>
              <a:buNone/>
              <a:defRPr sz="2400">
                <a:latin typeface="Arial" panose="020B0604020202020204" pitchFamily="34" charset="0"/>
                <a:cs typeface="Arial" panose="020B0604020202020204" pitchFamily="34" charset="0"/>
              </a:defRPr>
            </a:lvl1pPr>
            <a:lvl2pPr>
              <a:lnSpc>
                <a:spcPct val="100000"/>
              </a:lnSpc>
              <a:defRPr sz="2000">
                <a:latin typeface="Arial" panose="020B0604020202020204" pitchFamily="34" charset="0"/>
                <a:cs typeface="Arial" panose="020B0604020202020204" pitchFamily="34" charset="0"/>
              </a:defRPr>
            </a:lvl2pPr>
            <a:lvl3pPr>
              <a:lnSpc>
                <a:spcPct val="100000"/>
              </a:lnSpc>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880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grpSp>
        <p:nvGrpSpPr>
          <p:cNvPr id="6" name="Group 5">
            <a:extLst>
              <a:ext uri="{FF2B5EF4-FFF2-40B4-BE49-F238E27FC236}">
                <a16:creationId xmlns:a16="http://schemas.microsoft.com/office/drawing/2014/main" id="{847C117D-DBEF-F641-B13B-25402CB4D993}"/>
              </a:ext>
            </a:extLst>
          </p:cNvPr>
          <p:cNvGrpSpPr/>
          <p:nvPr userDrawn="1"/>
        </p:nvGrpSpPr>
        <p:grpSpPr>
          <a:xfrm>
            <a:off x="0" y="0"/>
            <a:ext cx="12192000" cy="6304460"/>
            <a:chOff x="-193041" y="4901"/>
            <a:chExt cx="12192000" cy="6306251"/>
          </a:xfrm>
          <a:effectLst>
            <a:outerShdw blurRad="50800" dist="50800" dir="2040000" sx="101000" sy="101000" algn="ctr" rotWithShape="0">
              <a:srgbClr val="000000">
                <a:alpha val="16000"/>
              </a:srgbClr>
            </a:outerShdw>
          </a:effectLst>
        </p:grpSpPr>
        <p:sp>
          <p:nvSpPr>
            <p:cNvPr id="11" name="Rectangle 10">
              <a:extLst>
                <a:ext uri="{FF2B5EF4-FFF2-40B4-BE49-F238E27FC236}">
                  <a16:creationId xmlns:a16="http://schemas.microsoft.com/office/drawing/2014/main" id="{2F8591FD-F60C-CC4E-9B82-D966CE9BF6FF}"/>
                </a:ext>
              </a:extLst>
            </p:cNvPr>
            <p:cNvSpPr/>
            <p:nvPr userDrawn="1"/>
          </p:nvSpPr>
          <p:spPr>
            <a:xfrm>
              <a:off x="-193041" y="1398493"/>
              <a:ext cx="773683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63344D3-E178-C84B-8398-84806312BC5F}"/>
                </a:ext>
              </a:extLst>
            </p:cNvPr>
            <p:cNvSpPr/>
            <p:nvPr userDrawn="1"/>
          </p:nvSpPr>
          <p:spPr>
            <a:xfrm>
              <a:off x="7543797" y="4901"/>
              <a:ext cx="4455162" cy="6306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itle Placeholder 3">
            <a:extLst>
              <a:ext uri="{FF2B5EF4-FFF2-40B4-BE49-F238E27FC236}">
                <a16:creationId xmlns:a16="http://schemas.microsoft.com/office/drawing/2014/main" id="{29A4C2BA-03E3-624C-9E03-ED0CFA1C4BD5}"/>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8" name="Text Placeholder 2">
            <a:extLst>
              <a:ext uri="{FF2B5EF4-FFF2-40B4-BE49-F238E27FC236}">
                <a16:creationId xmlns:a16="http://schemas.microsoft.com/office/drawing/2014/main" id="{3E7B0C79-270C-2A48-84DB-5F31434313B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6" name="Picture 15">
            <a:extLst>
              <a:ext uri="{FF2B5EF4-FFF2-40B4-BE49-F238E27FC236}">
                <a16:creationId xmlns:a16="http://schemas.microsoft.com/office/drawing/2014/main" id="{1AB55224-A2A5-6D4D-B4E8-41B65377063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18892811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Body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5A78C45-BA85-A844-ADB7-7D74C9AD29FF}"/>
              </a:ext>
            </a:extLst>
          </p:cNvPr>
          <p:cNvSpPr/>
          <p:nvPr userDrawn="1"/>
        </p:nvSpPr>
        <p:spPr>
          <a:xfrm>
            <a:off x="0" y="6309611"/>
            <a:ext cx="12192000" cy="548390"/>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480767" y="386498"/>
            <a:ext cx="11038133"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59383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pic>
        <p:nvPicPr>
          <p:cNvPr id="6" name="Picture 5">
            <a:extLst>
              <a:ext uri="{FF2B5EF4-FFF2-40B4-BE49-F238E27FC236}">
                <a16:creationId xmlns:a16="http://schemas.microsoft.com/office/drawing/2014/main" id="{5BF5ADE2-8327-E04D-AB19-ADE8A43CA1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6199536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Divi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DA1C05-E178-C34F-A371-04366C03F98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61"/>
          <a:stretch/>
        </p:blipFill>
        <p:spPr>
          <a:xfrm>
            <a:off x="-5868" y="1"/>
            <a:ext cx="12197868" cy="6858000"/>
          </a:xfrm>
          <a:prstGeom prst="rect">
            <a:avLst/>
          </a:prstGeom>
        </p:spPr>
      </p:pic>
      <p:sp>
        <p:nvSpPr>
          <p:cNvPr id="4" name="Rectangle 3">
            <a:extLst>
              <a:ext uri="{FF2B5EF4-FFF2-40B4-BE49-F238E27FC236}">
                <a16:creationId xmlns:a16="http://schemas.microsoft.com/office/drawing/2014/main" id="{70A1A632-FFE2-EB46-8D54-C77517F0CBDF}"/>
              </a:ext>
            </a:extLst>
          </p:cNvPr>
          <p:cNvSpPr/>
          <p:nvPr userDrawn="1"/>
        </p:nvSpPr>
        <p:spPr>
          <a:xfrm>
            <a:off x="0" y="1057620"/>
            <a:ext cx="12192000" cy="1255923"/>
          </a:xfrm>
          <a:prstGeom prst="rect">
            <a:avLst/>
          </a:prstGeom>
          <a:solidFill>
            <a:srgbClr val="006CB6"/>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3B03FC-BEBE-C846-8C17-249CB0D1839E}"/>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F4DADC-28AE-374A-84B7-9AC43F8CE789}"/>
              </a:ext>
            </a:extLst>
          </p:cNvPr>
          <p:cNvSpPr/>
          <p:nvPr userDrawn="1"/>
        </p:nvSpPr>
        <p:spPr>
          <a:xfrm rot="16200000">
            <a:off x="781398" y="1673762"/>
            <a:ext cx="638979" cy="67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1344026" y="1417367"/>
            <a:ext cx="3829286" cy="573371"/>
          </a:xfrm>
          <a:prstGeom prst="rect">
            <a:avLst/>
          </a:prstGeom>
        </p:spPr>
        <p:txBody>
          <a:bodyPr vert="horz" lIns="91440" tIns="45720" rIns="91440" bIns="45720" rtlCol="0" anchor="ctr">
            <a:noAutofit/>
          </a:bodyPr>
          <a:lstStyle>
            <a:lvl1pPr>
              <a:defRPr sz="3400" spc="50" baseline="0">
                <a:solidFill>
                  <a:schemeClr val="bg1"/>
                </a:solidFill>
              </a:defRPr>
            </a:lvl1pPr>
          </a:lstStyle>
          <a:p>
            <a:r>
              <a:rPr lang="en-US"/>
              <a:t>DIVIDER SLIDE</a:t>
            </a:r>
          </a:p>
        </p:txBody>
      </p:sp>
    </p:spTree>
    <p:extLst>
      <p:ext uri="{BB962C8B-B14F-4D97-AF65-F5344CB8AC3E}">
        <p14:creationId xmlns:p14="http://schemas.microsoft.com/office/powerpoint/2010/main" val="24572743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Divi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A66194-401C-BE41-A29F-28F51FE223F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7" y="0"/>
            <a:ext cx="12190906" cy="6858000"/>
          </a:xfrm>
          <a:prstGeom prst="rect">
            <a:avLst/>
          </a:prstGeom>
        </p:spPr>
      </p:pic>
      <p:sp>
        <p:nvSpPr>
          <p:cNvPr id="4" name="Rectangle 3">
            <a:extLst>
              <a:ext uri="{FF2B5EF4-FFF2-40B4-BE49-F238E27FC236}">
                <a16:creationId xmlns:a16="http://schemas.microsoft.com/office/drawing/2014/main" id="{70A1A632-FFE2-EB46-8D54-C77517F0CBDF}"/>
              </a:ext>
            </a:extLst>
          </p:cNvPr>
          <p:cNvSpPr/>
          <p:nvPr userDrawn="1"/>
        </p:nvSpPr>
        <p:spPr>
          <a:xfrm>
            <a:off x="0" y="1057620"/>
            <a:ext cx="12192000" cy="1255923"/>
          </a:xfrm>
          <a:prstGeom prst="rect">
            <a:avLst/>
          </a:prstGeom>
          <a:solidFill>
            <a:srgbClr val="006CB6"/>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3B03FC-BEBE-C846-8C17-249CB0D1839E}"/>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F4DADC-28AE-374A-84B7-9AC43F8CE789}"/>
              </a:ext>
            </a:extLst>
          </p:cNvPr>
          <p:cNvSpPr/>
          <p:nvPr userDrawn="1"/>
        </p:nvSpPr>
        <p:spPr>
          <a:xfrm rot="16200000">
            <a:off x="781398" y="1673762"/>
            <a:ext cx="638979" cy="67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1344026" y="1417367"/>
            <a:ext cx="3829286" cy="573371"/>
          </a:xfrm>
          <a:prstGeom prst="rect">
            <a:avLst/>
          </a:prstGeom>
        </p:spPr>
        <p:txBody>
          <a:bodyPr vert="horz" lIns="91440" tIns="45720" rIns="91440" bIns="45720" rtlCol="0" anchor="ctr">
            <a:noAutofit/>
          </a:bodyPr>
          <a:lstStyle>
            <a:lvl1pPr>
              <a:defRPr sz="3400" spc="50" baseline="0">
                <a:solidFill>
                  <a:schemeClr val="bg1"/>
                </a:solidFill>
              </a:defRPr>
            </a:lvl1pPr>
          </a:lstStyle>
          <a:p>
            <a:r>
              <a:rPr lang="en-US"/>
              <a:t>DIVIDER SLIDE</a:t>
            </a:r>
          </a:p>
        </p:txBody>
      </p:sp>
    </p:spTree>
    <p:extLst>
      <p:ext uri="{BB962C8B-B14F-4D97-AF65-F5344CB8AC3E}">
        <p14:creationId xmlns:p14="http://schemas.microsoft.com/office/powerpoint/2010/main" val="1132322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793FFD7-5501-FE47-B87A-58EBCDFE747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Rectangle 3">
            <a:extLst>
              <a:ext uri="{FF2B5EF4-FFF2-40B4-BE49-F238E27FC236}">
                <a16:creationId xmlns:a16="http://schemas.microsoft.com/office/drawing/2014/main" id="{70A1A632-FFE2-EB46-8D54-C77517F0CBDF}"/>
              </a:ext>
            </a:extLst>
          </p:cNvPr>
          <p:cNvSpPr/>
          <p:nvPr userDrawn="1"/>
        </p:nvSpPr>
        <p:spPr>
          <a:xfrm>
            <a:off x="0" y="1057620"/>
            <a:ext cx="12192000" cy="1255923"/>
          </a:xfrm>
          <a:prstGeom prst="rect">
            <a:avLst/>
          </a:prstGeom>
          <a:solidFill>
            <a:srgbClr val="006CB6"/>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3B03FC-BEBE-C846-8C17-249CB0D1839E}"/>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F4DADC-28AE-374A-84B7-9AC43F8CE789}"/>
              </a:ext>
            </a:extLst>
          </p:cNvPr>
          <p:cNvSpPr/>
          <p:nvPr userDrawn="1"/>
        </p:nvSpPr>
        <p:spPr>
          <a:xfrm rot="16200000">
            <a:off x="781398" y="1673762"/>
            <a:ext cx="638979" cy="67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1344025" y="1417367"/>
            <a:ext cx="9906757" cy="573371"/>
          </a:xfrm>
          <a:prstGeom prst="rect">
            <a:avLst/>
          </a:prstGeom>
        </p:spPr>
        <p:txBody>
          <a:bodyPr vert="horz" lIns="91440" tIns="45720" rIns="91440" bIns="45720" rtlCol="0" anchor="ctr">
            <a:noAutofit/>
          </a:bodyPr>
          <a:lstStyle>
            <a:lvl1pPr>
              <a:defRPr sz="3400" spc="50" baseline="0">
                <a:solidFill>
                  <a:schemeClr val="bg1"/>
                </a:solidFill>
              </a:defRPr>
            </a:lvl1pPr>
          </a:lstStyle>
          <a:p>
            <a:r>
              <a:rPr lang="en-US"/>
              <a:t>DIVIDER SLIDE</a:t>
            </a:r>
          </a:p>
        </p:txBody>
      </p:sp>
    </p:spTree>
    <p:extLst>
      <p:ext uri="{BB962C8B-B14F-4D97-AF65-F5344CB8AC3E}">
        <p14:creationId xmlns:p14="http://schemas.microsoft.com/office/powerpoint/2010/main" val="5120705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Divi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61CBF7-029B-9542-B9C5-41BBF7691F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861413"/>
          </a:xfrm>
          <a:prstGeom prst="rect">
            <a:avLst/>
          </a:prstGeom>
        </p:spPr>
      </p:pic>
      <p:sp>
        <p:nvSpPr>
          <p:cNvPr id="4" name="Rectangle 3">
            <a:extLst>
              <a:ext uri="{FF2B5EF4-FFF2-40B4-BE49-F238E27FC236}">
                <a16:creationId xmlns:a16="http://schemas.microsoft.com/office/drawing/2014/main" id="{70A1A632-FFE2-EB46-8D54-C77517F0CBDF}"/>
              </a:ext>
            </a:extLst>
          </p:cNvPr>
          <p:cNvSpPr/>
          <p:nvPr userDrawn="1"/>
        </p:nvSpPr>
        <p:spPr>
          <a:xfrm>
            <a:off x="0" y="1057620"/>
            <a:ext cx="12192000" cy="1255923"/>
          </a:xfrm>
          <a:prstGeom prst="rect">
            <a:avLst/>
          </a:prstGeom>
          <a:solidFill>
            <a:srgbClr val="006CB6"/>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3B03FC-BEBE-C846-8C17-249CB0D1839E}"/>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F4DADC-28AE-374A-84B7-9AC43F8CE789}"/>
              </a:ext>
            </a:extLst>
          </p:cNvPr>
          <p:cNvSpPr/>
          <p:nvPr userDrawn="1"/>
        </p:nvSpPr>
        <p:spPr>
          <a:xfrm rot="16200000">
            <a:off x="781398" y="1673762"/>
            <a:ext cx="638979" cy="67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1344025" y="1417367"/>
            <a:ext cx="9906757" cy="573371"/>
          </a:xfrm>
          <a:prstGeom prst="rect">
            <a:avLst/>
          </a:prstGeom>
        </p:spPr>
        <p:txBody>
          <a:bodyPr vert="horz" lIns="91440" tIns="45720" rIns="91440" bIns="45720" rtlCol="0" anchor="ctr">
            <a:noAutofit/>
          </a:bodyPr>
          <a:lstStyle>
            <a:lvl1pPr>
              <a:defRPr sz="3400" spc="50" baseline="0">
                <a:solidFill>
                  <a:schemeClr val="bg1"/>
                </a:solidFill>
              </a:defRPr>
            </a:lvl1pPr>
          </a:lstStyle>
          <a:p>
            <a:r>
              <a:rPr lang="en-US"/>
              <a:t>DIVIDER SLIDE</a:t>
            </a:r>
          </a:p>
        </p:txBody>
      </p:sp>
    </p:spTree>
    <p:extLst>
      <p:ext uri="{BB962C8B-B14F-4D97-AF65-F5344CB8AC3E}">
        <p14:creationId xmlns:p14="http://schemas.microsoft.com/office/powerpoint/2010/main" val="42731580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Divi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A683193-5227-694B-828C-79CAAF204D0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0A1A632-FFE2-EB46-8D54-C77517F0CBDF}"/>
              </a:ext>
            </a:extLst>
          </p:cNvPr>
          <p:cNvSpPr/>
          <p:nvPr userDrawn="1"/>
        </p:nvSpPr>
        <p:spPr>
          <a:xfrm>
            <a:off x="0" y="1057620"/>
            <a:ext cx="12192000" cy="1255923"/>
          </a:xfrm>
          <a:prstGeom prst="rect">
            <a:avLst/>
          </a:prstGeom>
          <a:solidFill>
            <a:srgbClr val="006CB6"/>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3B03FC-BEBE-C846-8C17-249CB0D1839E}"/>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F4DADC-28AE-374A-84B7-9AC43F8CE789}"/>
              </a:ext>
            </a:extLst>
          </p:cNvPr>
          <p:cNvSpPr/>
          <p:nvPr userDrawn="1"/>
        </p:nvSpPr>
        <p:spPr>
          <a:xfrm rot="16200000">
            <a:off x="781398" y="1673762"/>
            <a:ext cx="638979" cy="67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1344025" y="1417367"/>
            <a:ext cx="9906757" cy="573371"/>
          </a:xfrm>
          <a:prstGeom prst="rect">
            <a:avLst/>
          </a:prstGeom>
        </p:spPr>
        <p:txBody>
          <a:bodyPr vert="horz" lIns="91440" tIns="45720" rIns="91440" bIns="45720" rtlCol="0" anchor="ctr">
            <a:noAutofit/>
          </a:bodyPr>
          <a:lstStyle>
            <a:lvl1pPr>
              <a:defRPr sz="3400" spc="50" baseline="0">
                <a:solidFill>
                  <a:schemeClr val="bg1"/>
                </a:solidFill>
              </a:defRPr>
            </a:lvl1pPr>
          </a:lstStyle>
          <a:p>
            <a:r>
              <a:rPr lang="en-US"/>
              <a:t>DIVIDER SLIDE</a:t>
            </a:r>
          </a:p>
        </p:txBody>
      </p:sp>
    </p:spTree>
    <p:extLst>
      <p:ext uri="{BB962C8B-B14F-4D97-AF65-F5344CB8AC3E}">
        <p14:creationId xmlns:p14="http://schemas.microsoft.com/office/powerpoint/2010/main" val="277625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571473-8D20-604A-8536-4FC85AA83759}"/>
              </a:ext>
            </a:extLst>
          </p:cNvPr>
          <p:cNvPicPr>
            <a:picLocks/>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1999" cy="6858372"/>
          </a:xfrm>
          <a:prstGeom prst="rect">
            <a:avLst/>
          </a:prstGeom>
        </p:spPr>
      </p:pic>
      <p:sp>
        <p:nvSpPr>
          <p:cNvPr id="8" name="Rectangle 7">
            <a:extLst>
              <a:ext uri="{FF2B5EF4-FFF2-40B4-BE49-F238E27FC236}">
                <a16:creationId xmlns:a16="http://schemas.microsoft.com/office/drawing/2014/main" id="{7D4E6EA0-D024-FC4B-8C20-28634658653D}"/>
              </a:ext>
            </a:extLst>
          </p:cNvPr>
          <p:cNvSpPr/>
          <p:nvPr userDrawn="1"/>
        </p:nvSpPr>
        <p:spPr>
          <a:xfrm>
            <a:off x="0" y="1057620"/>
            <a:ext cx="12192000" cy="1255923"/>
          </a:xfrm>
          <a:prstGeom prst="rect">
            <a:avLst/>
          </a:prstGeom>
          <a:solidFill>
            <a:srgbClr val="006CB6"/>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319BEB-00F5-D04F-9478-9834635BA8EB}"/>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FDD0EF-3C74-474D-A28A-1740FDC30E03}"/>
              </a:ext>
            </a:extLst>
          </p:cNvPr>
          <p:cNvSpPr/>
          <p:nvPr userDrawn="1"/>
        </p:nvSpPr>
        <p:spPr>
          <a:xfrm rot="16200000">
            <a:off x="781398" y="1673762"/>
            <a:ext cx="638979" cy="67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1344026" y="1417367"/>
            <a:ext cx="3829286" cy="573371"/>
          </a:xfrm>
          <a:prstGeom prst="rect">
            <a:avLst/>
          </a:prstGeom>
        </p:spPr>
        <p:txBody>
          <a:bodyPr vert="horz" lIns="91440" tIns="45720" rIns="91440" bIns="45720" rtlCol="0" anchor="ctr">
            <a:noAutofit/>
          </a:bodyPr>
          <a:lstStyle>
            <a:lvl1pPr>
              <a:defRPr sz="3400" spc="50" baseline="0">
                <a:solidFill>
                  <a:schemeClr val="bg1"/>
                </a:solidFill>
              </a:defRPr>
            </a:lvl1pPr>
          </a:lstStyle>
          <a:p>
            <a:r>
              <a:rPr lang="en-US"/>
              <a:t>DIVIDER SLIDE</a:t>
            </a:r>
          </a:p>
        </p:txBody>
      </p:sp>
    </p:spTree>
    <p:extLst>
      <p:ext uri="{BB962C8B-B14F-4D97-AF65-F5344CB8AC3E}">
        <p14:creationId xmlns:p14="http://schemas.microsoft.com/office/powerpoint/2010/main" val="10459323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Divi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B33E0F-EF55-964E-98CF-99691F1C60B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r="-1"/>
          <a:stretch/>
        </p:blipFill>
        <p:spPr>
          <a:xfrm>
            <a:off x="0" y="-1"/>
            <a:ext cx="12192000" cy="6855947"/>
          </a:xfrm>
          <a:prstGeom prst="rect">
            <a:avLst/>
          </a:prstGeom>
        </p:spPr>
      </p:pic>
      <p:sp>
        <p:nvSpPr>
          <p:cNvPr id="8" name="Rectangle 7">
            <a:extLst>
              <a:ext uri="{FF2B5EF4-FFF2-40B4-BE49-F238E27FC236}">
                <a16:creationId xmlns:a16="http://schemas.microsoft.com/office/drawing/2014/main" id="{7D4E6EA0-D024-FC4B-8C20-28634658653D}"/>
              </a:ext>
            </a:extLst>
          </p:cNvPr>
          <p:cNvSpPr/>
          <p:nvPr userDrawn="1"/>
        </p:nvSpPr>
        <p:spPr>
          <a:xfrm>
            <a:off x="0" y="1057620"/>
            <a:ext cx="12192000" cy="1255923"/>
          </a:xfrm>
          <a:prstGeom prst="rect">
            <a:avLst/>
          </a:prstGeom>
          <a:solidFill>
            <a:srgbClr val="006CB6"/>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319BEB-00F5-D04F-9478-9834635BA8EB}"/>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FDD0EF-3C74-474D-A28A-1740FDC30E03}"/>
              </a:ext>
            </a:extLst>
          </p:cNvPr>
          <p:cNvSpPr/>
          <p:nvPr userDrawn="1"/>
        </p:nvSpPr>
        <p:spPr>
          <a:xfrm rot="16200000">
            <a:off x="781398" y="1673762"/>
            <a:ext cx="638979" cy="67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1344026" y="1417367"/>
            <a:ext cx="3829286" cy="573371"/>
          </a:xfrm>
          <a:prstGeom prst="rect">
            <a:avLst/>
          </a:prstGeom>
        </p:spPr>
        <p:txBody>
          <a:bodyPr vert="horz" lIns="91440" tIns="45720" rIns="91440" bIns="45720" rtlCol="0" anchor="ctr">
            <a:noAutofit/>
          </a:bodyPr>
          <a:lstStyle>
            <a:lvl1pPr>
              <a:defRPr sz="3400" spc="50" baseline="0">
                <a:solidFill>
                  <a:schemeClr val="bg1"/>
                </a:solidFill>
              </a:defRPr>
            </a:lvl1pPr>
          </a:lstStyle>
          <a:p>
            <a:r>
              <a:rPr lang="en-US"/>
              <a:t>DIVIDER SLIDE</a:t>
            </a:r>
          </a:p>
        </p:txBody>
      </p:sp>
    </p:spTree>
    <p:extLst>
      <p:ext uri="{BB962C8B-B14F-4D97-AF65-F5344CB8AC3E}">
        <p14:creationId xmlns:p14="http://schemas.microsoft.com/office/powerpoint/2010/main" val="1101076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Body Slide 4">
    <p:spTree>
      <p:nvGrpSpPr>
        <p:cNvPr id="1" name=""/>
        <p:cNvGrpSpPr/>
        <p:nvPr/>
      </p:nvGrpSpPr>
      <p:grpSpPr>
        <a:xfrm>
          <a:off x="0" y="0"/>
          <a:ext cx="0" cy="0"/>
          <a:chOff x="0" y="0"/>
          <a:chExt cx="0" cy="0"/>
        </a:xfrm>
      </p:grpSpPr>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480767" y="386498"/>
            <a:ext cx="11038133"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hasCustomPrompt="1"/>
          </p:nvPr>
        </p:nvSpPr>
        <p:spPr>
          <a:xfrm>
            <a:off x="481014" y="1734532"/>
            <a:ext cx="5235500"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75909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sp>
        <p:nvSpPr>
          <p:cNvPr id="8" name="Text Placeholder 2">
            <a:extLst>
              <a:ext uri="{FF2B5EF4-FFF2-40B4-BE49-F238E27FC236}">
                <a16:creationId xmlns:a16="http://schemas.microsoft.com/office/drawing/2014/main" id="{BDB906A3-8A31-174E-A152-329B2A848F08}"/>
              </a:ext>
            </a:extLst>
          </p:cNvPr>
          <p:cNvSpPr>
            <a:spLocks noGrp="1"/>
          </p:cNvSpPr>
          <p:nvPr>
            <p:ph type="body" sz="quarter" idx="12" hasCustomPrompt="1"/>
          </p:nvPr>
        </p:nvSpPr>
        <p:spPr>
          <a:xfrm>
            <a:off x="6373261" y="1734531"/>
            <a:ext cx="5404938"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0" name="Rectangle 9">
            <a:extLst>
              <a:ext uri="{FF2B5EF4-FFF2-40B4-BE49-F238E27FC236}">
                <a16:creationId xmlns:a16="http://schemas.microsoft.com/office/drawing/2014/main" id="{0062EE6C-D5E5-E746-AEC0-9D3C44FFA63C}"/>
              </a:ext>
            </a:extLst>
          </p:cNvPr>
          <p:cNvSpPr/>
          <p:nvPr userDrawn="1"/>
        </p:nvSpPr>
        <p:spPr>
          <a:xfrm rot="5400000">
            <a:off x="4500416" y="3753127"/>
            <a:ext cx="2998834" cy="54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FA76059-1819-AB4F-9CA8-8E6AFD41443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13254884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692A8C-9BC1-DD4F-8FD7-C699C4B25BB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9565"/>
          <a:stretch/>
        </p:blipFill>
        <p:spPr>
          <a:xfrm>
            <a:off x="0" y="-2027576"/>
            <a:ext cx="12192000" cy="8885575"/>
          </a:xfrm>
          <a:prstGeom prst="rect">
            <a:avLst/>
          </a:prstGeom>
        </p:spPr>
      </p:pic>
      <p:sp>
        <p:nvSpPr>
          <p:cNvPr id="8" name="Rectangle 7">
            <a:extLst>
              <a:ext uri="{FF2B5EF4-FFF2-40B4-BE49-F238E27FC236}">
                <a16:creationId xmlns:a16="http://schemas.microsoft.com/office/drawing/2014/main" id="{7D4E6EA0-D024-FC4B-8C20-28634658653D}"/>
              </a:ext>
            </a:extLst>
          </p:cNvPr>
          <p:cNvSpPr/>
          <p:nvPr userDrawn="1"/>
        </p:nvSpPr>
        <p:spPr>
          <a:xfrm>
            <a:off x="0" y="1057620"/>
            <a:ext cx="12192000" cy="1255923"/>
          </a:xfrm>
          <a:prstGeom prst="rect">
            <a:avLst/>
          </a:prstGeom>
          <a:solidFill>
            <a:srgbClr val="006CB6"/>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319BEB-00F5-D04F-9478-9834635BA8EB}"/>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FDD0EF-3C74-474D-A28A-1740FDC30E03}"/>
              </a:ext>
            </a:extLst>
          </p:cNvPr>
          <p:cNvSpPr/>
          <p:nvPr userDrawn="1"/>
        </p:nvSpPr>
        <p:spPr>
          <a:xfrm rot="16200000">
            <a:off x="781398" y="1673762"/>
            <a:ext cx="638979" cy="67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1344026" y="1417367"/>
            <a:ext cx="3829286" cy="573371"/>
          </a:xfrm>
          <a:prstGeom prst="rect">
            <a:avLst/>
          </a:prstGeom>
        </p:spPr>
        <p:txBody>
          <a:bodyPr vert="horz" lIns="91440" tIns="45720" rIns="91440" bIns="45720" rtlCol="0" anchor="ctr">
            <a:noAutofit/>
          </a:bodyPr>
          <a:lstStyle>
            <a:lvl1pPr>
              <a:defRPr sz="3400" spc="50" baseline="0">
                <a:solidFill>
                  <a:schemeClr val="bg1"/>
                </a:solidFill>
              </a:defRPr>
            </a:lvl1pPr>
          </a:lstStyle>
          <a:p>
            <a:r>
              <a:rPr lang="en-US"/>
              <a:t>DIVIDER SLIDE</a:t>
            </a:r>
          </a:p>
        </p:txBody>
      </p:sp>
    </p:spTree>
    <p:extLst>
      <p:ext uri="{BB962C8B-B14F-4D97-AF65-F5344CB8AC3E}">
        <p14:creationId xmlns:p14="http://schemas.microsoft.com/office/powerpoint/2010/main" val="28652749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Divi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C2FD9B-73C7-304F-BD23-5C639F720C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7D4E6EA0-D024-FC4B-8C20-28634658653D}"/>
              </a:ext>
            </a:extLst>
          </p:cNvPr>
          <p:cNvSpPr/>
          <p:nvPr userDrawn="1"/>
        </p:nvSpPr>
        <p:spPr>
          <a:xfrm>
            <a:off x="0" y="1057620"/>
            <a:ext cx="12192000" cy="1255923"/>
          </a:xfrm>
          <a:prstGeom prst="rect">
            <a:avLst/>
          </a:prstGeom>
          <a:solidFill>
            <a:srgbClr val="006CB6"/>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319BEB-00F5-D04F-9478-9834635BA8EB}"/>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FDD0EF-3C74-474D-A28A-1740FDC30E03}"/>
              </a:ext>
            </a:extLst>
          </p:cNvPr>
          <p:cNvSpPr/>
          <p:nvPr userDrawn="1"/>
        </p:nvSpPr>
        <p:spPr>
          <a:xfrm rot="16200000">
            <a:off x="781398" y="1673762"/>
            <a:ext cx="638979" cy="67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1344026" y="1417367"/>
            <a:ext cx="3829286" cy="573371"/>
          </a:xfrm>
          <a:prstGeom prst="rect">
            <a:avLst/>
          </a:prstGeom>
        </p:spPr>
        <p:txBody>
          <a:bodyPr vert="horz" lIns="91440" tIns="45720" rIns="91440" bIns="45720" rtlCol="0" anchor="ctr">
            <a:noAutofit/>
          </a:bodyPr>
          <a:lstStyle>
            <a:lvl1pPr>
              <a:defRPr sz="3400" spc="50" baseline="0">
                <a:solidFill>
                  <a:schemeClr val="bg1"/>
                </a:solidFill>
              </a:defRPr>
            </a:lvl1pPr>
          </a:lstStyle>
          <a:p>
            <a:r>
              <a:rPr lang="en-US"/>
              <a:t>DIVIDER SLIDE</a:t>
            </a:r>
          </a:p>
        </p:txBody>
      </p:sp>
    </p:spTree>
    <p:extLst>
      <p:ext uri="{BB962C8B-B14F-4D97-AF65-F5344CB8AC3E}">
        <p14:creationId xmlns:p14="http://schemas.microsoft.com/office/powerpoint/2010/main" val="27183881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1_Divider">
    <p:spTree>
      <p:nvGrpSpPr>
        <p:cNvPr id="1" name=""/>
        <p:cNvGrpSpPr/>
        <p:nvPr/>
      </p:nvGrpSpPr>
      <p:grpSpPr>
        <a:xfrm>
          <a:off x="0" y="0"/>
          <a:ext cx="0" cy="0"/>
          <a:chOff x="0" y="0"/>
          <a:chExt cx="0" cy="0"/>
        </a:xfrm>
      </p:grpSpPr>
      <p:pic>
        <p:nvPicPr>
          <p:cNvPr id="3" name="Picture 2" descr="A picture containing person, man, table, holding&#10;&#10;Description automatically generated">
            <a:extLst>
              <a:ext uri="{FF2B5EF4-FFF2-40B4-BE49-F238E27FC236}">
                <a16:creationId xmlns:a16="http://schemas.microsoft.com/office/drawing/2014/main" id="{0FB34C9E-B87C-9845-A416-59D4A12B47D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Rectangle 3">
            <a:extLst>
              <a:ext uri="{FF2B5EF4-FFF2-40B4-BE49-F238E27FC236}">
                <a16:creationId xmlns:a16="http://schemas.microsoft.com/office/drawing/2014/main" id="{70A1A632-FFE2-EB46-8D54-C77517F0CBDF}"/>
              </a:ext>
            </a:extLst>
          </p:cNvPr>
          <p:cNvSpPr/>
          <p:nvPr userDrawn="1"/>
        </p:nvSpPr>
        <p:spPr>
          <a:xfrm>
            <a:off x="0" y="1057620"/>
            <a:ext cx="12192000" cy="1255923"/>
          </a:xfrm>
          <a:prstGeom prst="rect">
            <a:avLst/>
          </a:prstGeom>
          <a:solidFill>
            <a:srgbClr val="006CB6"/>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3B03FC-BEBE-C846-8C17-249CB0D1839E}"/>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F4DADC-28AE-374A-84B7-9AC43F8CE789}"/>
              </a:ext>
            </a:extLst>
          </p:cNvPr>
          <p:cNvSpPr/>
          <p:nvPr userDrawn="1"/>
        </p:nvSpPr>
        <p:spPr>
          <a:xfrm rot="16200000">
            <a:off x="781398" y="1673762"/>
            <a:ext cx="638979" cy="67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1344026" y="1417367"/>
            <a:ext cx="3829286" cy="573371"/>
          </a:xfrm>
          <a:prstGeom prst="rect">
            <a:avLst/>
          </a:prstGeom>
        </p:spPr>
        <p:txBody>
          <a:bodyPr vert="horz" lIns="91440" tIns="45720" rIns="91440" bIns="45720" rtlCol="0" anchor="ctr">
            <a:noAutofit/>
          </a:bodyPr>
          <a:lstStyle>
            <a:lvl1pPr>
              <a:defRPr sz="3400" spc="50" baseline="0">
                <a:solidFill>
                  <a:schemeClr val="bg1"/>
                </a:solidFill>
              </a:defRPr>
            </a:lvl1pPr>
          </a:lstStyle>
          <a:p>
            <a:r>
              <a:rPr lang="en-US"/>
              <a:t>DIVIDER SLIDE</a:t>
            </a:r>
          </a:p>
        </p:txBody>
      </p:sp>
    </p:spTree>
    <p:extLst>
      <p:ext uri="{BB962C8B-B14F-4D97-AF65-F5344CB8AC3E}">
        <p14:creationId xmlns:p14="http://schemas.microsoft.com/office/powerpoint/2010/main" val="40775929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0_Divider">
    <p:spTree>
      <p:nvGrpSpPr>
        <p:cNvPr id="1" name=""/>
        <p:cNvGrpSpPr/>
        <p:nvPr/>
      </p:nvGrpSpPr>
      <p:grpSpPr>
        <a:xfrm>
          <a:off x="0" y="0"/>
          <a:ext cx="0" cy="0"/>
          <a:chOff x="0" y="0"/>
          <a:chExt cx="0" cy="0"/>
        </a:xfrm>
      </p:grpSpPr>
      <p:pic>
        <p:nvPicPr>
          <p:cNvPr id="8" name="Picture 7" descr="A picture containing outdoor, mountain, grass, water&#10;&#10;Description automatically generated">
            <a:extLst>
              <a:ext uri="{FF2B5EF4-FFF2-40B4-BE49-F238E27FC236}">
                <a16:creationId xmlns:a16="http://schemas.microsoft.com/office/drawing/2014/main" id="{E412B407-41AD-E046-A606-94EE5E23AAC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868" y="-1"/>
            <a:ext cx="12192000" cy="6921031"/>
          </a:xfrm>
          <a:prstGeom prst="rect">
            <a:avLst/>
          </a:prstGeom>
        </p:spPr>
      </p:pic>
      <p:sp>
        <p:nvSpPr>
          <p:cNvPr id="4" name="Rectangle 3">
            <a:extLst>
              <a:ext uri="{FF2B5EF4-FFF2-40B4-BE49-F238E27FC236}">
                <a16:creationId xmlns:a16="http://schemas.microsoft.com/office/drawing/2014/main" id="{70A1A632-FFE2-EB46-8D54-C77517F0CBDF}"/>
              </a:ext>
            </a:extLst>
          </p:cNvPr>
          <p:cNvSpPr/>
          <p:nvPr userDrawn="1"/>
        </p:nvSpPr>
        <p:spPr>
          <a:xfrm>
            <a:off x="0" y="1057620"/>
            <a:ext cx="12192000" cy="1255923"/>
          </a:xfrm>
          <a:prstGeom prst="rect">
            <a:avLst/>
          </a:prstGeom>
          <a:solidFill>
            <a:srgbClr val="006CB6"/>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3B03FC-BEBE-C846-8C17-249CB0D1839E}"/>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F4DADC-28AE-374A-84B7-9AC43F8CE789}"/>
              </a:ext>
            </a:extLst>
          </p:cNvPr>
          <p:cNvSpPr/>
          <p:nvPr userDrawn="1"/>
        </p:nvSpPr>
        <p:spPr>
          <a:xfrm rot="16200000">
            <a:off x="781398" y="1673762"/>
            <a:ext cx="638979" cy="67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1344026" y="1417367"/>
            <a:ext cx="3829286" cy="573371"/>
          </a:xfrm>
          <a:prstGeom prst="rect">
            <a:avLst/>
          </a:prstGeom>
        </p:spPr>
        <p:txBody>
          <a:bodyPr vert="horz" lIns="91440" tIns="45720" rIns="91440" bIns="45720" rtlCol="0" anchor="ctr">
            <a:noAutofit/>
          </a:bodyPr>
          <a:lstStyle>
            <a:lvl1pPr>
              <a:defRPr sz="3400" spc="50" baseline="0">
                <a:solidFill>
                  <a:schemeClr val="bg1"/>
                </a:solidFill>
              </a:defRPr>
            </a:lvl1pPr>
          </a:lstStyle>
          <a:p>
            <a:r>
              <a:rPr lang="en-US"/>
              <a:t>DIVIDER SLIDE</a:t>
            </a:r>
          </a:p>
        </p:txBody>
      </p:sp>
    </p:spTree>
    <p:extLst>
      <p:ext uri="{BB962C8B-B14F-4D97-AF65-F5344CB8AC3E}">
        <p14:creationId xmlns:p14="http://schemas.microsoft.com/office/powerpoint/2010/main" val="33833744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Divi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5F424A8-E000-CE4C-9014-0DA4069947C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
          <a:stretch/>
        </p:blipFill>
        <p:spPr>
          <a:xfrm>
            <a:off x="0" y="-1"/>
            <a:ext cx="12192000" cy="6861387"/>
          </a:xfrm>
          <a:prstGeom prst="rect">
            <a:avLst/>
          </a:prstGeom>
        </p:spPr>
      </p:pic>
      <p:sp>
        <p:nvSpPr>
          <p:cNvPr id="8" name="Rectangle 7">
            <a:extLst>
              <a:ext uri="{FF2B5EF4-FFF2-40B4-BE49-F238E27FC236}">
                <a16:creationId xmlns:a16="http://schemas.microsoft.com/office/drawing/2014/main" id="{7D4E6EA0-D024-FC4B-8C20-28634658653D}"/>
              </a:ext>
            </a:extLst>
          </p:cNvPr>
          <p:cNvSpPr/>
          <p:nvPr userDrawn="1"/>
        </p:nvSpPr>
        <p:spPr>
          <a:xfrm>
            <a:off x="0" y="1057620"/>
            <a:ext cx="12192000" cy="1255923"/>
          </a:xfrm>
          <a:prstGeom prst="rect">
            <a:avLst/>
          </a:prstGeom>
          <a:solidFill>
            <a:srgbClr val="006CB6"/>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319BEB-00F5-D04F-9478-9834635BA8EB}"/>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FDD0EF-3C74-474D-A28A-1740FDC30E03}"/>
              </a:ext>
            </a:extLst>
          </p:cNvPr>
          <p:cNvSpPr/>
          <p:nvPr userDrawn="1"/>
        </p:nvSpPr>
        <p:spPr>
          <a:xfrm rot="16200000">
            <a:off x="781398" y="1673762"/>
            <a:ext cx="638979" cy="67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1344026" y="1417367"/>
            <a:ext cx="3829286" cy="573371"/>
          </a:xfrm>
          <a:prstGeom prst="rect">
            <a:avLst/>
          </a:prstGeom>
        </p:spPr>
        <p:txBody>
          <a:bodyPr vert="horz" lIns="91440" tIns="45720" rIns="91440" bIns="45720" rtlCol="0" anchor="ctr">
            <a:noAutofit/>
          </a:bodyPr>
          <a:lstStyle>
            <a:lvl1pPr>
              <a:defRPr sz="3400" spc="50" baseline="0">
                <a:solidFill>
                  <a:schemeClr val="bg1"/>
                </a:solidFill>
              </a:defRPr>
            </a:lvl1pPr>
          </a:lstStyle>
          <a:p>
            <a:r>
              <a:rPr lang="en-US"/>
              <a:t>DIVIDER SLIDE</a:t>
            </a:r>
          </a:p>
        </p:txBody>
      </p:sp>
    </p:spTree>
    <p:extLst>
      <p:ext uri="{BB962C8B-B14F-4D97-AF65-F5344CB8AC3E}">
        <p14:creationId xmlns:p14="http://schemas.microsoft.com/office/powerpoint/2010/main" val="24473298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3977908-516B-644A-8415-F4DD4660FBD9}"/>
              </a:ext>
            </a:extLst>
          </p:cNvPr>
          <p:cNvSpPr>
            <a:spLocks noGrp="1"/>
          </p:cNvSpPr>
          <p:nvPr>
            <p:ph type="body" sz="quarter" idx="10" hasCustomPrompt="1"/>
          </p:nvPr>
        </p:nvSpPr>
        <p:spPr>
          <a:xfrm>
            <a:off x="1744663" y="2978245"/>
            <a:ext cx="8181762" cy="434074"/>
          </a:xfrm>
          <a:prstGeom prst="rect">
            <a:avLst/>
          </a:prstGeom>
        </p:spPr>
        <p:txBody>
          <a:bodyPr/>
          <a:lstStyle>
            <a:lvl1pPr marL="0" indent="0">
              <a:buNone/>
              <a:defRPr sz="2400" b="1">
                <a:solidFill>
                  <a:srgbClr val="00875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Text</a:t>
            </a:r>
          </a:p>
        </p:txBody>
      </p:sp>
      <p:sp>
        <p:nvSpPr>
          <p:cNvPr id="5" name="Text Placeholder 3">
            <a:extLst>
              <a:ext uri="{FF2B5EF4-FFF2-40B4-BE49-F238E27FC236}">
                <a16:creationId xmlns:a16="http://schemas.microsoft.com/office/drawing/2014/main" id="{FC227E73-F27B-E14C-8ABA-3C7C92FDBB78}"/>
              </a:ext>
            </a:extLst>
          </p:cNvPr>
          <p:cNvSpPr>
            <a:spLocks noGrp="1"/>
          </p:cNvSpPr>
          <p:nvPr>
            <p:ph type="body" sz="quarter" idx="11" hasCustomPrompt="1"/>
          </p:nvPr>
        </p:nvSpPr>
        <p:spPr>
          <a:xfrm>
            <a:off x="1744663" y="5398716"/>
            <a:ext cx="8181762" cy="293872"/>
          </a:xfrm>
          <a:prstGeom prst="rect">
            <a:avLst/>
          </a:prstGeom>
        </p:spPr>
        <p:txBody>
          <a:bodyPr/>
          <a:lstStyle>
            <a:lvl1pPr marL="0" indent="0">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TEXT    |    TEXT    |    TEXT</a:t>
            </a:r>
          </a:p>
        </p:txBody>
      </p:sp>
      <p:pic>
        <p:nvPicPr>
          <p:cNvPr id="6" name="Picture 5">
            <a:extLst>
              <a:ext uri="{FF2B5EF4-FFF2-40B4-BE49-F238E27FC236}">
                <a16:creationId xmlns:a16="http://schemas.microsoft.com/office/drawing/2014/main" id="{AE09AD0E-1280-284D-8835-0A3FCEB22E4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44663" y="1377099"/>
            <a:ext cx="4245204" cy="1061301"/>
          </a:xfrm>
          <a:prstGeom prst="rect">
            <a:avLst/>
          </a:prstGeom>
        </p:spPr>
      </p:pic>
    </p:spTree>
    <p:extLst>
      <p:ext uri="{BB962C8B-B14F-4D97-AF65-F5344CB8AC3E}">
        <p14:creationId xmlns:p14="http://schemas.microsoft.com/office/powerpoint/2010/main" val="4112750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Body Slide 4">
    <p:spTree>
      <p:nvGrpSpPr>
        <p:cNvPr id="1" name=""/>
        <p:cNvGrpSpPr/>
        <p:nvPr/>
      </p:nvGrpSpPr>
      <p:grpSpPr>
        <a:xfrm>
          <a:off x="0" y="0"/>
          <a:ext cx="0" cy="0"/>
          <a:chOff x="0" y="0"/>
          <a:chExt cx="0" cy="0"/>
        </a:xfrm>
      </p:grpSpPr>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480767" y="386498"/>
            <a:ext cx="11038133"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hasCustomPrompt="1"/>
          </p:nvPr>
        </p:nvSpPr>
        <p:spPr>
          <a:xfrm>
            <a:off x="481014" y="1734532"/>
            <a:ext cx="5235500"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5168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sp>
        <p:nvSpPr>
          <p:cNvPr id="8" name="Text Placeholder 2">
            <a:extLst>
              <a:ext uri="{FF2B5EF4-FFF2-40B4-BE49-F238E27FC236}">
                <a16:creationId xmlns:a16="http://schemas.microsoft.com/office/drawing/2014/main" id="{BDB906A3-8A31-174E-A152-329B2A848F08}"/>
              </a:ext>
            </a:extLst>
          </p:cNvPr>
          <p:cNvSpPr>
            <a:spLocks noGrp="1"/>
          </p:cNvSpPr>
          <p:nvPr>
            <p:ph type="body" sz="quarter" idx="12" hasCustomPrompt="1"/>
          </p:nvPr>
        </p:nvSpPr>
        <p:spPr>
          <a:xfrm>
            <a:off x="6373261" y="1734531"/>
            <a:ext cx="5404938"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0" name="Rectangle 9">
            <a:extLst>
              <a:ext uri="{FF2B5EF4-FFF2-40B4-BE49-F238E27FC236}">
                <a16:creationId xmlns:a16="http://schemas.microsoft.com/office/drawing/2014/main" id="{0062EE6C-D5E5-E746-AEC0-9D3C44FFA63C}"/>
              </a:ext>
            </a:extLst>
          </p:cNvPr>
          <p:cNvSpPr/>
          <p:nvPr userDrawn="1"/>
        </p:nvSpPr>
        <p:spPr>
          <a:xfrm rot="5400000">
            <a:off x="4500416" y="3753127"/>
            <a:ext cx="2998834" cy="54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85785F4-6881-FA45-B223-00212B0C8E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2594931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ody Slide 4">
    <p:spTree>
      <p:nvGrpSpPr>
        <p:cNvPr id="1" name=""/>
        <p:cNvGrpSpPr/>
        <p:nvPr/>
      </p:nvGrpSpPr>
      <p:grpSpPr>
        <a:xfrm>
          <a:off x="0" y="0"/>
          <a:ext cx="0" cy="0"/>
          <a:chOff x="0" y="0"/>
          <a:chExt cx="0" cy="0"/>
        </a:xfrm>
      </p:grpSpPr>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480767" y="386498"/>
            <a:ext cx="11038133"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3" name="Text Placeholder 2">
            <a:extLst>
              <a:ext uri="{FF2B5EF4-FFF2-40B4-BE49-F238E27FC236}">
                <a16:creationId xmlns:a16="http://schemas.microsoft.com/office/drawing/2014/main" id="{66B247E5-5918-4147-8903-1A87D5B2481E}"/>
              </a:ext>
            </a:extLst>
          </p:cNvPr>
          <p:cNvSpPr>
            <a:spLocks noGrp="1"/>
          </p:cNvSpPr>
          <p:nvPr>
            <p:ph type="body" sz="quarter" idx="10" hasCustomPrompt="1"/>
          </p:nvPr>
        </p:nvSpPr>
        <p:spPr>
          <a:xfrm>
            <a:off x="481014" y="1734532"/>
            <a:ext cx="3295854" cy="3996343"/>
          </a:xfrm>
          <a:prstGeom prst="rect">
            <a:avLst/>
          </a:prstGeom>
        </p:spPr>
        <p:txBody>
          <a:bodyPr/>
          <a:lstStyle>
            <a:lvl1pPr marL="0" indent="0">
              <a:lnSpc>
                <a:spcPct val="100000"/>
              </a:lnSpc>
              <a:spcBef>
                <a:spcPts val="1500"/>
              </a:spcBef>
              <a:buNone/>
              <a:defRPr sz="1600" b="1">
                <a:latin typeface="Arial" panose="020B0604020202020204" pitchFamily="34" charset="0"/>
                <a:cs typeface="Arial" panose="020B0604020202020204" pitchFamily="34" charset="0"/>
              </a:defRPr>
            </a:lvl1pPr>
            <a:lvl2pPr>
              <a:lnSpc>
                <a:spcPct val="100000"/>
              </a:lnSpc>
              <a:defRPr sz="1400">
                <a:latin typeface="Arial" panose="020B0604020202020204" pitchFamily="34" charset="0"/>
                <a:cs typeface="Arial" panose="020B0604020202020204" pitchFamily="34" charset="0"/>
              </a:defRPr>
            </a:lvl2pPr>
            <a:lvl3pPr>
              <a:lnSpc>
                <a:spcPct val="100000"/>
              </a:lnSpc>
              <a:spcAft>
                <a:spcPts val="0"/>
              </a:spcAft>
              <a:defRPr sz="14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75909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sp>
        <p:nvSpPr>
          <p:cNvPr id="10" name="Rectangle 9">
            <a:extLst>
              <a:ext uri="{FF2B5EF4-FFF2-40B4-BE49-F238E27FC236}">
                <a16:creationId xmlns:a16="http://schemas.microsoft.com/office/drawing/2014/main" id="{0062EE6C-D5E5-E746-AEC0-9D3C44FFA63C}"/>
              </a:ext>
            </a:extLst>
          </p:cNvPr>
          <p:cNvSpPr/>
          <p:nvPr userDrawn="1"/>
        </p:nvSpPr>
        <p:spPr>
          <a:xfrm rot="5400000">
            <a:off x="2576617" y="3753127"/>
            <a:ext cx="2998834" cy="54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1515D53-9ADC-D942-BB4C-8959B59F21BF}"/>
              </a:ext>
            </a:extLst>
          </p:cNvPr>
          <p:cNvSpPr/>
          <p:nvPr userDrawn="1"/>
        </p:nvSpPr>
        <p:spPr>
          <a:xfrm rot="5400000">
            <a:off x="6682836" y="3753127"/>
            <a:ext cx="2998834" cy="54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2">
            <a:extLst>
              <a:ext uri="{FF2B5EF4-FFF2-40B4-BE49-F238E27FC236}">
                <a16:creationId xmlns:a16="http://schemas.microsoft.com/office/drawing/2014/main" id="{8034C057-5678-4B4B-ADCC-A35235558D63}"/>
              </a:ext>
            </a:extLst>
          </p:cNvPr>
          <p:cNvSpPr>
            <a:spLocks noGrp="1"/>
          </p:cNvSpPr>
          <p:nvPr>
            <p:ph type="body" sz="quarter" idx="11" hasCustomPrompt="1"/>
          </p:nvPr>
        </p:nvSpPr>
        <p:spPr>
          <a:xfrm>
            <a:off x="4431888" y="1734532"/>
            <a:ext cx="3451199" cy="3996343"/>
          </a:xfrm>
          <a:prstGeom prst="rect">
            <a:avLst/>
          </a:prstGeom>
        </p:spPr>
        <p:txBody>
          <a:bodyPr/>
          <a:lstStyle>
            <a:lvl1pPr marL="0" indent="0">
              <a:lnSpc>
                <a:spcPct val="100000"/>
              </a:lnSpc>
              <a:buNone/>
              <a:defRPr sz="1600" b="1">
                <a:latin typeface="Arial" panose="020B0604020202020204" pitchFamily="34" charset="0"/>
                <a:cs typeface="Arial" panose="020B0604020202020204" pitchFamily="34" charset="0"/>
              </a:defRPr>
            </a:lvl1pPr>
            <a:lvl2pPr>
              <a:lnSpc>
                <a:spcPct val="100000"/>
              </a:lnSpc>
              <a:defRPr sz="1400">
                <a:latin typeface="Arial" panose="020B0604020202020204" pitchFamily="34" charset="0"/>
                <a:cs typeface="Arial" panose="020B0604020202020204" pitchFamily="34" charset="0"/>
              </a:defRPr>
            </a:lvl2pPr>
            <a:lvl3pPr>
              <a:lnSpc>
                <a:spcPct val="100000"/>
              </a:lnSpc>
              <a:spcAft>
                <a:spcPts val="0"/>
              </a:spcAft>
              <a:defRPr sz="14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2" name="Text Placeholder 2">
            <a:extLst>
              <a:ext uri="{FF2B5EF4-FFF2-40B4-BE49-F238E27FC236}">
                <a16:creationId xmlns:a16="http://schemas.microsoft.com/office/drawing/2014/main" id="{952056EE-DEE2-DD47-97F1-292CA7D2AC08}"/>
              </a:ext>
            </a:extLst>
          </p:cNvPr>
          <p:cNvSpPr>
            <a:spLocks noGrp="1"/>
          </p:cNvSpPr>
          <p:nvPr>
            <p:ph type="body" sz="quarter" idx="12" hasCustomPrompt="1"/>
          </p:nvPr>
        </p:nvSpPr>
        <p:spPr>
          <a:xfrm>
            <a:off x="8481419" y="1734532"/>
            <a:ext cx="3352772" cy="3996343"/>
          </a:xfrm>
          <a:prstGeom prst="rect">
            <a:avLst/>
          </a:prstGeom>
        </p:spPr>
        <p:txBody>
          <a:bodyPr/>
          <a:lstStyle>
            <a:lvl1pPr marL="0" indent="0">
              <a:lnSpc>
                <a:spcPct val="100000"/>
              </a:lnSpc>
              <a:spcBef>
                <a:spcPts val="1500"/>
              </a:spcBef>
              <a:buNone/>
              <a:defRPr sz="1600" b="1">
                <a:latin typeface="Arial" panose="020B0604020202020204" pitchFamily="34" charset="0"/>
                <a:cs typeface="Arial" panose="020B0604020202020204" pitchFamily="34" charset="0"/>
              </a:defRPr>
            </a:lvl1pPr>
            <a:lvl2pPr>
              <a:lnSpc>
                <a:spcPct val="100000"/>
              </a:lnSpc>
              <a:defRPr sz="1400">
                <a:latin typeface="Arial" panose="020B0604020202020204" pitchFamily="34" charset="0"/>
                <a:cs typeface="Arial" panose="020B0604020202020204" pitchFamily="34" charset="0"/>
              </a:defRPr>
            </a:lvl2pPr>
            <a:lvl3pPr>
              <a:lnSpc>
                <a:spcPct val="100000"/>
              </a:lnSpc>
              <a:spcAft>
                <a:spcPts val="0"/>
              </a:spcAft>
              <a:defRPr sz="14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5" name="Picture 14">
            <a:extLst>
              <a:ext uri="{FF2B5EF4-FFF2-40B4-BE49-F238E27FC236}">
                <a16:creationId xmlns:a16="http://schemas.microsoft.com/office/drawing/2014/main" id="{6DF177E9-4C79-2F46-B3C6-E23B53B88C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1801522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Body 3">
    <p:spTree>
      <p:nvGrpSpPr>
        <p:cNvPr id="1" name=""/>
        <p:cNvGrpSpPr/>
        <p:nvPr/>
      </p:nvGrpSpPr>
      <p:grpSpPr>
        <a:xfrm>
          <a:off x="0" y="0"/>
          <a:ext cx="0" cy="0"/>
          <a:chOff x="0" y="0"/>
          <a:chExt cx="0" cy="0"/>
        </a:xfrm>
      </p:grpSpPr>
      <p:sp>
        <p:nvSpPr>
          <p:cNvPr id="7" name="Title Placeholder 3">
            <a:extLst>
              <a:ext uri="{FF2B5EF4-FFF2-40B4-BE49-F238E27FC236}">
                <a16:creationId xmlns:a16="http://schemas.microsoft.com/office/drawing/2014/main" id="{FBA8B4AE-0157-8149-92AF-D65D963D3A2E}"/>
              </a:ext>
            </a:extLst>
          </p:cNvPr>
          <p:cNvSpPr>
            <a:spLocks noGrp="1"/>
          </p:cNvSpPr>
          <p:nvPr>
            <p:ph type="title" hasCustomPrompt="1"/>
          </p:nvPr>
        </p:nvSpPr>
        <p:spPr>
          <a:xfrm>
            <a:off x="480767" y="386498"/>
            <a:ext cx="11038133"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59383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pic>
        <p:nvPicPr>
          <p:cNvPr id="6" name="Picture 5">
            <a:extLst>
              <a:ext uri="{FF2B5EF4-FFF2-40B4-BE49-F238E27FC236}">
                <a16:creationId xmlns:a16="http://schemas.microsoft.com/office/drawing/2014/main" id="{C302FA33-BFFB-8548-B6CF-A60A200D9C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977188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dy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83BDA8F-4F96-9C42-9018-192B14980657}"/>
              </a:ext>
            </a:extLst>
          </p:cNvPr>
          <p:cNvSpPr/>
          <p:nvPr userDrawn="1"/>
        </p:nvSpPr>
        <p:spPr>
          <a:xfrm>
            <a:off x="0" y="6148683"/>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1F810E6D-5C65-EB4A-AFA1-55C30F682C50}"/>
              </a:ext>
            </a:extLst>
          </p:cNvPr>
          <p:cNvGrpSpPr/>
          <p:nvPr userDrawn="1"/>
        </p:nvGrpSpPr>
        <p:grpSpPr>
          <a:xfrm>
            <a:off x="-1" y="-1"/>
            <a:ext cx="12192001" cy="6314396"/>
            <a:chOff x="-1" y="-5038"/>
            <a:chExt cx="12192001" cy="6316190"/>
          </a:xfrm>
          <a:effectLst>
            <a:outerShdw blurRad="50800" dist="50800" dir="2040000" sx="101000" sy="101000" algn="ctr" rotWithShape="0">
              <a:srgbClr val="000000">
                <a:alpha val="16000"/>
              </a:srgbClr>
            </a:outerShdw>
          </a:effectLst>
        </p:grpSpPr>
        <p:sp>
          <p:nvSpPr>
            <p:cNvPr id="12" name="Rectangle 11">
              <a:extLst>
                <a:ext uri="{FF2B5EF4-FFF2-40B4-BE49-F238E27FC236}">
                  <a16:creationId xmlns:a16="http://schemas.microsoft.com/office/drawing/2014/main" id="{422D2B42-E321-C34D-9813-E86644F953FE}"/>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2693A95-BDD9-D34B-BE32-8E4EC54B53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67"/>
            <a:stretch/>
          </p:blipFill>
          <p:spPr>
            <a:xfrm>
              <a:off x="7543798" y="-5038"/>
              <a:ext cx="4648202" cy="6316189"/>
            </a:xfrm>
            <a:prstGeom prst="rect">
              <a:avLst/>
            </a:prstGeom>
          </p:spPr>
        </p:pic>
      </p:gr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735994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sp>
        <p:nvSpPr>
          <p:cNvPr id="11" name="Title Placeholder 3">
            <a:extLst>
              <a:ext uri="{FF2B5EF4-FFF2-40B4-BE49-F238E27FC236}">
                <a16:creationId xmlns:a16="http://schemas.microsoft.com/office/drawing/2014/main" id="{636CBBE2-A4D8-A148-B325-4A4F3AF62641}"/>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6" name="Text Placeholder 2">
            <a:extLst>
              <a:ext uri="{FF2B5EF4-FFF2-40B4-BE49-F238E27FC236}">
                <a16:creationId xmlns:a16="http://schemas.microsoft.com/office/drawing/2014/main" id="{AF00E241-4900-434D-B0FC-2139C7D8E9E1}"/>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7" name="Picture 16">
            <a:extLst>
              <a:ext uri="{FF2B5EF4-FFF2-40B4-BE49-F238E27FC236}">
                <a16:creationId xmlns:a16="http://schemas.microsoft.com/office/drawing/2014/main" id="{B2CE72C8-2108-2F4A-9E2B-17D8284F1E6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1679348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dy 2">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472F534-4AD8-9C49-B430-327752419613}"/>
              </a:ext>
            </a:extLst>
          </p:cNvPr>
          <p:cNvGrpSpPr/>
          <p:nvPr userDrawn="1"/>
        </p:nvGrpSpPr>
        <p:grpSpPr>
          <a:xfrm>
            <a:off x="-1" y="4429"/>
            <a:ext cx="12192002" cy="6304462"/>
            <a:chOff x="-1" y="4899"/>
            <a:chExt cx="12192002" cy="6306253"/>
          </a:xfrm>
          <a:effectLst>
            <a:outerShdw blurRad="50800" dist="50800" dir="2040000" sx="101000" sy="101000" algn="ctr" rotWithShape="0">
              <a:srgbClr val="000000">
                <a:alpha val="16000"/>
              </a:srgbClr>
            </a:outerShdw>
          </a:effectLst>
        </p:grpSpPr>
        <p:sp>
          <p:nvSpPr>
            <p:cNvPr id="18" name="Rectangle 17">
              <a:extLst>
                <a:ext uri="{FF2B5EF4-FFF2-40B4-BE49-F238E27FC236}">
                  <a16:creationId xmlns:a16="http://schemas.microsoft.com/office/drawing/2014/main" id="{7D282FF4-4A08-CF4F-86A9-CE43BA1A96A8}"/>
                </a:ext>
              </a:extLst>
            </p:cNvPr>
            <p:cNvSpPr/>
            <p:nvPr userDrawn="1"/>
          </p:nvSpPr>
          <p:spPr>
            <a:xfrm>
              <a:off x="-1" y="1398493"/>
              <a:ext cx="7543799" cy="4912659"/>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B5A45FB2-7D8E-9F4D-B427-81B22D9CDF4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43798" y="4899"/>
              <a:ext cx="4648203" cy="6306252"/>
            </a:xfrm>
            <a:prstGeom prst="rect">
              <a:avLst/>
            </a:prstGeom>
          </p:spPr>
        </p:pic>
      </p:grpSp>
      <p:sp>
        <p:nvSpPr>
          <p:cNvPr id="11" name="Rectangle 10">
            <a:extLst>
              <a:ext uri="{FF2B5EF4-FFF2-40B4-BE49-F238E27FC236}">
                <a16:creationId xmlns:a16="http://schemas.microsoft.com/office/drawing/2014/main" id="{4C80F259-60FA-A34B-BD88-8F57BE7C5091}"/>
              </a:ext>
            </a:extLst>
          </p:cNvPr>
          <p:cNvSpPr/>
          <p:nvPr userDrawn="1"/>
        </p:nvSpPr>
        <p:spPr>
          <a:xfrm>
            <a:off x="0" y="6148683"/>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E6CD7E5-74BA-BC4F-BE4F-35B02F17BE17}"/>
              </a:ext>
            </a:extLst>
          </p:cNvPr>
          <p:cNvSpPr txBox="1"/>
          <p:nvPr userDrawn="1"/>
        </p:nvSpPr>
        <p:spPr>
          <a:xfrm>
            <a:off x="395926" y="6430004"/>
            <a:ext cx="814214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spc="50" baseline="0">
                <a:solidFill>
                  <a:schemeClr val="tx1">
                    <a:lumMod val="65000"/>
                    <a:lumOff val="35000"/>
                  </a:schemeClr>
                </a:solidFill>
                <a:latin typeface="Arial" panose="020B0604020202020204" pitchFamily="34" charset="0"/>
                <a:cs typeface="Arial" panose="020B0604020202020204" pitchFamily="34" charset="0"/>
              </a:rPr>
              <a:t>TOXICS RELEASE INVENTORY REPORTING REQUIREMENTS</a:t>
            </a:r>
            <a:r>
              <a:rPr lang="en-US" sz="1200" spc="50" baseline="0">
                <a:solidFill>
                  <a:schemeClr val="tx1">
                    <a:lumMod val="65000"/>
                    <a:lumOff val="35000"/>
                  </a:schemeClr>
                </a:solidFill>
                <a:latin typeface="Arial" panose="020B0604020202020204" pitchFamily="34" charset="0"/>
                <a:cs typeface="Arial" panose="020B0604020202020204" pitchFamily="34" charset="0"/>
              </a:rPr>
              <a:t>: BASIC CONCEPTS</a:t>
            </a:r>
          </a:p>
        </p:txBody>
      </p:sp>
      <p:sp>
        <p:nvSpPr>
          <p:cNvPr id="14" name="TextBox 13">
            <a:extLst>
              <a:ext uri="{FF2B5EF4-FFF2-40B4-BE49-F238E27FC236}">
                <a16:creationId xmlns:a16="http://schemas.microsoft.com/office/drawing/2014/main" id="{D4F76119-F7F3-2E40-A149-B3A8BFC4DEDC}"/>
              </a:ext>
            </a:extLst>
          </p:cNvPr>
          <p:cNvSpPr txBox="1"/>
          <p:nvPr userDrawn="1"/>
        </p:nvSpPr>
        <p:spPr>
          <a:xfrm>
            <a:off x="10302842" y="6414614"/>
            <a:ext cx="1216058" cy="307777"/>
          </a:xfrm>
          <a:prstGeom prst="rect">
            <a:avLst/>
          </a:prstGeom>
          <a:noFill/>
        </p:spPr>
        <p:txBody>
          <a:bodyPr wrap="square" rtlCol="0">
            <a:spAutoFit/>
          </a:bodyPr>
          <a:lstStyle/>
          <a:p>
            <a:pPr algn="r"/>
            <a:fld id="{AA5D41F6-D466-5A43-A949-F03E3FD432D8}" type="slidenum">
              <a:rPr lang="en-US" sz="1400" spc="50" baseline="0" smtClean="0">
                <a:solidFill>
                  <a:schemeClr val="tx1">
                    <a:lumMod val="65000"/>
                    <a:lumOff val="35000"/>
                  </a:schemeClr>
                </a:solidFill>
              </a:rPr>
              <a:pPr algn="r"/>
              <a:t>‹#›</a:t>
            </a:fld>
            <a:endParaRPr lang="en-US" sz="1400" spc="50" baseline="0">
              <a:solidFill>
                <a:schemeClr val="tx1">
                  <a:lumMod val="65000"/>
                  <a:lumOff val="35000"/>
                </a:schemeClr>
              </a:solidFill>
            </a:endParaRPr>
          </a:p>
        </p:txBody>
      </p:sp>
      <p:sp>
        <p:nvSpPr>
          <p:cNvPr id="16" name="Title Placeholder 3">
            <a:extLst>
              <a:ext uri="{FF2B5EF4-FFF2-40B4-BE49-F238E27FC236}">
                <a16:creationId xmlns:a16="http://schemas.microsoft.com/office/drawing/2014/main" id="{EB9E22DC-C48F-E14E-B281-B1DFFC66B412}"/>
              </a:ext>
            </a:extLst>
          </p:cNvPr>
          <p:cNvSpPr>
            <a:spLocks noGrp="1"/>
          </p:cNvSpPr>
          <p:nvPr>
            <p:ph type="title" hasCustomPrompt="1"/>
          </p:nvPr>
        </p:nvSpPr>
        <p:spPr>
          <a:xfrm>
            <a:off x="480767" y="386498"/>
            <a:ext cx="6496105" cy="744717"/>
          </a:xfrm>
          <a:prstGeom prst="rect">
            <a:avLst/>
          </a:prstGeom>
        </p:spPr>
        <p:txBody>
          <a:bodyPr vert="horz" lIns="91440" tIns="45720" rIns="91440" bIns="45720" rtlCol="0" anchor="ctr">
            <a:normAutofit/>
          </a:bodyPr>
          <a:lstStyle>
            <a:lvl1pPr>
              <a:defRPr sz="3200"/>
            </a:lvl1pPr>
          </a:lstStyle>
          <a:p>
            <a:r>
              <a:rPr lang="en-US"/>
              <a:t>Title </a:t>
            </a:r>
          </a:p>
        </p:txBody>
      </p:sp>
      <p:sp>
        <p:nvSpPr>
          <p:cNvPr id="17" name="Text Placeholder 2">
            <a:extLst>
              <a:ext uri="{FF2B5EF4-FFF2-40B4-BE49-F238E27FC236}">
                <a16:creationId xmlns:a16="http://schemas.microsoft.com/office/drawing/2014/main" id="{EAD71E88-4148-CC48-89FE-25707E7B6218}"/>
              </a:ext>
            </a:extLst>
          </p:cNvPr>
          <p:cNvSpPr>
            <a:spLocks noGrp="1"/>
          </p:cNvSpPr>
          <p:nvPr>
            <p:ph type="body" sz="quarter" idx="11" hasCustomPrompt="1"/>
          </p:nvPr>
        </p:nvSpPr>
        <p:spPr>
          <a:xfrm>
            <a:off x="481013" y="1815286"/>
            <a:ext cx="6495859" cy="3996343"/>
          </a:xfrm>
          <a:prstGeom prst="rect">
            <a:avLst/>
          </a:prstGeom>
        </p:spPr>
        <p:txBody>
          <a:bodyPr/>
          <a:lstStyle>
            <a:lvl1pPr marL="0" indent="0">
              <a:lnSpc>
                <a:spcPct val="100000"/>
              </a:lnSpc>
              <a:spcBef>
                <a:spcPts val="1500"/>
              </a:spcBef>
              <a:buNone/>
              <a:defRPr sz="2000" b="1">
                <a:latin typeface="Arial" panose="020B0604020202020204" pitchFamily="34" charset="0"/>
                <a:cs typeface="Arial" panose="020B0604020202020204" pitchFamily="34" charset="0"/>
              </a:defRPr>
            </a:lvl1pPr>
            <a:lvl2pPr>
              <a:lnSpc>
                <a:spcPct val="100000"/>
              </a:lnSpc>
              <a:defRPr sz="1600">
                <a:latin typeface="Arial" panose="020B0604020202020204" pitchFamily="34" charset="0"/>
                <a:cs typeface="Arial" panose="020B0604020202020204" pitchFamily="34" charset="0"/>
              </a:defRPr>
            </a:lvl2pPr>
            <a:lvl3pPr>
              <a:lnSpc>
                <a:spcPct val="100000"/>
              </a:lnSpc>
              <a:spcAft>
                <a:spcPts val="0"/>
              </a:spcAft>
              <a:defRPr sz="1600" i="1">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12" name="Picture 11">
            <a:extLst>
              <a:ext uri="{FF2B5EF4-FFF2-40B4-BE49-F238E27FC236}">
                <a16:creationId xmlns:a16="http://schemas.microsoft.com/office/drawing/2014/main" id="{CD89320D-04D6-5145-8B56-98B2753D66B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3239" y="6471502"/>
            <a:ext cx="176201" cy="227206"/>
          </a:xfrm>
          <a:prstGeom prst="rect">
            <a:avLst/>
          </a:prstGeom>
        </p:spPr>
      </p:pic>
    </p:spTree>
    <p:extLst>
      <p:ext uri="{BB962C8B-B14F-4D97-AF65-F5344CB8AC3E}">
        <p14:creationId xmlns:p14="http://schemas.microsoft.com/office/powerpoint/2010/main" val="12268855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theme" Target="../theme/theme3.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D45D81-AB77-C247-A59A-05F7AC0D80A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flipH="1">
            <a:off x="578068" y="452111"/>
            <a:ext cx="11140965" cy="5938179"/>
          </a:xfrm>
          <a:prstGeom prst="rect">
            <a:avLst/>
          </a:prstGeom>
        </p:spPr>
      </p:pic>
      <p:sp>
        <p:nvSpPr>
          <p:cNvPr id="8" name="Rectangle 7">
            <a:extLst>
              <a:ext uri="{FF2B5EF4-FFF2-40B4-BE49-F238E27FC236}">
                <a16:creationId xmlns:a16="http://schemas.microsoft.com/office/drawing/2014/main" id="{DD428512-EBBE-9040-B198-9510B0FDDCAF}"/>
              </a:ext>
            </a:extLst>
          </p:cNvPr>
          <p:cNvSpPr/>
          <p:nvPr userDrawn="1"/>
        </p:nvSpPr>
        <p:spPr>
          <a:xfrm>
            <a:off x="259975" y="201706"/>
            <a:ext cx="11716871" cy="6454588"/>
          </a:xfrm>
          <a:prstGeom prst="rect">
            <a:avLst/>
          </a:prstGeom>
          <a:noFill/>
          <a:ln w="57150">
            <a:solidFill>
              <a:srgbClr val="006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A4A2EE2-B6D3-0D49-B41A-E31FFA36E02A}"/>
              </a:ext>
            </a:extLst>
          </p:cNvPr>
          <p:cNvSpPr/>
          <p:nvPr userDrawn="1"/>
        </p:nvSpPr>
        <p:spPr>
          <a:xfrm>
            <a:off x="1004048" y="0"/>
            <a:ext cx="5903528" cy="6858000"/>
          </a:xfrm>
          <a:prstGeom prst="rect">
            <a:avLst/>
          </a:prstGeom>
          <a:solidFill>
            <a:srgbClr val="008752"/>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1C01140-6D37-A14E-92B3-E4A340FF3C6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25388" y="306018"/>
            <a:ext cx="3554116" cy="888529"/>
          </a:xfrm>
          <a:prstGeom prst="rect">
            <a:avLst/>
          </a:prstGeom>
        </p:spPr>
      </p:pic>
      <p:sp>
        <p:nvSpPr>
          <p:cNvPr id="17" name="Rectangle 16">
            <a:extLst>
              <a:ext uri="{FF2B5EF4-FFF2-40B4-BE49-F238E27FC236}">
                <a16:creationId xmlns:a16="http://schemas.microsoft.com/office/drawing/2014/main" id="{1F487FE4-D60C-6849-876F-62161EDFD9EF}"/>
              </a:ext>
            </a:extLst>
          </p:cNvPr>
          <p:cNvSpPr/>
          <p:nvPr userDrawn="1"/>
        </p:nvSpPr>
        <p:spPr>
          <a:xfrm>
            <a:off x="1498015" y="3429000"/>
            <a:ext cx="4021297" cy="168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sp>
        <p:nvSpPr>
          <p:cNvPr id="25" name="TextBox 24">
            <a:extLst>
              <a:ext uri="{FF2B5EF4-FFF2-40B4-BE49-F238E27FC236}">
                <a16:creationId xmlns:a16="http://schemas.microsoft.com/office/drawing/2014/main" id="{5259A2B0-B01E-B94C-9B2D-AC6DCEBD75CF}"/>
              </a:ext>
            </a:extLst>
          </p:cNvPr>
          <p:cNvSpPr txBox="1"/>
          <p:nvPr userDrawn="1"/>
        </p:nvSpPr>
        <p:spPr>
          <a:xfrm>
            <a:off x="117987" y="3028335"/>
            <a:ext cx="237566" cy="369332"/>
          </a:xfrm>
          <a:prstGeom prst="rect">
            <a:avLst/>
          </a:prstGeom>
          <a:noFill/>
        </p:spPr>
        <p:txBody>
          <a:bodyPr wrap="none" rtlCol="0">
            <a:spAutoFit/>
          </a:bodyPr>
          <a:lstStyle/>
          <a:p>
            <a:r>
              <a:rPr lang="en-US"/>
              <a:t> </a:t>
            </a:r>
          </a:p>
        </p:txBody>
      </p:sp>
    </p:spTree>
    <p:extLst>
      <p:ext uri="{BB962C8B-B14F-4D97-AF65-F5344CB8AC3E}">
        <p14:creationId xmlns:p14="http://schemas.microsoft.com/office/powerpoint/2010/main" val="3716876915"/>
      </p:ext>
    </p:extLst>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5B1FC98-005C-1F44-B4A8-1E240BFCCE1A}"/>
              </a:ext>
            </a:extLst>
          </p:cNvPr>
          <p:cNvSpPr/>
          <p:nvPr userDrawn="1"/>
        </p:nvSpPr>
        <p:spPr>
          <a:xfrm>
            <a:off x="0" y="6148683"/>
            <a:ext cx="12192000" cy="709317"/>
          </a:xfrm>
          <a:prstGeom prst="rect">
            <a:avLst/>
          </a:prstGeom>
          <a:solidFill>
            <a:srgbClr val="00875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D8A462C-F1A6-6B4E-8805-0EC020F6E5CE}"/>
              </a:ext>
            </a:extLst>
          </p:cNvPr>
          <p:cNvSpPr/>
          <p:nvPr userDrawn="1"/>
        </p:nvSpPr>
        <p:spPr>
          <a:xfrm>
            <a:off x="1" y="1398494"/>
            <a:ext cx="12192000" cy="4912659"/>
          </a:xfrm>
          <a:prstGeom prst="rect">
            <a:avLst/>
          </a:prstGeom>
          <a:solidFill>
            <a:srgbClr val="008752"/>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E298A11-9748-654C-A02D-DE6EDC80861C}"/>
              </a:ext>
            </a:extLst>
          </p:cNvPr>
          <p:cNvPicPr>
            <a:picLocks noChangeAspect="1"/>
          </p:cNvPicPr>
          <p:nvPr userDrawn="1"/>
        </p:nvPicPr>
        <p:blipFill rotWithShape="1">
          <a:blip r:embed="rId8" cstate="print">
            <a:alphaModFix amt="15000"/>
            <a:extLst>
              <a:ext uri="{28A0092B-C50C-407E-A947-70E740481C1C}">
                <a14:useLocalDpi xmlns:a14="http://schemas.microsoft.com/office/drawing/2010/main"/>
              </a:ext>
            </a:extLst>
          </a:blip>
          <a:srcRect l="-21060"/>
          <a:stretch/>
        </p:blipFill>
        <p:spPr>
          <a:xfrm flipV="1">
            <a:off x="6644639" y="-5"/>
            <a:ext cx="5547361" cy="1398495"/>
          </a:xfrm>
          <a:prstGeom prst="rect">
            <a:avLst/>
          </a:prstGeom>
          <a:noFill/>
          <a:effectLst/>
        </p:spPr>
      </p:pic>
    </p:spTree>
    <p:extLst>
      <p:ext uri="{BB962C8B-B14F-4D97-AF65-F5344CB8AC3E}">
        <p14:creationId xmlns:p14="http://schemas.microsoft.com/office/powerpoint/2010/main" val="1365294044"/>
      </p:ext>
    </p:extLst>
  </p:cSld>
  <p:clrMap bg1="lt1" tx1="dk1" bg2="lt2" tx2="dk2" accent1="accent1" accent2="accent2" accent3="accent3" accent4="accent4" accent5="accent5" accent6="accent6" hlink="hlink" folHlink="folHlink"/>
  <p:sldLayoutIdLst>
    <p:sldLayoutId id="2147483651" r:id="rId1"/>
    <p:sldLayoutId id="2147483685" r:id="rId2"/>
    <p:sldLayoutId id="2147483668" r:id="rId3"/>
    <p:sldLayoutId id="2147483667" r:id="rId4"/>
    <p:sldLayoutId id="2147483686" r:id="rId5"/>
    <p:sldLayoutId id="2147483705" r:id="rId6"/>
  </p:sldLayoutIdLst>
  <p:hf sldNum="0" hdr="0" ftr="0" dt="0"/>
  <p:txStyles>
    <p:titleStyle>
      <a:lvl1pPr algn="l" defTabSz="914400" rtl="0" eaLnBrk="1" latinLnBrk="0" hangingPunct="1">
        <a:lnSpc>
          <a:spcPct val="90000"/>
        </a:lnSpc>
        <a:spcBef>
          <a:spcPct val="0"/>
        </a:spcBef>
        <a:buNone/>
        <a:defRPr sz="2800" b="1" i="0" kern="1200">
          <a:solidFill>
            <a:srgbClr val="00875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8015988"/>
      </p:ext>
    </p:extLst>
  </p:cSld>
  <p:clrMap bg1="lt1" tx1="dk1" bg2="lt2" tx2="dk2" accent1="accent1" accent2="accent2" accent3="accent3" accent4="accent4" accent5="accent5" accent6="accent6" hlink="hlink" folHlink="folHlink"/>
  <p:sldLayoutIdLst>
    <p:sldLayoutId id="2147483656" r:id="rId1"/>
    <p:sldLayoutId id="2147483658" r:id="rId2"/>
    <p:sldLayoutId id="2147483666" r:id="rId3"/>
    <p:sldLayoutId id="2147483677" r:id="rId4"/>
    <p:sldLayoutId id="2147483679" r:id="rId5"/>
    <p:sldLayoutId id="2147483680" r:id="rId6"/>
    <p:sldLayoutId id="2147483688" r:id="rId7"/>
    <p:sldLayoutId id="2147483681" r:id="rId8"/>
    <p:sldLayoutId id="2147483682" r:id="rId9"/>
    <p:sldLayoutId id="2147483683" r:id="rId10"/>
    <p:sldLayoutId id="2147483687" r:id="rId11"/>
    <p:sldLayoutId id="2147483684" r:id="rId12"/>
    <p:sldLayoutId id="2147483689" r:id="rId13"/>
    <p:sldLayoutId id="2147483690" r:id="rId14"/>
    <p:sldLayoutId id="2147483691" r:id="rId15"/>
    <p:sldLayoutId id="2147483692" r:id="rId16"/>
    <p:sldLayoutId id="2147483707" r:id="rId17"/>
    <p:sldLayoutId id="2147483693" r:id="rId18"/>
    <p:sldLayoutId id="2147483695" r:id="rId19"/>
    <p:sldLayoutId id="2147483696" r:id="rId20"/>
    <p:sldLayoutId id="2147483697" r:id="rId21"/>
    <p:sldLayoutId id="2147483698" r:id="rId22"/>
    <p:sldLayoutId id="2147483709" r:id="rId23"/>
    <p:sldLayoutId id="2147483694" r:id="rId24"/>
    <p:sldLayoutId id="2147483669" r:id="rId25"/>
  </p:sldLayoutIdLst>
  <p:hf sldNum="0" hdr="0" ftr="0" dt="0"/>
  <p:txStyles>
    <p:titleStyle>
      <a:lvl1pPr algn="l" defTabSz="914400" rtl="0" eaLnBrk="1" latinLnBrk="0" hangingPunct="1">
        <a:lnSpc>
          <a:spcPct val="90000"/>
        </a:lnSpc>
        <a:spcBef>
          <a:spcPct val="0"/>
        </a:spcBef>
        <a:buNone/>
        <a:defRPr sz="2800" b="1" i="0" kern="1200">
          <a:solidFill>
            <a:srgbClr val="00875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408864"/>
      </p:ext>
    </p:extLst>
  </p:cSld>
  <p:clrMap bg1="lt1" tx1="dk1" bg2="lt2" tx2="dk2" accent1="accent1" accent2="accent2" accent3="accent3" accent4="accent4" accent5="accent5" accent6="accent6" hlink="hlink" folHlink="folHlink"/>
  <p:sldLayoutIdLst>
    <p:sldLayoutId id="2147483672" r:id="rId1"/>
    <p:sldLayoutId id="2147483670" r:id="rId2"/>
    <p:sldLayoutId id="2147483671" r:id="rId3"/>
    <p:sldLayoutId id="2147483702" r:id="rId4"/>
    <p:sldLayoutId id="2147483704" r:id="rId5"/>
    <p:sldLayoutId id="2147483653" r:id="rId6"/>
    <p:sldLayoutId id="2147483701" r:id="rId7"/>
    <p:sldLayoutId id="2147483699" r:id="rId8"/>
    <p:sldLayoutId id="2147483703" r:id="rId9"/>
    <p:sldLayoutId id="2147483708" r:id="rId10"/>
    <p:sldLayoutId id="2147483706" r:id="rId11"/>
    <p:sldLayoutId id="2147483700" r:id="rId12"/>
  </p:sldLayoutIdLst>
  <p:hf sldNum="0" hdr="0" ftr="0" dt="0"/>
  <p:txStyles>
    <p:titleStyle>
      <a:lvl1pPr algn="l" defTabSz="914400" rtl="0" eaLnBrk="1" latinLnBrk="0" hangingPunct="1">
        <a:lnSpc>
          <a:spcPct val="90000"/>
        </a:lnSpc>
        <a:spcBef>
          <a:spcPct val="0"/>
        </a:spcBef>
        <a:buNone/>
        <a:defRPr sz="2800" b="1" i="0" kern="1200">
          <a:solidFill>
            <a:srgbClr val="00875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AA32D8-9F14-B040-96E9-E9EB11612007}"/>
              </a:ext>
            </a:extLst>
          </p:cNvPr>
          <p:cNvSpPr/>
          <p:nvPr userDrawn="1"/>
        </p:nvSpPr>
        <p:spPr>
          <a:xfrm>
            <a:off x="0" y="0"/>
            <a:ext cx="12192000" cy="6858000"/>
          </a:xfrm>
          <a:prstGeom prst="rect">
            <a:avLst/>
          </a:prstGeom>
          <a:solidFill>
            <a:srgbClr val="0087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9C57078-A7D1-9B48-BE05-958077867C18}"/>
              </a:ext>
            </a:extLst>
          </p:cNvPr>
          <p:cNvSpPr/>
          <p:nvPr userDrawn="1"/>
        </p:nvSpPr>
        <p:spPr>
          <a:xfrm>
            <a:off x="869575" y="699247"/>
            <a:ext cx="10461813" cy="5459505"/>
          </a:xfrm>
          <a:prstGeom prst="rect">
            <a:avLst/>
          </a:prstGeom>
          <a:solidFill>
            <a:schemeClr val="bg1"/>
          </a:solidFill>
          <a:ln>
            <a:noFill/>
          </a:ln>
          <a:effectLst>
            <a:outerShdw blurRad="50800" dist="50800" dir="2040000" sx="101000" sy="101000" algn="ctr" rotWithShape="0">
              <a:srgbClr val="000000">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666AC5B-B5DD-894A-BDE2-98DA9A3E8104}"/>
              </a:ext>
            </a:extLst>
          </p:cNvPr>
          <p:cNvSpPr/>
          <p:nvPr userDrawn="1"/>
        </p:nvSpPr>
        <p:spPr>
          <a:xfrm>
            <a:off x="1743959" y="2376665"/>
            <a:ext cx="4594088" cy="143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7A42121-4734-FF4B-BCDF-865B5EB5691F}"/>
              </a:ext>
            </a:extLst>
          </p:cNvPr>
          <p:cNvSpPr/>
          <p:nvPr userDrawn="1"/>
        </p:nvSpPr>
        <p:spPr>
          <a:xfrm>
            <a:off x="233082" y="206189"/>
            <a:ext cx="11761693" cy="6436658"/>
          </a:xfrm>
          <a:prstGeom prst="rect">
            <a:avLst/>
          </a:prstGeom>
          <a:noFill/>
          <a:ln w="57150">
            <a:solidFill>
              <a:srgbClr val="CBE5DA"/>
            </a:solidFill>
          </a:ln>
          <a:effectLst>
            <a:outerShdw dist="508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1826475"/>
      </p:ext>
    </p:extLst>
  </p:cSld>
  <p:clrMap bg1="lt1" tx1="dk1" bg2="lt2" tx2="dk2" accent1="accent1" accent2="accent2" accent3="accent3" accent4="accent4" accent5="accent5" accent6="accent6" hlink="hlink" folHlink="folHlink"/>
  <p:sldLayoutIdLst>
    <p:sldLayoutId id="2147483664" r:id="rId1"/>
  </p:sldLayoutIdLst>
  <p:hf sldNum="0" hdr="0" ftr="0" dt="0"/>
  <p:txStyles>
    <p:titleStyle>
      <a:lvl1pPr algn="l" defTabSz="914400" rtl="0" eaLnBrk="1" latinLnBrk="0" hangingPunct="1">
        <a:lnSpc>
          <a:spcPct val="90000"/>
        </a:lnSpc>
        <a:spcBef>
          <a:spcPct val="0"/>
        </a:spcBef>
        <a:buNone/>
        <a:defRPr sz="2800" b="1" i="0" kern="1200">
          <a:solidFill>
            <a:srgbClr val="00875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epa.gov/toxics-release-inventory-tri-program/tri-covered-industry-sectors"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82.xml"/><Relationship Id="rId4" Type="http://schemas.openxmlformats.org/officeDocument/2006/relationships/image" Target="../media/image64.emf"/></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13.xml"/><Relationship Id="rId1" Type="http://schemas.openxmlformats.org/officeDocument/2006/relationships/tags" Target="../tags/tag83.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84.xml"/><Relationship Id="rId4" Type="http://schemas.openxmlformats.org/officeDocument/2006/relationships/image" Target="../media/image67.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85.xml"/><Relationship Id="rId4" Type="http://schemas.openxmlformats.org/officeDocument/2006/relationships/image" Target="../media/image68.emf"/></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86.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4.xml"/><Relationship Id="rId1" Type="http://schemas.openxmlformats.org/officeDocument/2006/relationships/tags" Target="../tags/tag87.xml"/><Relationship Id="rId6" Type="http://schemas.openxmlformats.org/officeDocument/2006/relationships/image" Target="../media/image71.emf"/><Relationship Id="rId5" Type="http://schemas.openxmlformats.org/officeDocument/2006/relationships/image" Target="../media/image70.emf"/><Relationship Id="rId4" Type="http://schemas.openxmlformats.org/officeDocument/2006/relationships/image" Target="../media/image69.emf"/></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88.xml"/><Relationship Id="rId5" Type="http://schemas.openxmlformats.org/officeDocument/2006/relationships/image" Target="../media/image69.emf"/><Relationship Id="rId4" Type="http://schemas.openxmlformats.org/officeDocument/2006/relationships/image" Target="../media/image72.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89.xml"/><Relationship Id="rId5" Type="http://schemas.openxmlformats.org/officeDocument/2006/relationships/image" Target="../media/image70.emf"/><Relationship Id="rId4" Type="http://schemas.openxmlformats.org/officeDocument/2006/relationships/image" Target="../media/image73.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90.xml"/><Relationship Id="rId5" Type="http://schemas.openxmlformats.org/officeDocument/2006/relationships/image" Target="../media/image71.emf"/><Relationship Id="rId4" Type="http://schemas.openxmlformats.org/officeDocument/2006/relationships/image" Target="../media/image74.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91.xml"/><Relationship Id="rId4" Type="http://schemas.openxmlformats.org/officeDocument/2006/relationships/image" Target="../media/image61.emf"/></Relationships>
</file>

<file path=ppt/slides/_rels/slide11.xml.rels><?xml version="1.0" encoding="UTF-8" standalone="yes"?>
<Relationships xmlns="http://schemas.openxmlformats.org/package/2006/relationships"><Relationship Id="rId3" Type="http://schemas.openxmlformats.org/officeDocument/2006/relationships/hyperlink" Target="https://guideme.epa.gov/ords/guideme_ext/f?p=guideme:gd-title:::::title:fed_fac"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ags" Target="../tags/tag92.xml"/><Relationship Id="rId4" Type="http://schemas.openxmlformats.org/officeDocument/2006/relationships/image" Target="../media/image75.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93.xml"/><Relationship Id="rId4" Type="http://schemas.openxmlformats.org/officeDocument/2006/relationships/image" Target="../media/image61.emf"/></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32.xml"/><Relationship Id="rId1" Type="http://schemas.openxmlformats.org/officeDocument/2006/relationships/tags" Target="../tags/tag94.xml"/><Relationship Id="rId4" Type="http://schemas.openxmlformats.org/officeDocument/2006/relationships/image" Target="../media/image76.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2.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6.xml"/><Relationship Id="rId1" Type="http://schemas.openxmlformats.org/officeDocument/2006/relationships/tags" Target="../tags/tag95.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96.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ags" Target="../tags/tag97.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xml"/><Relationship Id="rId1" Type="http://schemas.openxmlformats.org/officeDocument/2006/relationships/tags" Target="../tags/tag98.xml"/><Relationship Id="rId4" Type="http://schemas.openxmlformats.org/officeDocument/2006/relationships/hyperlink" Target="https://www.epa.gov/toxics-release-inventory-tri-program/pollution-prevention-p2-and-tri" TargetMode="Externa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12.xml"/><Relationship Id="rId1" Type="http://schemas.openxmlformats.org/officeDocument/2006/relationships/tags" Target="../tags/tag9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7.xml"/><Relationship Id="rId1" Type="http://schemas.openxmlformats.org/officeDocument/2006/relationships/tags" Target="../tags/tag100.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tags" Target="../tags/tag10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8.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9.xml"/><Relationship Id="rId1" Type="http://schemas.openxmlformats.org/officeDocument/2006/relationships/tags" Target="../tags/tag102.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36.xml"/><Relationship Id="rId1" Type="http://schemas.openxmlformats.org/officeDocument/2006/relationships/tags" Target="../tags/tag103.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tags" Target="../tags/tag104.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xml"/><Relationship Id="rId1" Type="http://schemas.openxmlformats.org/officeDocument/2006/relationships/tags" Target="../tags/tag105.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38.xml"/><Relationship Id="rId1" Type="http://schemas.openxmlformats.org/officeDocument/2006/relationships/tags" Target="../tags/tag10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24.xml"/><Relationship Id="rId7" Type="http://schemas.openxmlformats.org/officeDocument/2006/relationships/image" Target="../media/image78.emf"/><Relationship Id="rId2" Type="http://schemas.openxmlformats.org/officeDocument/2006/relationships/slideLayout" Target="../slideLayouts/slideLayout2.xml"/><Relationship Id="rId1" Type="http://schemas.openxmlformats.org/officeDocument/2006/relationships/tags" Target="../tags/tag107.xml"/><Relationship Id="rId6" Type="http://schemas.openxmlformats.org/officeDocument/2006/relationships/image" Target="../media/image77.emf"/><Relationship Id="rId5" Type="http://schemas.openxmlformats.org/officeDocument/2006/relationships/hyperlink" Target="https://guideme.epa.gov/ords/guideme_ext/f?p=guideme:rfi-home" TargetMode="External"/><Relationship Id="rId4" Type="http://schemas.openxmlformats.org/officeDocument/2006/relationships/hyperlink" Target="https://www.epa.gov/toxics-release-inventory-tri-program/electronic-submission-tri-reporting-forms" TargetMode="Externa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xml"/><Relationship Id="rId1" Type="http://schemas.openxmlformats.org/officeDocument/2006/relationships/tags" Target="../tags/tag108.xml"/><Relationship Id="rId4" Type="http://schemas.openxmlformats.org/officeDocument/2006/relationships/hyperlink" Target="https://cdx.epa.gov/" TargetMode="Externa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xml"/><Relationship Id="rId1" Type="http://schemas.openxmlformats.org/officeDocument/2006/relationships/tags" Target="../tags/tag109.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xml"/><Relationship Id="rId1" Type="http://schemas.openxmlformats.org/officeDocument/2006/relationships/tags" Target="../tags/tag110.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4.xml"/><Relationship Id="rId1" Type="http://schemas.openxmlformats.org/officeDocument/2006/relationships/tags" Target="../tags/tag111.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xml"/><Relationship Id="rId1" Type="http://schemas.openxmlformats.org/officeDocument/2006/relationships/tags" Target="../tags/tag112.xml"/><Relationship Id="rId6" Type="http://schemas.openxmlformats.org/officeDocument/2006/relationships/hyperlink" Target="https://cdx.epa.gov/Contact" TargetMode="External"/><Relationship Id="rId5" Type="http://schemas.openxmlformats.org/officeDocument/2006/relationships/hyperlink" Target="https://guideme.epa.gov/ords/guideme_ext/f?p=guideme:gd-list" TargetMode="External"/><Relationship Id="rId4" Type="http://schemas.openxmlformats.org/officeDocument/2006/relationships/hyperlink" Target="http://www.epa.gov/tri" TargetMode="Externa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44.xml"/><Relationship Id="rId1" Type="http://schemas.openxmlformats.org/officeDocument/2006/relationships/tags" Target="../tags/tag11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40.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4.xml"/><Relationship Id="rId1" Type="http://schemas.openxmlformats.org/officeDocument/2006/relationships/tags" Target="../tags/tag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tags" Target="../tags/tag4.xml"/><Relationship Id="rId4" Type="http://schemas.openxmlformats.org/officeDocument/2006/relationships/hyperlink" Target="https://www.epa.gov/toxics-release-inventory-tri-program/tri-listed-chemicals"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2.xml"/><Relationship Id="rId1" Type="http://schemas.openxmlformats.org/officeDocument/2006/relationships/tags" Target="../tags/tag7.xml"/><Relationship Id="rId5" Type="http://schemas.openxmlformats.org/officeDocument/2006/relationships/image" Target="../media/image48.gif"/><Relationship Id="rId4" Type="http://schemas.openxmlformats.org/officeDocument/2006/relationships/image" Target="../media/image47.gi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2.xml"/><Relationship Id="rId1" Type="http://schemas.openxmlformats.org/officeDocument/2006/relationships/tags" Target="../tags/tag8.xml"/></Relationships>
</file>

<file path=ppt/slides/_rels/slide26.xml.rels><?xml version="1.0" encoding="UTF-8" standalone="yes"?>
<Relationships xmlns="http://schemas.openxmlformats.org/package/2006/relationships"><Relationship Id="rId3" Type="http://schemas.openxmlformats.org/officeDocument/2006/relationships/hyperlink" Target="https://www.epa.gov/toxics-release-inventory-tri-program/addition-certain-pfas-tri-national-defense-authorization-act" TargetMode="External"/><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8.xml"/><Relationship Id="rId1" Type="http://schemas.openxmlformats.org/officeDocument/2006/relationships/tags" Target="../tags/tag1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7.xml"/><Relationship Id="rId1" Type="http://schemas.openxmlformats.org/officeDocument/2006/relationships/tags" Target="../tags/tag20.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9.xml"/><Relationship Id="rId1" Type="http://schemas.openxmlformats.org/officeDocument/2006/relationships/tags" Target="../tags/tag2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2.xml"/><Relationship Id="rId1" Type="http://schemas.openxmlformats.org/officeDocument/2006/relationships/tags" Target="../tags/tag27.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6.xml"/><Relationship Id="rId1" Type="http://schemas.openxmlformats.org/officeDocument/2006/relationships/tags" Target="../tags/tag28.xml"/><Relationship Id="rId4" Type="http://schemas.openxmlformats.org/officeDocument/2006/relationships/hyperlink" Target="https://guideme.epa.gov/ords/guideme_ext/f?p=guideme:gd-list#exemption" TargetMode="Externa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8.xml"/><Relationship Id="rId1" Type="http://schemas.openxmlformats.org/officeDocument/2006/relationships/tags" Target="../tags/tag30.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xml"/><Relationship Id="rId1" Type="http://schemas.openxmlformats.org/officeDocument/2006/relationships/tags" Target="../tags/tag31.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xml"/><Relationship Id="rId1" Type="http://schemas.openxmlformats.org/officeDocument/2006/relationships/tags" Target="../tags/tag3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4.xml"/><Relationship Id="rId1" Type="http://schemas.openxmlformats.org/officeDocument/2006/relationships/tags" Target="../tags/tag33.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0.xml"/><Relationship Id="rId1" Type="http://schemas.openxmlformats.org/officeDocument/2006/relationships/tags" Target="../tags/tag36.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hyperlink" Target="https://guideme.epa.gov/ords/guideme_ext/f?p=guideme:gd:::::gd:articles" TargetMode="Externa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5.xml"/><Relationship Id="rId1" Type="http://schemas.openxmlformats.org/officeDocument/2006/relationships/tags" Target="../tags/tag38.xml"/><Relationship Id="rId5" Type="http://schemas.openxmlformats.org/officeDocument/2006/relationships/image" Target="../media/image50.png"/><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1.xml"/><Relationship Id="rId1" Type="http://schemas.openxmlformats.org/officeDocument/2006/relationships/tags" Target="../tags/tag39.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xml"/><Relationship Id="rId1" Type="http://schemas.openxmlformats.org/officeDocument/2006/relationships/tags" Target="../tags/tag40.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2.xml"/><Relationship Id="rId1" Type="http://schemas.openxmlformats.org/officeDocument/2006/relationships/tags" Target="../tags/tag41.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4.xml"/><Relationship Id="rId1" Type="http://schemas.openxmlformats.org/officeDocument/2006/relationships/tags" Target="../tags/tag45.xml"/><Relationship Id="rId5" Type="http://schemas.openxmlformats.org/officeDocument/2006/relationships/image" Target="../media/image52.emf"/><Relationship Id="rId4" Type="http://schemas.openxmlformats.org/officeDocument/2006/relationships/image" Target="../media/image51.emf"/></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7.xml"/><Relationship Id="rId1" Type="http://schemas.openxmlformats.org/officeDocument/2006/relationships/tags" Target="../tags/tag46.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2.xml"/><Relationship Id="rId1" Type="http://schemas.openxmlformats.org/officeDocument/2006/relationships/tags" Target="../tags/tag49.xml"/><Relationship Id="rId5" Type="http://schemas.openxmlformats.org/officeDocument/2006/relationships/image" Target="../media/image54.png"/><Relationship Id="rId4" Type="http://schemas.openxmlformats.org/officeDocument/2006/relationships/image" Target="../media/image53.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4.xml"/><Relationship Id="rId1" Type="http://schemas.openxmlformats.org/officeDocument/2006/relationships/tags" Target="../tags/tag5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53.xml"/><Relationship Id="rId4" Type="http://schemas.openxmlformats.org/officeDocument/2006/relationships/hyperlink" Target="https://guideme.epa.gov/ords/guideme_ext/f?p=guideme:gd-title:::::title:supplier_notificatio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32.xml"/><Relationship Id="rId1" Type="http://schemas.openxmlformats.org/officeDocument/2006/relationships/tags" Target="../tags/tag58.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6.xml"/><Relationship Id="rId1" Type="http://schemas.openxmlformats.org/officeDocument/2006/relationships/tags" Target="../tags/tag60.xml"/><Relationship Id="rId6" Type="http://schemas.openxmlformats.org/officeDocument/2006/relationships/image" Target="../media/image57.emf"/><Relationship Id="rId5" Type="http://schemas.openxmlformats.org/officeDocument/2006/relationships/image" Target="../media/image56.emf"/><Relationship Id="rId4" Type="http://schemas.openxmlformats.org/officeDocument/2006/relationships/image" Target="../media/image55.png"/></Relationships>
</file>

<file path=ppt/slides/_rels/slide7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1.xml"/><Relationship Id="rId1" Type="http://schemas.openxmlformats.org/officeDocument/2006/relationships/slideLayout" Target="../slideLayouts/slideLayout32.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41.xml"/><Relationship Id="rId1" Type="http://schemas.openxmlformats.org/officeDocument/2006/relationships/tags" Target="../tags/tag61.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4.xml"/><Relationship Id="rId1" Type="http://schemas.openxmlformats.org/officeDocument/2006/relationships/tags" Target="../tags/tag63.xml"/><Relationship Id="rId5" Type="http://schemas.openxmlformats.org/officeDocument/2006/relationships/image" Target="../media/image59.emf"/><Relationship Id="rId4" Type="http://schemas.openxmlformats.org/officeDocument/2006/relationships/image" Target="../media/image58.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65.xml"/><Relationship Id="rId5" Type="http://schemas.openxmlformats.org/officeDocument/2006/relationships/image" Target="../media/image59.emf"/><Relationship Id="rId4" Type="http://schemas.openxmlformats.org/officeDocument/2006/relationships/hyperlink" Target="https://www.epa.gov/frs/frs-ez-query"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www.census.gov/naics/"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59.emf"/><Relationship Id="rId4" Type="http://schemas.openxmlformats.org/officeDocument/2006/relationships/hyperlink" Target="https://www.epa.gov/toxics-release-inventory-tri-program/tri-covered-industry-sectors" TargetMode="Externa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66.xml"/><Relationship Id="rId5" Type="http://schemas.openxmlformats.org/officeDocument/2006/relationships/image" Target="../media/image59.emf"/><Relationship Id="rId4" Type="http://schemas.openxmlformats.org/officeDocument/2006/relationships/hyperlink" Target="https://www.dnb.com/duns-number/lookup.html"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67.xml"/><Relationship Id="rId5" Type="http://schemas.openxmlformats.org/officeDocument/2006/relationships/image" Target="../media/image58.emf"/><Relationship Id="rId4" Type="http://schemas.openxmlformats.org/officeDocument/2006/relationships/image" Target="../media/image60.png"/></Relationships>
</file>

<file path=ppt/slides/_rels/slide85.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5.xml"/><Relationship Id="rId1" Type="http://schemas.openxmlformats.org/officeDocument/2006/relationships/tags" Target="../tags/tag69.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70.xml"/><Relationship Id="rId4" Type="http://schemas.openxmlformats.org/officeDocument/2006/relationships/image" Target="../media/image61.emf"/></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71.xml"/><Relationship Id="rId4" Type="http://schemas.openxmlformats.org/officeDocument/2006/relationships/image" Target="../media/image61.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4.xml"/><Relationship Id="rId1" Type="http://schemas.openxmlformats.org/officeDocument/2006/relationships/tags" Target="../tags/tag72.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73.xml"/><Relationship Id="rId4" Type="http://schemas.openxmlformats.org/officeDocument/2006/relationships/image" Target="../media/image61.emf"/></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74.xml"/><Relationship Id="rId4" Type="http://schemas.openxmlformats.org/officeDocument/2006/relationships/image" Target="../media/image61.emf"/></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75.xml"/><Relationship Id="rId4" Type="http://schemas.openxmlformats.org/officeDocument/2006/relationships/image" Target="../media/image61.emf"/></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3.xml"/><Relationship Id="rId1" Type="http://schemas.openxmlformats.org/officeDocument/2006/relationships/tags" Target="../tags/tag76.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6.xml"/><Relationship Id="rId1" Type="http://schemas.openxmlformats.org/officeDocument/2006/relationships/tags" Target="../tags/tag77.xml"/><Relationship Id="rId6" Type="http://schemas.openxmlformats.org/officeDocument/2006/relationships/image" Target="../media/image64.emf"/><Relationship Id="rId5" Type="http://schemas.openxmlformats.org/officeDocument/2006/relationships/image" Target="../media/image63.emf"/><Relationship Id="rId4" Type="http://schemas.openxmlformats.org/officeDocument/2006/relationships/image" Target="../media/image62.emf"/></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78.xml"/><Relationship Id="rId4" Type="http://schemas.openxmlformats.org/officeDocument/2006/relationships/image" Target="../media/image62.emf"/></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79.xml"/><Relationship Id="rId5" Type="http://schemas.openxmlformats.org/officeDocument/2006/relationships/image" Target="../media/image63.emf"/><Relationship Id="rId4" Type="http://schemas.openxmlformats.org/officeDocument/2006/relationships/image" Target="../media/image65.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80.xml"/><Relationship Id="rId4" Type="http://schemas.openxmlformats.org/officeDocument/2006/relationships/image" Target="../media/image63.emf"/></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81.xml"/><Relationship Id="rId5" Type="http://schemas.openxmlformats.org/officeDocument/2006/relationships/image" Target="../media/image64.emf"/><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DF5760-2E26-D64C-8E95-B4F8A6C25851}"/>
              </a:ext>
            </a:extLst>
          </p:cNvPr>
          <p:cNvSpPr>
            <a:spLocks noGrp="1"/>
          </p:cNvSpPr>
          <p:nvPr>
            <p:ph type="body" sz="quarter" idx="13"/>
          </p:nvPr>
        </p:nvSpPr>
        <p:spPr/>
        <p:txBody>
          <a:bodyPr/>
          <a:lstStyle/>
          <a:p>
            <a:r>
              <a:rPr lang="en-US" dirty="0"/>
              <a:t>2023</a:t>
            </a:r>
          </a:p>
        </p:txBody>
      </p:sp>
    </p:spTree>
    <p:extLst>
      <p:ext uri="{BB962C8B-B14F-4D97-AF65-F5344CB8AC3E}">
        <p14:creationId xmlns:p14="http://schemas.microsoft.com/office/powerpoint/2010/main" val="1262069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31C10-9DA2-8A41-8E78-9DFCB559B7EE}"/>
              </a:ext>
            </a:extLst>
          </p:cNvPr>
          <p:cNvSpPr>
            <a:spLocks noGrp="1"/>
          </p:cNvSpPr>
          <p:nvPr>
            <p:ph type="title"/>
          </p:nvPr>
        </p:nvSpPr>
        <p:spPr/>
        <p:txBody>
          <a:bodyPr/>
          <a:lstStyle/>
          <a:p>
            <a:r>
              <a:rPr lang="en-US"/>
              <a:t>Covered NAICS Codes</a:t>
            </a:r>
          </a:p>
        </p:txBody>
      </p:sp>
      <p:sp>
        <p:nvSpPr>
          <p:cNvPr id="3" name="Text Placeholder 2">
            <a:extLst>
              <a:ext uri="{FF2B5EF4-FFF2-40B4-BE49-F238E27FC236}">
                <a16:creationId xmlns:a16="http://schemas.microsoft.com/office/drawing/2014/main" id="{97551FFD-0D13-B244-8C5F-1D8C790E293E}"/>
              </a:ext>
            </a:extLst>
          </p:cNvPr>
          <p:cNvSpPr>
            <a:spLocks noGrp="1"/>
          </p:cNvSpPr>
          <p:nvPr>
            <p:ph type="body" sz="quarter" idx="10"/>
          </p:nvPr>
        </p:nvSpPr>
        <p:spPr>
          <a:xfrm>
            <a:off x="481014" y="1734532"/>
            <a:ext cx="4952377" cy="3996343"/>
          </a:xfrm>
        </p:spPr>
        <p:txBody>
          <a:bodyPr/>
          <a:lstStyle/>
          <a:p>
            <a:r>
              <a:rPr lang="en-US" altLang="en-US"/>
              <a:t>2022 North American Industry Classification System (NAICS) </a:t>
            </a:r>
            <a:br>
              <a:rPr lang="en-US" altLang="en-US"/>
            </a:br>
            <a:r>
              <a:rPr lang="en-US" altLang="en-US"/>
              <a:t>codes are used for TRI reporting </a:t>
            </a:r>
          </a:p>
          <a:p>
            <a:r>
              <a:rPr lang="en-US" altLang="en-US"/>
              <a:t>To determine whether your facility’s primary NAICS code is covered by TRI regulations, see:</a:t>
            </a:r>
          </a:p>
          <a:p>
            <a:r>
              <a:rPr lang="en-US" altLang="en-US" b="0">
                <a:hlinkClick r:id="rId3"/>
              </a:rPr>
              <a:t>https://www.epa.gov/toxics-release-inventory-tri-program/tri-covered-industry-sectors</a:t>
            </a:r>
            <a:r>
              <a:rPr lang="en-US" altLang="en-US" b="0"/>
              <a:t> </a:t>
            </a:r>
          </a:p>
        </p:txBody>
      </p:sp>
      <p:sp>
        <p:nvSpPr>
          <p:cNvPr id="4" name="Text Placeholder 3">
            <a:extLst>
              <a:ext uri="{FF2B5EF4-FFF2-40B4-BE49-F238E27FC236}">
                <a16:creationId xmlns:a16="http://schemas.microsoft.com/office/drawing/2014/main" id="{9B83B04A-3B1E-BA46-93BC-918629C0744F}"/>
              </a:ext>
            </a:extLst>
          </p:cNvPr>
          <p:cNvSpPr>
            <a:spLocks noGrp="1"/>
          </p:cNvSpPr>
          <p:nvPr>
            <p:ph type="body" sz="quarter" idx="12"/>
          </p:nvPr>
        </p:nvSpPr>
        <p:spPr>
          <a:xfrm>
            <a:off x="6244958" y="1434778"/>
            <a:ext cx="6481482" cy="4305486"/>
          </a:xfrm>
        </p:spPr>
        <p:txBody>
          <a:bodyPr/>
          <a:lstStyle/>
          <a:p>
            <a:r>
              <a:rPr lang="en-US" altLang="en-US"/>
              <a:t>TRI-Covered Industries NAICS </a:t>
            </a:r>
          </a:p>
          <a:p>
            <a:pPr lvl="1"/>
            <a:r>
              <a:rPr lang="en-US" altLang="en-US" sz="1450"/>
              <a:t>113 Logging</a:t>
            </a:r>
          </a:p>
          <a:p>
            <a:pPr lvl="1"/>
            <a:r>
              <a:rPr lang="en-US" altLang="en-US" sz="1450"/>
              <a:t>211 Oil and Gas Extraction</a:t>
            </a:r>
          </a:p>
          <a:p>
            <a:pPr lvl="1"/>
            <a:r>
              <a:rPr lang="en-US" altLang="en-US" sz="1450"/>
              <a:t>212 Mining</a:t>
            </a:r>
          </a:p>
          <a:p>
            <a:pPr lvl="1"/>
            <a:r>
              <a:rPr lang="en-US" altLang="en-US" sz="1450"/>
              <a:t>221 Electric Utilities </a:t>
            </a:r>
          </a:p>
          <a:p>
            <a:pPr lvl="1"/>
            <a:r>
              <a:rPr lang="en-US" altLang="en-US" sz="1450"/>
              <a:t>31 - 33 Manufacturing</a:t>
            </a:r>
          </a:p>
          <a:p>
            <a:pPr lvl="1"/>
            <a:r>
              <a:rPr lang="en-US" altLang="en-US" sz="1450"/>
              <a:t>424 Merchant Wholesalers, Nondurable Goods</a:t>
            </a:r>
          </a:p>
          <a:p>
            <a:pPr lvl="1"/>
            <a:r>
              <a:rPr lang="en-US" altLang="en-US" sz="1450"/>
              <a:t>425 Wholesale Electronic Markets and Agents Brokers</a:t>
            </a:r>
          </a:p>
          <a:p>
            <a:pPr lvl="1"/>
            <a:r>
              <a:rPr lang="en-US" altLang="en-US" sz="1450"/>
              <a:t>488 Support Activities for Transportation</a:t>
            </a:r>
          </a:p>
          <a:p>
            <a:pPr lvl="1"/>
            <a:r>
              <a:rPr lang="en-US" altLang="en-US" sz="1450"/>
              <a:t>512 Motion Picture and Sound Recording Industries</a:t>
            </a:r>
          </a:p>
          <a:p>
            <a:pPr lvl="1"/>
            <a:r>
              <a:rPr lang="en-US" altLang="en-US" sz="1450"/>
              <a:t>5131 Newspaper, Periodical, Book, and Directory Publishers</a:t>
            </a:r>
          </a:p>
          <a:p>
            <a:pPr lvl="1"/>
            <a:r>
              <a:rPr lang="en-US" altLang="en-US" sz="1450"/>
              <a:t>516 Broadcasting and Content Providers</a:t>
            </a:r>
          </a:p>
          <a:p>
            <a:pPr lvl="1"/>
            <a:r>
              <a:rPr lang="en-US" altLang="en-US" sz="1450"/>
              <a:t>541 Professional, Scientific, and Technical Services</a:t>
            </a:r>
          </a:p>
          <a:p>
            <a:pPr lvl="1"/>
            <a:r>
              <a:rPr lang="en-US" altLang="en-US" sz="1450"/>
              <a:t>562 Waste Management and Remediation Services</a:t>
            </a:r>
          </a:p>
          <a:p>
            <a:pPr lvl="1"/>
            <a:r>
              <a:rPr lang="en-US" altLang="en-US" sz="1450"/>
              <a:t>811 Repair and Maintenance</a:t>
            </a:r>
          </a:p>
        </p:txBody>
      </p:sp>
      <p:sp>
        <p:nvSpPr>
          <p:cNvPr id="9" name="Text Placeholder 2">
            <a:extLst>
              <a:ext uri="{FF2B5EF4-FFF2-40B4-BE49-F238E27FC236}">
                <a16:creationId xmlns:a16="http://schemas.microsoft.com/office/drawing/2014/main" id="{7DC80A62-DA46-6C45-A65A-D8D003BCA5C2}"/>
              </a:ext>
            </a:extLst>
          </p:cNvPr>
          <p:cNvSpPr txBox="1">
            <a:spLocks/>
          </p:cNvSpPr>
          <p:nvPr/>
        </p:nvSpPr>
        <p:spPr>
          <a:xfrm>
            <a:off x="6244958" y="5857264"/>
            <a:ext cx="6081914" cy="373126"/>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1400" i="1"/>
              <a:t>Note: For many of these NAICS codes, there are reporting exceptions</a:t>
            </a:r>
          </a:p>
        </p:txBody>
      </p:sp>
    </p:spTree>
    <p:extLst>
      <p:ext uri="{BB962C8B-B14F-4D97-AF65-F5344CB8AC3E}">
        <p14:creationId xmlns:p14="http://schemas.microsoft.com/office/powerpoint/2010/main" val="176490884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40" name="Rectangle 2"/>
          <p:cNvSpPr>
            <a:spLocks noGrp="1" noChangeArrowheads="1"/>
          </p:cNvSpPr>
          <p:nvPr>
            <p:ph type="title"/>
          </p:nvPr>
        </p:nvSpPr>
        <p:spPr/>
        <p:txBody>
          <a:bodyPr/>
          <a:lstStyle/>
          <a:p>
            <a:r>
              <a:rPr lang="en-US" altLang="en-US"/>
              <a:t>Other Disposal to Land On-Site</a:t>
            </a:r>
          </a:p>
        </p:txBody>
      </p:sp>
      <p:sp>
        <p:nvSpPr>
          <p:cNvPr id="2" name="Text Placeholder 1">
            <a:extLst>
              <a:ext uri="{FF2B5EF4-FFF2-40B4-BE49-F238E27FC236}">
                <a16:creationId xmlns:a16="http://schemas.microsoft.com/office/drawing/2014/main" id="{44149BD3-ABA4-D348-804E-2BE4C73EE2B7}"/>
              </a:ext>
            </a:extLst>
          </p:cNvPr>
          <p:cNvSpPr>
            <a:spLocks noGrp="1"/>
          </p:cNvSpPr>
          <p:nvPr>
            <p:ph type="body" sz="quarter" idx="10"/>
          </p:nvPr>
        </p:nvSpPr>
        <p:spPr/>
        <p:txBody>
          <a:bodyPr/>
          <a:lstStyle/>
          <a:p>
            <a:r>
              <a:rPr lang="en-US" altLang="en-US"/>
              <a:t>Enter quantity of toxic chemical entering each on-site land disposal option (Section 5.5).</a:t>
            </a:r>
          </a:p>
          <a:p>
            <a:pPr lvl="1"/>
            <a:r>
              <a:rPr lang="en-US" altLang="en-US"/>
              <a:t>On-site landfills: RCRA Subtitle C (Section 5.5.1A)</a:t>
            </a:r>
          </a:p>
          <a:p>
            <a:pPr lvl="1"/>
            <a:r>
              <a:rPr lang="en-US" altLang="en-US"/>
              <a:t>On-site landfills: other (Section 5.5.1B)</a:t>
            </a:r>
          </a:p>
          <a:p>
            <a:pPr lvl="1"/>
            <a:r>
              <a:rPr lang="en-US" altLang="en-US"/>
              <a:t>On-site land treatment and application farming (Section 5.5.2)</a:t>
            </a:r>
          </a:p>
          <a:p>
            <a:pPr lvl="1"/>
            <a:r>
              <a:rPr lang="en-US" altLang="en-US"/>
              <a:t>On-site surface impoundments: RCRA Subtitle C (Section 5.5.3A)</a:t>
            </a:r>
          </a:p>
          <a:p>
            <a:pPr lvl="1"/>
            <a:r>
              <a:rPr lang="en-US" altLang="en-US"/>
              <a:t>On-site surface impoundments: Other (Section 5.5.3B)</a:t>
            </a:r>
          </a:p>
          <a:p>
            <a:pPr lvl="1"/>
            <a:r>
              <a:rPr lang="en-US" altLang="en-US"/>
              <a:t>Other disposal (includes spills or leaks to land) (Section 5.5.4)</a:t>
            </a:r>
          </a:p>
          <a:p>
            <a:r>
              <a:rPr lang="en-US" altLang="en-US"/>
              <a:t>Quantities released to air or water during the reporting year of the initial release to </a:t>
            </a:r>
            <a:br>
              <a:rPr lang="en-US" altLang="en-US"/>
            </a:br>
            <a:r>
              <a:rPr lang="en-US" altLang="en-US"/>
              <a:t>land (e.g., volatilization from surface impoundments) are not included in the land </a:t>
            </a:r>
            <a:br>
              <a:rPr lang="en-US" altLang="en-US"/>
            </a:br>
            <a:r>
              <a:rPr lang="en-US" altLang="en-US"/>
              <a:t>disposal quantity.</a:t>
            </a:r>
          </a:p>
          <a:p>
            <a:r>
              <a:rPr lang="en-US" altLang="en-US"/>
              <a:t>A facility may indicate that on-site disposal includes quantities of the chemical </a:t>
            </a:r>
            <a:br>
              <a:rPr lang="en-US" altLang="en-US"/>
            </a:br>
            <a:r>
              <a:rPr lang="en-US" altLang="en-US"/>
              <a:t>being managed in “waste rock piles.” </a:t>
            </a:r>
          </a:p>
          <a:p>
            <a:endParaRPr lang="en-US"/>
          </a:p>
        </p:txBody>
      </p:sp>
      <p:sp>
        <p:nvSpPr>
          <p:cNvPr id="8" name="Oval 7">
            <a:extLst>
              <a:ext uri="{FF2B5EF4-FFF2-40B4-BE49-F238E27FC236}">
                <a16:creationId xmlns:a16="http://schemas.microsoft.com/office/drawing/2014/main" id="{2CFC50CF-CF49-A244-B360-E5FF15D1AACA}"/>
              </a:ext>
            </a:extLst>
          </p:cNvPr>
          <p:cNvSpPr/>
          <p:nvPr/>
        </p:nvSpPr>
        <p:spPr>
          <a:xfrm>
            <a:off x="10650926" y="4900922"/>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6" name="Picture 5">
            <a:extLst>
              <a:ext uri="{FF2B5EF4-FFF2-40B4-BE49-F238E27FC236}">
                <a16:creationId xmlns:a16="http://schemas.microsoft.com/office/drawing/2014/main" id="{F405D46A-724A-6C40-B517-FD245062A2DB}"/>
              </a:ext>
            </a:extLst>
          </p:cNvPr>
          <p:cNvPicPr>
            <a:picLocks noChangeAspect="1"/>
          </p:cNvPicPr>
          <p:nvPr/>
        </p:nvPicPr>
        <p:blipFill>
          <a:blip r:embed="rId4"/>
          <a:stretch>
            <a:fillRect/>
          </a:stretch>
        </p:blipFill>
        <p:spPr>
          <a:xfrm>
            <a:off x="10978162" y="5139258"/>
            <a:ext cx="495300" cy="673100"/>
          </a:xfrm>
          <a:prstGeom prst="rect">
            <a:avLst/>
          </a:prstGeom>
        </p:spPr>
      </p:pic>
    </p:spTree>
    <p:custDataLst>
      <p:tags r:id="rId1"/>
    </p:custDataLst>
    <p:extLst>
      <p:ext uri="{BB962C8B-B14F-4D97-AF65-F5344CB8AC3E}">
        <p14:creationId xmlns:p14="http://schemas.microsoft.com/office/powerpoint/2010/main" val="63437989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Off-Site Transfers</a:t>
            </a:r>
          </a:p>
        </p:txBody>
      </p:sp>
      <p:sp>
        <p:nvSpPr>
          <p:cNvPr id="5" name="Text Placeholder 4">
            <a:extLst>
              <a:ext uri="{FF2B5EF4-FFF2-40B4-BE49-F238E27FC236}">
                <a16:creationId xmlns:a16="http://schemas.microsoft.com/office/drawing/2014/main" id="{94B0A207-8B47-D842-A0F0-C948A645683C}"/>
              </a:ext>
            </a:extLst>
          </p:cNvPr>
          <p:cNvSpPr>
            <a:spLocks noGrp="1"/>
          </p:cNvSpPr>
          <p:nvPr>
            <p:ph type="body" sz="quarter" idx="11"/>
          </p:nvPr>
        </p:nvSpPr>
        <p:spPr>
          <a:xfrm>
            <a:off x="481013" y="1815286"/>
            <a:ext cx="6143307" cy="3996343"/>
          </a:xfrm>
        </p:spPr>
        <p:txBody>
          <a:bodyPr/>
          <a:lstStyle/>
          <a:p>
            <a:r>
              <a:rPr lang="en-US" altLang="en-US"/>
              <a:t>Transfer(s) of the Toxic Chemical in Wastes to </a:t>
            </a:r>
            <a:br>
              <a:rPr lang="en-US" altLang="en-US"/>
            </a:br>
            <a:r>
              <a:rPr lang="en-US" altLang="en-US"/>
              <a:t>Off-Site Locations (Section 6) </a:t>
            </a:r>
          </a:p>
          <a:p>
            <a:pPr lvl="1"/>
            <a:r>
              <a:rPr lang="en-US" altLang="en-US"/>
              <a:t>These data include off-site receiving facility location</a:t>
            </a:r>
          </a:p>
          <a:p>
            <a:pPr lvl="1"/>
            <a:r>
              <a:rPr lang="en-US" altLang="en-US"/>
              <a:t>Report quantities of chemical sent off-site to each POTW or other locations for recycling, energy recovery, waste treatment, or disposal</a:t>
            </a:r>
          </a:p>
          <a:p>
            <a:pPr lvl="1"/>
            <a:r>
              <a:rPr lang="en-US" altLang="en-US"/>
              <a:t>Report only total quantity of chemical transferred off-site, not the quantity of entire waste stream mixture</a:t>
            </a:r>
          </a:p>
          <a:p>
            <a:pPr lvl="1"/>
            <a:r>
              <a:rPr lang="en-US" altLang="en-US"/>
              <a:t>Range codes may be used for transfers of </a:t>
            </a:r>
            <a:r>
              <a:rPr lang="en-US"/>
              <a:t>non-CSC</a:t>
            </a:r>
            <a:r>
              <a:rPr lang="en-US" altLang="en-US"/>
              <a:t> chemicals under 1,000 lb.</a:t>
            </a:r>
          </a:p>
          <a:p>
            <a:pPr lvl="1"/>
            <a:r>
              <a:rPr lang="en-US" altLang="en-US"/>
              <a:t>Basis of estimate codes are required for each transfer. </a:t>
            </a:r>
          </a:p>
          <a:p>
            <a:endParaRPr lang="en-US"/>
          </a:p>
          <a:p>
            <a:endParaRPr lang="en-US"/>
          </a:p>
        </p:txBody>
      </p:sp>
      <p:sp>
        <p:nvSpPr>
          <p:cNvPr id="195588" name="Rectangle 2"/>
          <p:cNvSpPr>
            <a:spLocks noChangeArrowheads="1"/>
          </p:cNvSpPr>
          <p:nvPr/>
        </p:nvSpPr>
        <p:spPr bwMode="auto">
          <a:xfrm>
            <a:off x="2209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95589" name="Rectangle 3"/>
          <p:cNvSpPr>
            <a:spLocks noChangeArrowheads="1"/>
          </p:cNvSpPr>
          <p:nvPr/>
        </p:nvSpPr>
        <p:spPr bwMode="auto">
          <a:xfrm>
            <a:off x="4648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Tree>
    <p:custDataLst>
      <p:tags r:id="rId1"/>
    </p:custDataLst>
    <p:extLst>
      <p:ext uri="{BB962C8B-B14F-4D97-AF65-F5344CB8AC3E}">
        <p14:creationId xmlns:p14="http://schemas.microsoft.com/office/powerpoint/2010/main" val="39573143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6" name="Rectangle 2"/>
          <p:cNvSpPr>
            <a:spLocks noGrp="1" noChangeArrowheads="1"/>
          </p:cNvSpPr>
          <p:nvPr>
            <p:ph type="title"/>
          </p:nvPr>
        </p:nvSpPr>
        <p:spPr/>
        <p:txBody>
          <a:bodyPr/>
          <a:lstStyle/>
          <a:p>
            <a:r>
              <a:rPr lang="en-US" altLang="en-US"/>
              <a:t>Transfers to POTWs</a:t>
            </a:r>
          </a:p>
        </p:txBody>
      </p:sp>
      <p:sp>
        <p:nvSpPr>
          <p:cNvPr id="2" name="Text Placeholder 1">
            <a:extLst>
              <a:ext uri="{FF2B5EF4-FFF2-40B4-BE49-F238E27FC236}">
                <a16:creationId xmlns:a16="http://schemas.microsoft.com/office/drawing/2014/main" id="{0C6CF03D-AA06-0A40-BD8A-86584CDE53B4}"/>
              </a:ext>
            </a:extLst>
          </p:cNvPr>
          <p:cNvSpPr>
            <a:spLocks noGrp="1"/>
          </p:cNvSpPr>
          <p:nvPr>
            <p:ph type="body" sz="quarter" idx="10"/>
          </p:nvPr>
        </p:nvSpPr>
        <p:spPr>
          <a:xfrm>
            <a:off x="231794" y="1502865"/>
            <a:ext cx="5317359" cy="4512106"/>
          </a:xfrm>
        </p:spPr>
        <p:txBody>
          <a:bodyPr/>
          <a:lstStyle/>
          <a:p>
            <a:r>
              <a:rPr lang="en-US" sz="1800"/>
              <a:t>Discharges to Publicly Owned Treatment Works (Section 6.1)</a:t>
            </a:r>
          </a:p>
          <a:p>
            <a:pPr lvl="1"/>
            <a:r>
              <a:rPr lang="en-US" sz="1400"/>
              <a:t>Include name and address for the receiving POTW</a:t>
            </a:r>
          </a:p>
          <a:p>
            <a:pPr lvl="2"/>
            <a:r>
              <a:rPr lang="en-US" sz="1400"/>
              <a:t>POTW Widget in TRI-</a:t>
            </a:r>
            <a:r>
              <a:rPr lang="en-US" sz="1400" err="1"/>
              <a:t>MEweb</a:t>
            </a:r>
            <a:r>
              <a:rPr lang="en-US" sz="1400"/>
              <a:t> helps reporters identify their POTW</a:t>
            </a:r>
          </a:p>
          <a:p>
            <a:pPr lvl="1"/>
            <a:r>
              <a:rPr lang="en-US" sz="1400"/>
              <a:t>For each different ultimate disposition of the chemical following the transfer to the POTW, enter the quantity, basis of estimate, and P code.</a:t>
            </a:r>
          </a:p>
          <a:p>
            <a:r>
              <a:rPr lang="en-US" altLang="en-US" sz="1800"/>
              <a:t>Facilities provide the ultimate disposition of toxic chemicals at POTWs using P codes.</a:t>
            </a:r>
            <a:endParaRPr lang="en-US" sz="1800"/>
          </a:p>
          <a:p>
            <a:pPr lvl="1"/>
            <a:r>
              <a:rPr lang="en-US" sz="1400"/>
              <a:t>P codes are listed in the Reporting Forms and Instructions.</a:t>
            </a:r>
          </a:p>
          <a:p>
            <a:pPr lvl="1"/>
            <a:r>
              <a:rPr lang="en-US" sz="1400"/>
              <a:t>For facilities that do not know ultimate disposition details, TRI-</a:t>
            </a:r>
            <a:r>
              <a:rPr lang="en-US" sz="1400" err="1"/>
              <a:t>MEweb</a:t>
            </a:r>
            <a:r>
              <a:rPr lang="en-US" sz="1400"/>
              <a:t> will apply distribution removal and release percentages to the total quantity of a chemical transferred to a POTW to help populate P code reporting</a:t>
            </a:r>
            <a:br>
              <a:rPr lang="en-US" sz="1400"/>
            </a:br>
            <a:endParaRPr lang="en-US" sz="1400"/>
          </a:p>
          <a:p>
            <a:endParaRPr lang="en-US" sz="1800"/>
          </a:p>
        </p:txBody>
      </p:sp>
      <p:pic>
        <p:nvPicPr>
          <p:cNvPr id="3" name="Picture 2"/>
          <p:cNvPicPr>
            <a:picLocks noChangeAspect="1"/>
          </p:cNvPicPr>
          <p:nvPr/>
        </p:nvPicPr>
        <p:blipFill>
          <a:blip r:embed="rId4"/>
          <a:stretch>
            <a:fillRect/>
          </a:stretch>
        </p:blipFill>
        <p:spPr>
          <a:xfrm>
            <a:off x="5895191" y="1818041"/>
            <a:ext cx="6116704" cy="3881755"/>
          </a:xfrm>
          <a:prstGeom prst="rect">
            <a:avLst/>
          </a:prstGeom>
        </p:spPr>
      </p:pic>
    </p:spTree>
    <p:custDataLst>
      <p:tags r:id="rId1"/>
    </p:custDataLst>
    <p:extLst>
      <p:ext uri="{BB962C8B-B14F-4D97-AF65-F5344CB8AC3E}">
        <p14:creationId xmlns:p14="http://schemas.microsoft.com/office/powerpoint/2010/main" val="185645446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4" name="Rectangle 2"/>
          <p:cNvSpPr>
            <a:spLocks noGrp="1" noChangeArrowheads="1"/>
          </p:cNvSpPr>
          <p:nvPr>
            <p:ph type="title"/>
          </p:nvPr>
        </p:nvSpPr>
        <p:spPr/>
        <p:txBody>
          <a:bodyPr/>
          <a:lstStyle/>
          <a:p>
            <a:r>
              <a:rPr lang="en-US" altLang="en-US"/>
              <a:t>Other Off-Site Transfers</a:t>
            </a:r>
          </a:p>
        </p:txBody>
      </p:sp>
      <p:sp>
        <p:nvSpPr>
          <p:cNvPr id="2" name="Text Placeholder 1">
            <a:extLst>
              <a:ext uri="{FF2B5EF4-FFF2-40B4-BE49-F238E27FC236}">
                <a16:creationId xmlns:a16="http://schemas.microsoft.com/office/drawing/2014/main" id="{DB0BC046-DCCE-AB43-A712-594AC24A6F7D}"/>
              </a:ext>
            </a:extLst>
          </p:cNvPr>
          <p:cNvSpPr>
            <a:spLocks noGrp="1"/>
          </p:cNvSpPr>
          <p:nvPr>
            <p:ph type="body" sz="quarter" idx="10"/>
          </p:nvPr>
        </p:nvSpPr>
        <p:spPr>
          <a:xfrm>
            <a:off x="481013" y="1734532"/>
            <a:ext cx="9333547" cy="3996343"/>
          </a:xfrm>
        </p:spPr>
        <p:txBody>
          <a:bodyPr/>
          <a:lstStyle/>
          <a:p>
            <a:r>
              <a:rPr lang="en-US" altLang="en-US"/>
              <a:t>Enter transfers to other off-site locations (Section 6.2).</a:t>
            </a:r>
          </a:p>
          <a:p>
            <a:pPr lvl="1"/>
            <a:r>
              <a:rPr lang="en-US" altLang="en-US"/>
              <a:t>Include name, address, and EPA identification (RCRA ID) number of the receiving facility.</a:t>
            </a:r>
          </a:p>
          <a:p>
            <a:pPr lvl="1"/>
            <a:r>
              <a:rPr lang="en-US" altLang="en-US"/>
              <a:t>Enter quantity, basis of estimate, and M code for each different waste management activity (waste treatment, disposal, recycling, and energy recovery).</a:t>
            </a:r>
          </a:p>
          <a:p>
            <a:pPr lvl="1"/>
            <a:r>
              <a:rPr lang="en-US" altLang="en-US"/>
              <a:t>M codes are listed in the Reporting Forms and Instructions.</a:t>
            </a:r>
          </a:p>
          <a:p>
            <a:pPr lvl="1"/>
            <a:r>
              <a:rPr lang="en-US" altLang="en-US"/>
              <a:t>Check “NA” box to indicate no transfers to off-site locations.</a:t>
            </a:r>
          </a:p>
          <a:p>
            <a:r>
              <a:rPr lang="en-US" altLang="en-US"/>
              <a:t>Common data and tools used to complete this section:</a:t>
            </a:r>
          </a:p>
          <a:p>
            <a:pPr lvl="1"/>
            <a:r>
              <a:rPr lang="en-US" altLang="en-US"/>
              <a:t>Waste manifests and vendor receipts</a:t>
            </a:r>
          </a:p>
          <a:p>
            <a:pPr lvl="1"/>
            <a:r>
              <a:rPr lang="en-US" altLang="en-US"/>
              <a:t>RCRA reports</a:t>
            </a:r>
          </a:p>
          <a:p>
            <a:pPr lvl="1"/>
            <a:r>
              <a:rPr lang="en-US" altLang="en-US"/>
              <a:t>Waste characterization - analyses, profiles</a:t>
            </a:r>
          </a:p>
        </p:txBody>
      </p:sp>
      <p:sp>
        <p:nvSpPr>
          <p:cNvPr id="4" name="Oval 3">
            <a:extLst>
              <a:ext uri="{FF2B5EF4-FFF2-40B4-BE49-F238E27FC236}">
                <a16:creationId xmlns:a16="http://schemas.microsoft.com/office/drawing/2014/main" id="{531FE89B-4F67-774C-934B-6462BB18A10B}"/>
              </a:ext>
            </a:extLst>
          </p:cNvPr>
          <p:cNvSpPr/>
          <p:nvPr/>
        </p:nvSpPr>
        <p:spPr>
          <a:xfrm>
            <a:off x="10650926" y="4900922"/>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3" name="Picture 2">
            <a:extLst>
              <a:ext uri="{FF2B5EF4-FFF2-40B4-BE49-F238E27FC236}">
                <a16:creationId xmlns:a16="http://schemas.microsoft.com/office/drawing/2014/main" id="{327E0678-3BFF-BE47-AF15-C99317AFF65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830423" y="5139493"/>
            <a:ext cx="880564" cy="643134"/>
          </a:xfrm>
          <a:prstGeom prst="rect">
            <a:avLst/>
          </a:prstGeom>
        </p:spPr>
      </p:pic>
    </p:spTree>
    <p:custDataLst>
      <p:tags r:id="rId1"/>
    </p:custDataLst>
    <p:extLst>
      <p:ext uri="{BB962C8B-B14F-4D97-AF65-F5344CB8AC3E}">
        <p14:creationId xmlns:p14="http://schemas.microsoft.com/office/powerpoint/2010/main" val="262163186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2" name="Rectangle 2"/>
          <p:cNvSpPr>
            <a:spLocks noGrp="1" noChangeArrowheads="1"/>
          </p:cNvSpPr>
          <p:nvPr>
            <p:ph type="title"/>
          </p:nvPr>
        </p:nvSpPr>
        <p:spPr/>
        <p:txBody>
          <a:bodyPr/>
          <a:lstStyle/>
          <a:p>
            <a:r>
              <a:rPr lang="en-US" altLang="en-US"/>
              <a:t>Tips for Off-Site Waste Transfers</a:t>
            </a:r>
          </a:p>
        </p:txBody>
      </p:sp>
      <p:sp>
        <p:nvSpPr>
          <p:cNvPr id="96261" name="Rectangle 3"/>
          <p:cNvSpPr>
            <a:spLocks noGrp="1" noChangeArrowheads="1"/>
          </p:cNvSpPr>
          <p:nvPr>
            <p:ph type="body" sz="quarter" idx="10"/>
          </p:nvPr>
        </p:nvSpPr>
        <p:spPr>
          <a:xfrm>
            <a:off x="481013" y="1734532"/>
            <a:ext cx="10583227" cy="4280188"/>
          </a:xfrm>
        </p:spPr>
        <p:txBody>
          <a:bodyPr/>
          <a:lstStyle/>
          <a:p>
            <a:r>
              <a:rPr lang="en-US" altLang="en-US"/>
              <a:t>Identify all sources of off-site transfers of TRI chemicals. Potential off-site waste transfers of reportable chemicals include:</a:t>
            </a:r>
          </a:p>
          <a:p>
            <a:pPr lvl="1"/>
            <a:r>
              <a:rPr lang="en-US" altLang="en-US"/>
              <a:t>Hazardous waste</a:t>
            </a:r>
          </a:p>
          <a:p>
            <a:pPr lvl="1"/>
            <a:r>
              <a:rPr lang="en-US" altLang="en-US"/>
              <a:t>Non-hazardous waste (e.g., waste oil and coolant) </a:t>
            </a:r>
          </a:p>
          <a:p>
            <a:pPr lvl="1"/>
            <a:r>
              <a:rPr lang="en-US" altLang="en-US"/>
              <a:t>Trash</a:t>
            </a:r>
          </a:p>
          <a:p>
            <a:pPr lvl="1"/>
            <a:r>
              <a:rPr lang="en-US" altLang="en-US"/>
              <a:t>Scrap metal (reuse versus recycle)</a:t>
            </a:r>
          </a:p>
          <a:p>
            <a:pPr lvl="1"/>
            <a:r>
              <a:rPr lang="en-US" altLang="en-US"/>
              <a:t>Container residue: RCRA empty is NOT EPCRA empty</a:t>
            </a:r>
          </a:p>
          <a:p>
            <a:pPr lvl="1"/>
            <a:r>
              <a:rPr lang="en-US" altLang="en-US"/>
              <a:t>BE COMPREHENSIVE!</a:t>
            </a:r>
          </a:p>
          <a:p>
            <a:r>
              <a:rPr lang="en-US" altLang="en-US"/>
              <a:t>Identify basis of estimate sources for waste composition data</a:t>
            </a:r>
          </a:p>
          <a:p>
            <a:r>
              <a:rPr lang="en-US" altLang="en-US"/>
              <a:t>Identify final disposition of each Section 313 chemical:</a:t>
            </a:r>
          </a:p>
          <a:p>
            <a:pPr lvl="1"/>
            <a:r>
              <a:rPr lang="en-US" altLang="en-US"/>
              <a:t>Indicate disposal, waste treatment, energy recovery, recycling by selecting the appropriate P or M code.</a:t>
            </a:r>
          </a:p>
          <a:p>
            <a:pPr lvl="1"/>
            <a:r>
              <a:rPr lang="en-US" altLang="en-US"/>
              <a:t>These codes are provided in Sections 6.1 and 6.2 of the Reporting Forms and Instructions.</a:t>
            </a:r>
          </a:p>
        </p:txBody>
      </p:sp>
    </p:spTree>
    <p:custDataLst>
      <p:tags r:id="rId1"/>
    </p:custDataLst>
    <p:extLst>
      <p:ext uri="{BB962C8B-B14F-4D97-AF65-F5344CB8AC3E}">
        <p14:creationId xmlns:p14="http://schemas.microsoft.com/office/powerpoint/2010/main" val="53075677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2693504B-7DD9-BD42-9F07-BCA351247121}"/>
              </a:ext>
            </a:extLst>
          </p:cNvPr>
          <p:cNvSpPr>
            <a:spLocks noGrp="1"/>
          </p:cNvSpPr>
          <p:nvPr>
            <p:ph type="body" sz="quarter" idx="10"/>
          </p:nvPr>
        </p:nvSpPr>
        <p:spPr>
          <a:xfrm>
            <a:off x="1484790" y="1744638"/>
            <a:ext cx="4443182" cy="472187"/>
          </a:xfrm>
        </p:spPr>
        <p:txBody>
          <a:bodyPr/>
          <a:lstStyle/>
          <a:p>
            <a:r>
              <a:rPr lang="en-US" sz="2000" b="1"/>
              <a:t>On-Site Waste Treatment</a:t>
            </a:r>
          </a:p>
        </p:txBody>
      </p:sp>
      <p:sp>
        <p:nvSpPr>
          <p:cNvPr id="203783" name="Rectangle 5"/>
          <p:cNvSpPr>
            <a:spLocks noGrp="1" noChangeArrowheads="1"/>
          </p:cNvSpPr>
          <p:nvPr>
            <p:ph type="title"/>
          </p:nvPr>
        </p:nvSpPr>
        <p:spPr/>
        <p:txBody>
          <a:bodyPr>
            <a:normAutofit fontScale="90000"/>
          </a:bodyPr>
          <a:lstStyle/>
          <a:p>
            <a:r>
              <a:rPr lang="en-US" altLang="en-US"/>
              <a:t>Wastes Otherwise Managed On-Site</a:t>
            </a:r>
          </a:p>
        </p:txBody>
      </p:sp>
      <p:sp>
        <p:nvSpPr>
          <p:cNvPr id="203780" name="Rectangle 2"/>
          <p:cNvSpPr>
            <a:spLocks noChangeArrowheads="1"/>
          </p:cNvSpPr>
          <p:nvPr/>
        </p:nvSpPr>
        <p:spPr bwMode="auto">
          <a:xfrm>
            <a:off x="2209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03781" name="Rectangle 3"/>
          <p:cNvSpPr>
            <a:spLocks noChangeArrowheads="1"/>
          </p:cNvSpPr>
          <p:nvPr/>
        </p:nvSpPr>
        <p:spPr bwMode="auto">
          <a:xfrm>
            <a:off x="4648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2" name="Triangle 11">
            <a:extLst>
              <a:ext uri="{FF2B5EF4-FFF2-40B4-BE49-F238E27FC236}">
                <a16:creationId xmlns:a16="http://schemas.microsoft.com/office/drawing/2014/main" id="{C6B62AE9-138A-6F45-B7A5-9CFC7DAEC154}"/>
              </a:ext>
            </a:extLst>
          </p:cNvPr>
          <p:cNvSpPr/>
          <p:nvPr/>
        </p:nvSpPr>
        <p:spPr>
          <a:xfrm rot="5400000">
            <a:off x="300386" y="4464098"/>
            <a:ext cx="225431" cy="13532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A9BD126-11CC-034F-B2F2-27AB45362CA1}"/>
              </a:ext>
            </a:extLst>
          </p:cNvPr>
          <p:cNvSpPr/>
          <p:nvPr/>
        </p:nvSpPr>
        <p:spPr>
          <a:xfrm>
            <a:off x="554992" y="1577655"/>
            <a:ext cx="744718" cy="7447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13">
            <a:extLst>
              <a:ext uri="{FF2B5EF4-FFF2-40B4-BE49-F238E27FC236}">
                <a16:creationId xmlns:a16="http://schemas.microsoft.com/office/drawing/2014/main" id="{73F3A388-9043-F24F-A8A7-FF0FBE5961AB}"/>
              </a:ext>
            </a:extLst>
          </p:cNvPr>
          <p:cNvSpPr txBox="1">
            <a:spLocks/>
          </p:cNvSpPr>
          <p:nvPr/>
        </p:nvSpPr>
        <p:spPr>
          <a:xfrm>
            <a:off x="501085" y="4344006"/>
            <a:ext cx="6685280" cy="888018"/>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Examples of on-site waste management include:</a:t>
            </a:r>
          </a:p>
          <a:p>
            <a:pPr lvl="1"/>
            <a:r>
              <a:rPr lang="en-US"/>
              <a:t>Air pollution control devices</a:t>
            </a:r>
          </a:p>
          <a:p>
            <a:pPr lvl="1"/>
            <a:r>
              <a:rPr lang="en-US"/>
              <a:t>Wastewater treatment processes</a:t>
            </a:r>
          </a:p>
          <a:p>
            <a:pPr lvl="1"/>
            <a:r>
              <a:rPr lang="en-US"/>
              <a:t>Incineration or thermal destruction</a:t>
            </a:r>
          </a:p>
          <a:p>
            <a:pPr lvl="1"/>
            <a:r>
              <a:rPr lang="en-US"/>
              <a:t>Chemical oxidization</a:t>
            </a:r>
          </a:p>
        </p:txBody>
      </p:sp>
      <p:sp>
        <p:nvSpPr>
          <p:cNvPr id="10" name="Text Placeholder 13">
            <a:extLst>
              <a:ext uri="{FF2B5EF4-FFF2-40B4-BE49-F238E27FC236}">
                <a16:creationId xmlns:a16="http://schemas.microsoft.com/office/drawing/2014/main" id="{3E44A655-6E34-8A4B-B6EF-EC85BBEA0B23}"/>
              </a:ext>
            </a:extLst>
          </p:cNvPr>
          <p:cNvSpPr txBox="1">
            <a:spLocks/>
          </p:cNvSpPr>
          <p:nvPr/>
        </p:nvSpPr>
        <p:spPr>
          <a:xfrm>
            <a:off x="1408982" y="3476636"/>
            <a:ext cx="5567890" cy="555537"/>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Recycling Methods (Section 7)</a:t>
            </a:r>
          </a:p>
        </p:txBody>
      </p:sp>
      <p:sp>
        <p:nvSpPr>
          <p:cNvPr id="13" name="Text Placeholder 13">
            <a:extLst>
              <a:ext uri="{FF2B5EF4-FFF2-40B4-BE49-F238E27FC236}">
                <a16:creationId xmlns:a16="http://schemas.microsoft.com/office/drawing/2014/main" id="{0ADE6E9E-044C-AB4B-9431-81265601D080}"/>
              </a:ext>
            </a:extLst>
          </p:cNvPr>
          <p:cNvSpPr txBox="1">
            <a:spLocks/>
          </p:cNvSpPr>
          <p:nvPr/>
        </p:nvSpPr>
        <p:spPr>
          <a:xfrm>
            <a:off x="1408982" y="2540982"/>
            <a:ext cx="4914699" cy="888018"/>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Energy Recovery</a:t>
            </a:r>
          </a:p>
        </p:txBody>
      </p:sp>
      <p:sp>
        <p:nvSpPr>
          <p:cNvPr id="16" name="Text Placeholder 13">
            <a:extLst>
              <a:ext uri="{FF2B5EF4-FFF2-40B4-BE49-F238E27FC236}">
                <a16:creationId xmlns:a16="http://schemas.microsoft.com/office/drawing/2014/main" id="{B9D905B2-EC38-CB4B-B5C0-728FBC74D37B}"/>
              </a:ext>
            </a:extLst>
          </p:cNvPr>
          <p:cNvSpPr txBox="1">
            <a:spLocks/>
          </p:cNvSpPr>
          <p:nvPr/>
        </p:nvSpPr>
        <p:spPr>
          <a:xfrm>
            <a:off x="4201160" y="4688545"/>
            <a:ext cx="6685280" cy="888018"/>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t>Neutralization</a:t>
            </a:r>
          </a:p>
          <a:p>
            <a:pPr lvl="1"/>
            <a:r>
              <a:rPr lang="en-US"/>
              <a:t>Energy recovery devices</a:t>
            </a:r>
          </a:p>
          <a:p>
            <a:pPr lvl="1"/>
            <a:r>
              <a:rPr lang="en-US"/>
              <a:t>Recycling devices</a:t>
            </a:r>
          </a:p>
        </p:txBody>
      </p:sp>
      <p:sp>
        <p:nvSpPr>
          <p:cNvPr id="17" name="Oval 16">
            <a:extLst>
              <a:ext uri="{FF2B5EF4-FFF2-40B4-BE49-F238E27FC236}">
                <a16:creationId xmlns:a16="http://schemas.microsoft.com/office/drawing/2014/main" id="{CAE083A3-0A67-DB48-BB73-3AEAF70B84B9}"/>
              </a:ext>
            </a:extLst>
          </p:cNvPr>
          <p:cNvSpPr/>
          <p:nvPr/>
        </p:nvSpPr>
        <p:spPr>
          <a:xfrm>
            <a:off x="554992" y="2463787"/>
            <a:ext cx="744718" cy="7447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DD5A815-957A-6A40-8F77-90A67EA43A42}"/>
              </a:ext>
            </a:extLst>
          </p:cNvPr>
          <p:cNvSpPr/>
          <p:nvPr/>
        </p:nvSpPr>
        <p:spPr>
          <a:xfrm>
            <a:off x="554992" y="3323103"/>
            <a:ext cx="744718" cy="7447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22A94AA-A4DA-D442-907B-279F96F859C1}"/>
              </a:ext>
            </a:extLst>
          </p:cNvPr>
          <p:cNvPicPr>
            <a:picLocks noChangeAspect="1"/>
          </p:cNvPicPr>
          <p:nvPr/>
        </p:nvPicPr>
        <p:blipFill>
          <a:blip r:embed="rId4"/>
          <a:stretch>
            <a:fillRect/>
          </a:stretch>
        </p:blipFill>
        <p:spPr>
          <a:xfrm>
            <a:off x="740072" y="1662532"/>
            <a:ext cx="346301" cy="544187"/>
          </a:xfrm>
          <a:prstGeom prst="rect">
            <a:avLst/>
          </a:prstGeom>
        </p:spPr>
      </p:pic>
      <p:pic>
        <p:nvPicPr>
          <p:cNvPr id="4" name="Picture 3">
            <a:extLst>
              <a:ext uri="{FF2B5EF4-FFF2-40B4-BE49-F238E27FC236}">
                <a16:creationId xmlns:a16="http://schemas.microsoft.com/office/drawing/2014/main" id="{EE659BAB-0FF3-2748-B339-F235F537CF65}"/>
              </a:ext>
            </a:extLst>
          </p:cNvPr>
          <p:cNvPicPr>
            <a:picLocks noChangeAspect="1"/>
          </p:cNvPicPr>
          <p:nvPr/>
        </p:nvPicPr>
        <p:blipFill>
          <a:blip r:embed="rId5"/>
          <a:stretch>
            <a:fillRect/>
          </a:stretch>
        </p:blipFill>
        <p:spPr>
          <a:xfrm>
            <a:off x="765244" y="2551273"/>
            <a:ext cx="321129" cy="569745"/>
          </a:xfrm>
          <a:prstGeom prst="rect">
            <a:avLst/>
          </a:prstGeom>
        </p:spPr>
      </p:pic>
      <p:pic>
        <p:nvPicPr>
          <p:cNvPr id="5" name="Picture 4">
            <a:extLst>
              <a:ext uri="{FF2B5EF4-FFF2-40B4-BE49-F238E27FC236}">
                <a16:creationId xmlns:a16="http://schemas.microsoft.com/office/drawing/2014/main" id="{8D61012E-394D-284D-A493-F63E85883468}"/>
              </a:ext>
            </a:extLst>
          </p:cNvPr>
          <p:cNvPicPr>
            <a:picLocks noChangeAspect="1"/>
          </p:cNvPicPr>
          <p:nvPr/>
        </p:nvPicPr>
        <p:blipFill>
          <a:blip r:embed="rId6"/>
          <a:stretch>
            <a:fillRect/>
          </a:stretch>
        </p:blipFill>
        <p:spPr>
          <a:xfrm>
            <a:off x="642697" y="3426780"/>
            <a:ext cx="566221" cy="555538"/>
          </a:xfrm>
          <a:prstGeom prst="rect">
            <a:avLst/>
          </a:prstGeom>
        </p:spPr>
      </p:pic>
    </p:spTree>
    <p:custDataLst>
      <p:tags r:id="rId1"/>
    </p:custDataLst>
    <p:extLst>
      <p:ext uri="{BB962C8B-B14F-4D97-AF65-F5344CB8AC3E}">
        <p14:creationId xmlns:p14="http://schemas.microsoft.com/office/powerpoint/2010/main" val="1849762065"/>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9" name="Rectangle 39"/>
          <p:cNvSpPr>
            <a:spLocks noGrp="1" noChangeArrowheads="1"/>
          </p:cNvSpPr>
          <p:nvPr>
            <p:ph type="title"/>
          </p:nvPr>
        </p:nvSpPr>
        <p:spPr/>
        <p:txBody>
          <a:bodyPr>
            <a:normAutofit/>
          </a:bodyPr>
          <a:lstStyle/>
          <a:p>
            <a:r>
              <a:rPr lang="en-US" altLang="en-US"/>
              <a:t>Waste Treatment Methods and Efficiency</a:t>
            </a:r>
          </a:p>
        </p:txBody>
      </p:sp>
      <p:sp>
        <p:nvSpPr>
          <p:cNvPr id="6" name="Text Placeholder 5">
            <a:extLst>
              <a:ext uri="{FF2B5EF4-FFF2-40B4-BE49-F238E27FC236}">
                <a16:creationId xmlns:a16="http://schemas.microsoft.com/office/drawing/2014/main" id="{00BDD8C8-9AEE-694B-BC3E-97E4E3DA1C42}"/>
              </a:ext>
            </a:extLst>
          </p:cNvPr>
          <p:cNvSpPr>
            <a:spLocks noGrp="1"/>
          </p:cNvSpPr>
          <p:nvPr>
            <p:ph type="body" sz="quarter" idx="10"/>
          </p:nvPr>
        </p:nvSpPr>
        <p:spPr>
          <a:xfrm>
            <a:off x="480767" y="1605181"/>
            <a:ext cx="11396027" cy="2143838"/>
          </a:xfrm>
        </p:spPr>
        <p:txBody>
          <a:bodyPr/>
          <a:lstStyle/>
          <a:p>
            <a:r>
              <a:rPr lang="en-US" altLang="en-US"/>
              <a:t>Report each waste treatment method that each waste stream containing the Section 313 chemical undergoes (Section 7A).</a:t>
            </a:r>
          </a:p>
          <a:p>
            <a:pPr lvl="1"/>
            <a:r>
              <a:rPr lang="en-US" altLang="en-US"/>
              <a:t>Treatment methods include destruction or physical removal.</a:t>
            </a:r>
          </a:p>
          <a:p>
            <a:pPr lvl="1"/>
            <a:r>
              <a:rPr lang="en-US"/>
              <a:t>Include all methods even if a method has no effect on the chemical.</a:t>
            </a:r>
          </a:p>
          <a:p>
            <a:pPr lvl="1"/>
            <a:r>
              <a:rPr lang="en-US" altLang="en-US"/>
              <a:t>Report the efficiency of the waste treatment methods at eliminating the Section 313 chemical from the waste stream.</a:t>
            </a:r>
          </a:p>
          <a:p>
            <a:pPr lvl="1"/>
            <a:r>
              <a:rPr lang="en-US" altLang="en-US"/>
              <a:t>Enter total quantity treated on-site for all methods in Section 8.6.</a:t>
            </a:r>
          </a:p>
          <a:p>
            <a:pPr lvl="1"/>
            <a:r>
              <a:rPr lang="en-US" altLang="en-US"/>
              <a:t>Option to provide additional details about waste treatment in Section 8.11 Optional Pollution Prevention Information</a:t>
            </a:r>
          </a:p>
          <a:p>
            <a:pPr lvl="1"/>
            <a:endParaRPr lang="en-US" altLang="en-US"/>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76202" y="3988972"/>
            <a:ext cx="7343944" cy="2143838"/>
          </a:xfrm>
          <a:prstGeom prst="rect">
            <a:avLst/>
          </a:prstGeom>
        </p:spPr>
      </p:pic>
      <p:sp>
        <p:nvSpPr>
          <p:cNvPr id="5" name="Oval 4">
            <a:extLst>
              <a:ext uri="{FF2B5EF4-FFF2-40B4-BE49-F238E27FC236}">
                <a16:creationId xmlns:a16="http://schemas.microsoft.com/office/drawing/2014/main" id="{3F061056-CC40-E441-BC9C-87246B619084}"/>
              </a:ext>
            </a:extLst>
          </p:cNvPr>
          <p:cNvSpPr/>
          <p:nvPr/>
        </p:nvSpPr>
        <p:spPr>
          <a:xfrm>
            <a:off x="10650926" y="4900922"/>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7" name="Picture 6">
            <a:extLst>
              <a:ext uri="{FF2B5EF4-FFF2-40B4-BE49-F238E27FC236}">
                <a16:creationId xmlns:a16="http://schemas.microsoft.com/office/drawing/2014/main" id="{25B5FD6E-7E90-7340-A3FD-AB8789A278CA}"/>
              </a:ext>
            </a:extLst>
          </p:cNvPr>
          <p:cNvPicPr>
            <a:picLocks noChangeAspect="1"/>
          </p:cNvPicPr>
          <p:nvPr/>
        </p:nvPicPr>
        <p:blipFill>
          <a:blip r:embed="rId5"/>
          <a:stretch>
            <a:fillRect/>
          </a:stretch>
        </p:blipFill>
        <p:spPr>
          <a:xfrm>
            <a:off x="10986769" y="5060891"/>
            <a:ext cx="488722" cy="767991"/>
          </a:xfrm>
          <a:prstGeom prst="rect">
            <a:avLst/>
          </a:prstGeom>
        </p:spPr>
      </p:pic>
    </p:spTree>
    <p:custDataLst>
      <p:tags r:id="rId1"/>
    </p:custDataLst>
    <p:extLst>
      <p:ext uri="{BB962C8B-B14F-4D97-AF65-F5344CB8AC3E}">
        <p14:creationId xmlns:p14="http://schemas.microsoft.com/office/powerpoint/2010/main" val="412928230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6" name="Rectangle 2"/>
          <p:cNvSpPr>
            <a:spLocks noGrp="1" noChangeArrowheads="1"/>
          </p:cNvSpPr>
          <p:nvPr>
            <p:ph type="title"/>
          </p:nvPr>
        </p:nvSpPr>
        <p:spPr/>
        <p:txBody>
          <a:bodyPr/>
          <a:lstStyle/>
          <a:p>
            <a:r>
              <a:rPr lang="en-US" altLang="en-US"/>
              <a:t>Energy Recovery Methods and Quantity</a:t>
            </a:r>
          </a:p>
        </p:txBody>
      </p:sp>
      <p:sp>
        <p:nvSpPr>
          <p:cNvPr id="3" name="Text Placeholder 2">
            <a:extLst>
              <a:ext uri="{FF2B5EF4-FFF2-40B4-BE49-F238E27FC236}">
                <a16:creationId xmlns:a16="http://schemas.microsoft.com/office/drawing/2014/main" id="{9510D12C-4028-0E42-B237-E0EC86E4FE52}"/>
              </a:ext>
            </a:extLst>
          </p:cNvPr>
          <p:cNvSpPr>
            <a:spLocks noGrp="1"/>
          </p:cNvSpPr>
          <p:nvPr>
            <p:ph type="body" sz="quarter" idx="10"/>
          </p:nvPr>
        </p:nvSpPr>
        <p:spPr>
          <a:xfrm>
            <a:off x="498085" y="1734533"/>
            <a:ext cx="5066347" cy="2619754"/>
          </a:xfrm>
        </p:spPr>
        <p:txBody>
          <a:bodyPr/>
          <a:lstStyle/>
          <a:p>
            <a:r>
              <a:rPr lang="en-US" altLang="en-US"/>
              <a:t>Enter on-site energy recovery methods (Section 7B) and total quantity (Section 8.2) for Section 313 chemical.</a:t>
            </a:r>
          </a:p>
          <a:p>
            <a:pPr lvl="1"/>
            <a:r>
              <a:rPr lang="en-US" altLang="en-US"/>
              <a:t>Section 313 chemical must be combustible and have a significant heating value </a:t>
            </a:r>
            <a:br>
              <a:rPr lang="en-US" altLang="en-US"/>
            </a:br>
            <a:r>
              <a:rPr lang="en-US" altLang="en-US"/>
              <a:t>(&gt;5,000 BTU/lb).</a:t>
            </a:r>
          </a:p>
          <a:p>
            <a:pPr lvl="1"/>
            <a:r>
              <a:rPr lang="en-US" altLang="en-US"/>
              <a:t>Combustion unit is integrated into an </a:t>
            </a:r>
            <a:br>
              <a:rPr lang="en-US" altLang="en-US"/>
            </a:br>
            <a:r>
              <a:rPr lang="en-US" altLang="en-US"/>
              <a:t>energy recovery system (e.g., industrial furnace, industrial kiln, or boiler).</a:t>
            </a:r>
          </a:p>
          <a:p>
            <a:endParaRPr lang="en-US" altLang="en-US"/>
          </a:p>
          <a:p>
            <a:endParaRPr lang="en-US" altLang="en-US"/>
          </a:p>
          <a:p>
            <a:endParaRPr lang="en-US" altLang="en-US"/>
          </a:p>
          <a:p>
            <a:endParaRPr lang="en-US" altLang="en-US"/>
          </a:p>
          <a:p>
            <a:endParaRPr lang="en-US" altLang="en-US"/>
          </a:p>
          <a:p>
            <a:endParaRPr lang="en-US"/>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04568" y="1868780"/>
            <a:ext cx="5614987" cy="2252687"/>
          </a:xfrm>
          <a:prstGeom prst="rect">
            <a:avLst/>
          </a:prstGeom>
        </p:spPr>
      </p:pic>
      <p:sp>
        <p:nvSpPr>
          <p:cNvPr id="5" name="Oval 4">
            <a:extLst>
              <a:ext uri="{FF2B5EF4-FFF2-40B4-BE49-F238E27FC236}">
                <a16:creationId xmlns:a16="http://schemas.microsoft.com/office/drawing/2014/main" id="{7B84B4A8-DFB7-454F-B6D1-C63978BB372E}"/>
              </a:ext>
            </a:extLst>
          </p:cNvPr>
          <p:cNvSpPr/>
          <p:nvPr/>
        </p:nvSpPr>
        <p:spPr>
          <a:xfrm>
            <a:off x="10650926" y="4900922"/>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7" name="Picture 6">
            <a:extLst>
              <a:ext uri="{FF2B5EF4-FFF2-40B4-BE49-F238E27FC236}">
                <a16:creationId xmlns:a16="http://schemas.microsoft.com/office/drawing/2014/main" id="{43446BB5-DB0D-5042-902E-2A46594B54F1}"/>
              </a:ext>
            </a:extLst>
          </p:cNvPr>
          <p:cNvPicPr>
            <a:picLocks noChangeAspect="1"/>
          </p:cNvPicPr>
          <p:nvPr/>
        </p:nvPicPr>
        <p:blipFill>
          <a:blip r:embed="rId5"/>
          <a:stretch>
            <a:fillRect/>
          </a:stretch>
        </p:blipFill>
        <p:spPr>
          <a:xfrm>
            <a:off x="11006255" y="5042834"/>
            <a:ext cx="454308" cy="806030"/>
          </a:xfrm>
          <a:prstGeom prst="rect">
            <a:avLst/>
          </a:prstGeom>
        </p:spPr>
      </p:pic>
      <p:sp>
        <p:nvSpPr>
          <p:cNvPr id="8" name="Text Placeholder 2">
            <a:extLst>
              <a:ext uri="{FF2B5EF4-FFF2-40B4-BE49-F238E27FC236}">
                <a16:creationId xmlns:a16="http://schemas.microsoft.com/office/drawing/2014/main" id="{C611F1CD-19C9-4A42-9ED5-363526D95EBF}"/>
              </a:ext>
            </a:extLst>
          </p:cNvPr>
          <p:cNvSpPr txBox="1">
            <a:spLocks/>
          </p:cNvSpPr>
          <p:nvPr/>
        </p:nvSpPr>
        <p:spPr>
          <a:xfrm>
            <a:off x="498085" y="4473330"/>
            <a:ext cx="10650926" cy="1577365"/>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a:t>Enter codes in descending order by quantities combusted</a:t>
            </a:r>
          </a:p>
          <a:p>
            <a:r>
              <a:rPr lang="en-US" altLang="en-US"/>
              <a:t>TRI-</a:t>
            </a:r>
            <a:r>
              <a:rPr lang="en-US" altLang="en-US" err="1"/>
              <a:t>MEweb</a:t>
            </a:r>
            <a:r>
              <a:rPr lang="en-US" altLang="en-US"/>
              <a:t> collects methods and quantity data simultaneously.</a:t>
            </a:r>
          </a:p>
          <a:p>
            <a:r>
              <a:rPr lang="en-US" altLang="en-US"/>
              <a:t>Option to provide additional details about energy recovery in Section 8.11</a:t>
            </a:r>
          </a:p>
          <a:p>
            <a:endParaRPr lang="en-US" altLang="en-US"/>
          </a:p>
          <a:p>
            <a:endParaRPr lang="en-US" altLang="en-US"/>
          </a:p>
          <a:p>
            <a:endParaRPr lang="en-US" altLang="en-US"/>
          </a:p>
          <a:p>
            <a:endParaRPr lang="en-US" altLang="en-US"/>
          </a:p>
          <a:p>
            <a:endParaRPr lang="en-US" altLang="en-US"/>
          </a:p>
          <a:p>
            <a:endParaRPr lang="en-US" altLang="en-US"/>
          </a:p>
          <a:p>
            <a:endParaRPr lang="en-US"/>
          </a:p>
        </p:txBody>
      </p:sp>
    </p:spTree>
    <p:custDataLst>
      <p:tags r:id="rId1"/>
    </p:custDataLst>
    <p:extLst>
      <p:ext uri="{BB962C8B-B14F-4D97-AF65-F5344CB8AC3E}">
        <p14:creationId xmlns:p14="http://schemas.microsoft.com/office/powerpoint/2010/main" val="307103831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9952694B-6917-6F4E-93A3-1908B858CFE7}"/>
              </a:ext>
            </a:extLst>
          </p:cNvPr>
          <p:cNvSpPr/>
          <p:nvPr/>
        </p:nvSpPr>
        <p:spPr>
          <a:xfrm>
            <a:off x="10650926" y="4900922"/>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209924" name="Rectangle 2"/>
          <p:cNvSpPr>
            <a:spLocks noGrp="1" noChangeArrowheads="1"/>
          </p:cNvSpPr>
          <p:nvPr>
            <p:ph type="title"/>
          </p:nvPr>
        </p:nvSpPr>
        <p:spPr/>
        <p:txBody>
          <a:bodyPr/>
          <a:lstStyle/>
          <a:p>
            <a:r>
              <a:rPr lang="en-US" altLang="en-US"/>
              <a:t>Recycling Methods and Quantity</a:t>
            </a:r>
          </a:p>
        </p:txBody>
      </p:sp>
      <p:sp>
        <p:nvSpPr>
          <p:cNvPr id="3" name="Text Placeholder 2">
            <a:extLst>
              <a:ext uri="{FF2B5EF4-FFF2-40B4-BE49-F238E27FC236}">
                <a16:creationId xmlns:a16="http://schemas.microsoft.com/office/drawing/2014/main" id="{78F6B35F-0973-934A-9A77-668DF4D1BF18}"/>
              </a:ext>
            </a:extLst>
          </p:cNvPr>
          <p:cNvSpPr>
            <a:spLocks noGrp="1"/>
          </p:cNvSpPr>
          <p:nvPr>
            <p:ph type="body" sz="quarter" idx="10"/>
          </p:nvPr>
        </p:nvSpPr>
        <p:spPr>
          <a:xfrm>
            <a:off x="481013" y="1734533"/>
            <a:ext cx="4395787" cy="2779410"/>
          </a:xfrm>
        </p:spPr>
        <p:txBody>
          <a:bodyPr/>
          <a:lstStyle/>
          <a:p>
            <a:r>
              <a:rPr lang="en-US" altLang="en-US"/>
              <a:t>Enter recycling methods used (Section 7C) and total quantity for on-site recycling (Section 8.4) of the Section 313 chemical.</a:t>
            </a:r>
          </a:p>
          <a:p>
            <a:pPr lvl="1"/>
            <a:r>
              <a:rPr lang="en-US" altLang="en-US"/>
              <a:t>Codes for recycling methods used are found in EPA’s TRI Reporting Forms and Instructions document</a:t>
            </a:r>
          </a:p>
          <a:p>
            <a:pPr lvl="1"/>
            <a:r>
              <a:rPr lang="en-US" altLang="en-US"/>
              <a:t>Do not include energy recovery processes.</a:t>
            </a:r>
          </a:p>
          <a:p>
            <a:endParaRPr lang="en-US" altLang="en-US"/>
          </a:p>
          <a:p>
            <a:endParaRPr lang="en-US"/>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25338" y="1702695"/>
            <a:ext cx="6924040" cy="1892803"/>
          </a:xfrm>
          <a:prstGeom prst="rect">
            <a:avLst/>
          </a:prstGeom>
        </p:spPr>
      </p:pic>
      <p:pic>
        <p:nvPicPr>
          <p:cNvPr id="6" name="Picture 5">
            <a:extLst>
              <a:ext uri="{FF2B5EF4-FFF2-40B4-BE49-F238E27FC236}">
                <a16:creationId xmlns:a16="http://schemas.microsoft.com/office/drawing/2014/main" id="{22EF59F0-8994-3740-81A2-E09A6C4170BF}"/>
              </a:ext>
            </a:extLst>
          </p:cNvPr>
          <p:cNvPicPr>
            <a:picLocks noChangeAspect="1"/>
          </p:cNvPicPr>
          <p:nvPr/>
        </p:nvPicPr>
        <p:blipFill>
          <a:blip r:embed="rId5"/>
          <a:stretch>
            <a:fillRect/>
          </a:stretch>
        </p:blipFill>
        <p:spPr>
          <a:xfrm>
            <a:off x="10878710" y="5154517"/>
            <a:ext cx="654938" cy="642581"/>
          </a:xfrm>
          <a:prstGeom prst="rect">
            <a:avLst/>
          </a:prstGeom>
        </p:spPr>
      </p:pic>
      <p:sp>
        <p:nvSpPr>
          <p:cNvPr id="8" name="Text Placeholder 2">
            <a:extLst>
              <a:ext uri="{FF2B5EF4-FFF2-40B4-BE49-F238E27FC236}">
                <a16:creationId xmlns:a16="http://schemas.microsoft.com/office/drawing/2014/main" id="{EC24C793-6C0A-4A1A-B2C5-CE3268BDED02}"/>
              </a:ext>
            </a:extLst>
          </p:cNvPr>
          <p:cNvSpPr txBox="1">
            <a:spLocks/>
          </p:cNvSpPr>
          <p:nvPr/>
        </p:nvSpPr>
        <p:spPr>
          <a:xfrm>
            <a:off x="480767" y="4538065"/>
            <a:ext cx="9903108" cy="2779410"/>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a:t>Enter codes in descending order by quantities recycled</a:t>
            </a:r>
          </a:p>
          <a:p>
            <a:r>
              <a:rPr lang="en-US" altLang="en-US"/>
              <a:t>TRI-</a:t>
            </a:r>
            <a:r>
              <a:rPr lang="en-US" altLang="en-US" err="1"/>
              <a:t>MEweb</a:t>
            </a:r>
            <a:r>
              <a:rPr lang="en-US" altLang="en-US"/>
              <a:t> collects methods and quantity data simultaneously</a:t>
            </a:r>
          </a:p>
          <a:p>
            <a:r>
              <a:rPr lang="en-US" altLang="en-US"/>
              <a:t>Option to provide additional details about recycling in Section 8.11</a:t>
            </a:r>
          </a:p>
          <a:p>
            <a:endParaRPr lang="en-US" altLang="en-US"/>
          </a:p>
          <a:p>
            <a:endParaRPr lang="en-US"/>
          </a:p>
        </p:txBody>
      </p:sp>
    </p:spTree>
    <p:custDataLst>
      <p:tags r:id="rId1"/>
    </p:custDataLst>
    <p:extLst>
      <p:ext uri="{BB962C8B-B14F-4D97-AF65-F5344CB8AC3E}">
        <p14:creationId xmlns:p14="http://schemas.microsoft.com/office/powerpoint/2010/main" val="398057995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2" name="Rectangle 2"/>
          <p:cNvSpPr>
            <a:spLocks noGrp="1" noChangeArrowheads="1"/>
          </p:cNvSpPr>
          <p:nvPr>
            <p:ph type="title"/>
          </p:nvPr>
        </p:nvSpPr>
        <p:spPr/>
        <p:txBody>
          <a:bodyPr/>
          <a:lstStyle/>
          <a:p>
            <a:r>
              <a:rPr lang="en-US" altLang="en-US"/>
              <a:t>Release and Other Waste Management Estimates</a:t>
            </a:r>
          </a:p>
        </p:txBody>
      </p:sp>
      <p:sp>
        <p:nvSpPr>
          <p:cNvPr id="101381" name="Rectangle 3"/>
          <p:cNvSpPr>
            <a:spLocks noGrp="1" noChangeArrowheads="1"/>
          </p:cNvSpPr>
          <p:nvPr>
            <p:ph type="body" sz="quarter" idx="10"/>
          </p:nvPr>
        </p:nvSpPr>
        <p:spPr/>
        <p:txBody>
          <a:bodyPr/>
          <a:lstStyle/>
          <a:p>
            <a:r>
              <a:rPr lang="en-US" altLang="en-US"/>
              <a:t>Helpful hints for accurate release estimates:</a:t>
            </a:r>
          </a:p>
          <a:p>
            <a:pPr lvl="1"/>
            <a:r>
              <a:rPr lang="en-US" altLang="en-US"/>
              <a:t>Always use your best available information.</a:t>
            </a:r>
          </a:p>
          <a:p>
            <a:pPr lvl="1"/>
            <a:r>
              <a:rPr lang="en-US" altLang="en-US"/>
              <a:t>Estimate the quantity of Section 313 chemical, not the entire waste stream.</a:t>
            </a:r>
          </a:p>
          <a:p>
            <a:pPr lvl="1"/>
            <a:r>
              <a:rPr lang="en-US" altLang="en-US"/>
              <a:t>Differentiate fugitive from stack air emissions.</a:t>
            </a:r>
          </a:p>
          <a:p>
            <a:pPr lvl="1"/>
            <a:r>
              <a:rPr lang="en-US" altLang="en-US"/>
              <a:t>Zero air emissions for volatile organic compounds are unlikely.</a:t>
            </a:r>
          </a:p>
          <a:p>
            <a:pPr lvl="1"/>
            <a:r>
              <a:rPr lang="en-US" altLang="en-US"/>
              <a:t>Watch out for releases of Section 313 chemicals with qualifiers.</a:t>
            </a:r>
          </a:p>
          <a:p>
            <a:pPr lvl="1"/>
            <a:r>
              <a:rPr lang="en-US" altLang="en-US"/>
              <a:t>Check your math and document your work!</a:t>
            </a:r>
          </a:p>
          <a:p>
            <a:r>
              <a:rPr lang="en-US" altLang="en-US"/>
              <a:t>Result of release estimation errors:</a:t>
            </a:r>
          </a:p>
          <a:p>
            <a:pPr lvl="1"/>
            <a:r>
              <a:rPr lang="en-US" altLang="en-US"/>
              <a:t>Incorrect release estimates and inconsistencies could carry over from year to year.</a:t>
            </a:r>
          </a:p>
        </p:txBody>
      </p:sp>
      <p:sp>
        <p:nvSpPr>
          <p:cNvPr id="5" name="Oval 4">
            <a:extLst>
              <a:ext uri="{FF2B5EF4-FFF2-40B4-BE49-F238E27FC236}">
                <a16:creationId xmlns:a16="http://schemas.microsoft.com/office/drawing/2014/main" id="{B657DCF5-F5C6-4C44-8485-AA5E195321B8}"/>
              </a:ext>
            </a:extLst>
          </p:cNvPr>
          <p:cNvSpPr/>
          <p:nvPr/>
        </p:nvSpPr>
        <p:spPr>
          <a:xfrm>
            <a:off x="10874124" y="4921873"/>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6" name="Picture 5">
            <a:extLst>
              <a:ext uri="{FF2B5EF4-FFF2-40B4-BE49-F238E27FC236}">
                <a16:creationId xmlns:a16="http://schemas.microsoft.com/office/drawing/2014/main" id="{7D3A1C00-E770-3548-BC59-2D737059ED57}"/>
              </a:ext>
            </a:extLst>
          </p:cNvPr>
          <p:cNvPicPr>
            <a:picLocks noChangeAspect="1"/>
          </p:cNvPicPr>
          <p:nvPr/>
        </p:nvPicPr>
        <p:blipFill>
          <a:blip r:embed="rId4"/>
          <a:stretch>
            <a:fillRect/>
          </a:stretch>
        </p:blipFill>
        <p:spPr>
          <a:xfrm>
            <a:off x="11171237" y="5121275"/>
            <a:ext cx="469900" cy="622300"/>
          </a:xfrm>
          <a:prstGeom prst="rect">
            <a:avLst/>
          </a:prstGeom>
        </p:spPr>
      </p:pic>
    </p:spTree>
    <p:custDataLst>
      <p:tags r:id="rId1"/>
    </p:custDataLst>
    <p:extLst>
      <p:ext uri="{BB962C8B-B14F-4D97-AF65-F5344CB8AC3E}">
        <p14:creationId xmlns:p14="http://schemas.microsoft.com/office/powerpoint/2010/main" val="3578458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5205A-CBED-814A-AA88-30DD43748729}"/>
              </a:ext>
            </a:extLst>
          </p:cNvPr>
          <p:cNvSpPr>
            <a:spLocks noGrp="1"/>
          </p:cNvSpPr>
          <p:nvPr>
            <p:ph type="title"/>
          </p:nvPr>
        </p:nvSpPr>
        <p:spPr/>
        <p:txBody>
          <a:bodyPr/>
          <a:lstStyle/>
          <a:p>
            <a:r>
              <a:rPr lang="en-US"/>
              <a:t>Federal Facilities</a:t>
            </a:r>
          </a:p>
        </p:txBody>
      </p:sp>
      <p:sp>
        <p:nvSpPr>
          <p:cNvPr id="3" name="Text Placeholder 2">
            <a:extLst>
              <a:ext uri="{FF2B5EF4-FFF2-40B4-BE49-F238E27FC236}">
                <a16:creationId xmlns:a16="http://schemas.microsoft.com/office/drawing/2014/main" id="{33D8CF22-5C2A-A449-B973-2612EDC93938}"/>
              </a:ext>
            </a:extLst>
          </p:cNvPr>
          <p:cNvSpPr>
            <a:spLocks noGrp="1"/>
          </p:cNvSpPr>
          <p:nvPr>
            <p:ph type="body" sz="quarter" idx="10"/>
          </p:nvPr>
        </p:nvSpPr>
        <p:spPr/>
        <p:txBody>
          <a:bodyPr/>
          <a:lstStyle/>
          <a:p>
            <a:r>
              <a:rPr lang="en-US" altLang="en-US"/>
              <a:t>Federal facilities (covered by Executive Order 13423 and its implementing instructions)</a:t>
            </a:r>
          </a:p>
          <a:p>
            <a:pPr lvl="1"/>
            <a:r>
              <a:rPr lang="en-US" altLang="en-US"/>
              <a:t>Required to report regardless of their NAICS code</a:t>
            </a:r>
          </a:p>
          <a:p>
            <a:pPr lvl="2"/>
            <a:r>
              <a:rPr lang="en-US" altLang="en-US"/>
              <a:t>Includes military bases, federal prisons, national parks</a:t>
            </a:r>
          </a:p>
          <a:p>
            <a:pPr lvl="1"/>
            <a:r>
              <a:rPr lang="en-US" altLang="en-US"/>
              <a:t>Other reporting requirements apply</a:t>
            </a:r>
          </a:p>
          <a:p>
            <a:pPr lvl="2"/>
            <a:r>
              <a:rPr lang="en-US" altLang="en-US"/>
              <a:t>10 or more full-time employees</a:t>
            </a:r>
          </a:p>
          <a:p>
            <a:pPr lvl="2"/>
            <a:r>
              <a:rPr lang="en-US" altLang="en-US"/>
              <a:t>Exceed manufacture, process, or otherwise use thresholds of a listed chemical</a:t>
            </a:r>
          </a:p>
          <a:p>
            <a:pPr lvl="1"/>
            <a:r>
              <a:rPr lang="en-US" altLang="en-US"/>
              <a:t>The federal agency or department that owns or operates the facilities is responsible for reporting</a:t>
            </a:r>
          </a:p>
          <a:p>
            <a:pPr lvl="1"/>
            <a:r>
              <a:rPr lang="en-US" altLang="en-US"/>
              <a:t>Government owned contractor operated (GOCO) facilities</a:t>
            </a:r>
          </a:p>
          <a:p>
            <a:pPr lvl="2"/>
            <a:r>
              <a:rPr lang="en-US" altLang="en-US"/>
              <a:t>Same reporting requirements as non-federal facilities</a:t>
            </a:r>
          </a:p>
          <a:p>
            <a:pPr lvl="2"/>
            <a:r>
              <a:rPr lang="en-US" altLang="en-US"/>
              <a:t>Counted as federal facilities in TRI data analysis</a:t>
            </a:r>
          </a:p>
          <a:p>
            <a:pPr lvl="1"/>
            <a:r>
              <a:rPr lang="en-US" altLang="en-US"/>
              <a:t>See Federal Facility Reporting Information guidance document</a:t>
            </a:r>
          </a:p>
          <a:p>
            <a:pPr lvl="2"/>
            <a:r>
              <a:rPr lang="en-US">
                <a:hlinkClick r:id="rId3"/>
              </a:rPr>
              <a:t>https://guideme.epa.gov/ords/guideme_ext/f?p=guideme:gd-title:::::title:fed_fac</a:t>
            </a:r>
            <a:r>
              <a:rPr lang="en-US"/>
              <a:t> </a:t>
            </a:r>
          </a:p>
        </p:txBody>
      </p:sp>
    </p:spTree>
    <p:extLst>
      <p:ext uri="{BB962C8B-B14F-4D97-AF65-F5344CB8AC3E}">
        <p14:creationId xmlns:p14="http://schemas.microsoft.com/office/powerpoint/2010/main" val="70152707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BB01C1-6C39-2F42-9483-581E28B5AED7}"/>
              </a:ext>
            </a:extLst>
          </p:cNvPr>
          <p:cNvSpPr/>
          <p:nvPr/>
        </p:nvSpPr>
        <p:spPr>
          <a:xfrm>
            <a:off x="6400800" y="1734532"/>
            <a:ext cx="5431237" cy="42476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020" name="Rectangle 2"/>
          <p:cNvSpPr>
            <a:spLocks noGrp="1" noChangeArrowheads="1"/>
          </p:cNvSpPr>
          <p:nvPr>
            <p:ph type="title"/>
          </p:nvPr>
        </p:nvSpPr>
        <p:spPr/>
        <p:txBody>
          <a:bodyPr>
            <a:normAutofit/>
          </a:bodyPr>
          <a:lstStyle/>
          <a:p>
            <a:r>
              <a:rPr lang="en-US" altLang="en-US"/>
              <a:t>Source Reduction and Waste Management</a:t>
            </a:r>
          </a:p>
        </p:txBody>
      </p:sp>
      <p:sp>
        <p:nvSpPr>
          <p:cNvPr id="12" name="Text Placeholder 11">
            <a:extLst>
              <a:ext uri="{FF2B5EF4-FFF2-40B4-BE49-F238E27FC236}">
                <a16:creationId xmlns:a16="http://schemas.microsoft.com/office/drawing/2014/main" id="{2EDCBF98-7BA9-8B40-9565-A757E2CB675A}"/>
              </a:ext>
            </a:extLst>
          </p:cNvPr>
          <p:cNvSpPr>
            <a:spLocks noGrp="1"/>
          </p:cNvSpPr>
          <p:nvPr>
            <p:ph type="body" sz="quarter" idx="10"/>
          </p:nvPr>
        </p:nvSpPr>
        <p:spPr>
          <a:xfrm>
            <a:off x="481013" y="1734532"/>
            <a:ext cx="5490129" cy="3996343"/>
          </a:xfrm>
          <a:prstGeom prst="rect">
            <a:avLst/>
          </a:prstGeom>
        </p:spPr>
        <p:txBody>
          <a:bodyPr/>
          <a:lstStyle/>
          <a:p>
            <a:r>
              <a:rPr lang="en-US" altLang="en-US"/>
              <a:t>Section 8 of Form R focuses on pollution prevention mandated by Section 6607 of the Pollution Prevention Act of 1990 (PPA).</a:t>
            </a:r>
          </a:p>
          <a:p>
            <a:r>
              <a:rPr lang="en-US" altLang="en-US"/>
              <a:t>The waste management hierarchy shows that pollution should be reduced at the source whenever feasible and released to the environment only as a last resort</a:t>
            </a:r>
          </a:p>
          <a:p>
            <a:endParaRPr lang="en-US"/>
          </a:p>
        </p:txBody>
      </p:sp>
      <p:pic>
        <p:nvPicPr>
          <p:cNvPr id="214022" name="Picture 6" descr="C:\Users\edgare\AppData\Local\Microsoft\Windows\INetCache\Content.Outlook\T7GWQLJ1\waste_management_hierarchy_vector.png"/>
          <p:cNvPicPr>
            <a:picLocks noChangeAspect="1" noChangeArrowheads="1"/>
          </p:cNvPicPr>
          <p:nvPr/>
        </p:nvPicPr>
        <p:blipFill>
          <a:blip r:embed="rId4" cstate="print">
            <a:extLst>
              <a:ext uri="{28A0092B-C50C-407E-A947-70E740481C1C}">
                <a14:useLocalDpi xmlns:a14="http://schemas.microsoft.com/office/drawing/2010/main"/>
              </a:ext>
            </a:extLst>
          </a:blip>
          <a:srcRect b="-4171"/>
          <a:stretch>
            <a:fillRect/>
          </a:stretch>
        </p:blipFill>
        <p:spPr bwMode="auto">
          <a:xfrm>
            <a:off x="6955800" y="1954884"/>
            <a:ext cx="4563755" cy="39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3011305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8" name="Rectangle 2"/>
          <p:cNvSpPr>
            <a:spLocks noGrp="1" noChangeArrowheads="1"/>
          </p:cNvSpPr>
          <p:nvPr>
            <p:ph type="title"/>
          </p:nvPr>
        </p:nvSpPr>
        <p:spPr/>
        <p:txBody>
          <a:bodyPr/>
          <a:lstStyle/>
          <a:p>
            <a:r>
              <a:rPr lang="en-US" altLang="en-US"/>
              <a:t>Production-Related Waste Managed (Section 8.1-8.7)</a:t>
            </a:r>
          </a:p>
        </p:txBody>
      </p:sp>
      <p:sp>
        <p:nvSpPr>
          <p:cNvPr id="103429" name="Rectangle 3"/>
          <p:cNvSpPr>
            <a:spLocks noGrp="1" noChangeArrowheads="1"/>
          </p:cNvSpPr>
          <p:nvPr>
            <p:ph type="body" sz="quarter" idx="10"/>
          </p:nvPr>
        </p:nvSpPr>
        <p:spPr>
          <a:xfrm>
            <a:off x="481013" y="1734532"/>
            <a:ext cx="10603547" cy="3996343"/>
          </a:xfrm>
        </p:spPr>
        <p:txBody>
          <a:bodyPr/>
          <a:lstStyle/>
          <a:p>
            <a:r>
              <a:rPr lang="en-US" altLang="en-US"/>
              <a:t>The sum of sections 8.1 through 8.7 represents the total quantity of waste generated through regular production activities at your facility for the reporting year.</a:t>
            </a:r>
          </a:p>
          <a:p>
            <a:r>
              <a:rPr lang="en-US" altLang="en-US"/>
              <a:t>Waste management quantities must be reported for prior year, current reporting year, following year, and second following year.</a:t>
            </a:r>
          </a:p>
          <a:p>
            <a:pPr lvl="1"/>
            <a:r>
              <a:rPr lang="en-US" altLang="en-US"/>
              <a:t>Prior Year: TRI-MEweb automatically calculates Section 8.1 through 8.7 quantities from prior submissions (or indicates N/A if no report was submitted).</a:t>
            </a:r>
          </a:p>
          <a:p>
            <a:pPr lvl="1"/>
            <a:r>
              <a:rPr lang="en-US" altLang="en-US"/>
              <a:t>Current Year: TRI-MEweb automatically calculates Section 8.1, 8.3, 8.5, and 8.7 quantities from Section 5 and 6 data. Reporters must enter total on-site energy recovery, recycling, and treatment quantities (Section 8.2, 8.4 and 8.6).</a:t>
            </a:r>
          </a:p>
          <a:p>
            <a:pPr lvl="1"/>
            <a:r>
              <a:rPr lang="en-US" altLang="en-US"/>
              <a:t>Following Year and Second Following Year: Reporters must provide estimates for Section 8.1 – 8.7.</a:t>
            </a:r>
          </a:p>
        </p:txBody>
      </p:sp>
      <p:sp>
        <p:nvSpPr>
          <p:cNvPr id="4" name="Oval 3">
            <a:extLst>
              <a:ext uri="{FF2B5EF4-FFF2-40B4-BE49-F238E27FC236}">
                <a16:creationId xmlns:a16="http://schemas.microsoft.com/office/drawing/2014/main" id="{B9ED3481-DA98-AA4E-863C-69DC78C26CDD}"/>
              </a:ext>
            </a:extLst>
          </p:cNvPr>
          <p:cNvSpPr/>
          <p:nvPr/>
        </p:nvSpPr>
        <p:spPr>
          <a:xfrm>
            <a:off x="10874124" y="4892377"/>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5" name="Picture 4">
            <a:extLst>
              <a:ext uri="{FF2B5EF4-FFF2-40B4-BE49-F238E27FC236}">
                <a16:creationId xmlns:a16="http://schemas.microsoft.com/office/drawing/2014/main" id="{88AFD102-CBB0-8043-9C43-747F736353AF}"/>
              </a:ext>
            </a:extLst>
          </p:cNvPr>
          <p:cNvPicPr>
            <a:picLocks noChangeAspect="1"/>
          </p:cNvPicPr>
          <p:nvPr/>
        </p:nvPicPr>
        <p:blipFill>
          <a:blip r:embed="rId4"/>
          <a:stretch>
            <a:fillRect/>
          </a:stretch>
        </p:blipFill>
        <p:spPr>
          <a:xfrm>
            <a:off x="11171237" y="5091779"/>
            <a:ext cx="469900" cy="622300"/>
          </a:xfrm>
          <a:prstGeom prst="rect">
            <a:avLst/>
          </a:prstGeom>
        </p:spPr>
      </p:pic>
    </p:spTree>
    <p:custDataLst>
      <p:tags r:id="rId1"/>
    </p:custDataLst>
    <p:extLst>
      <p:ext uri="{BB962C8B-B14F-4D97-AF65-F5344CB8AC3E}">
        <p14:creationId xmlns:p14="http://schemas.microsoft.com/office/powerpoint/2010/main" val="220220521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6" name="Rectangle 2"/>
          <p:cNvSpPr>
            <a:spLocks noGrp="1" noChangeArrowheads="1"/>
          </p:cNvSpPr>
          <p:nvPr>
            <p:ph type="title"/>
          </p:nvPr>
        </p:nvSpPr>
        <p:spPr/>
        <p:txBody>
          <a:bodyPr/>
          <a:lstStyle/>
          <a:p>
            <a:r>
              <a:rPr lang="en-US" altLang="en-US"/>
              <a:t>Production-Related Waste Managed (Section 8.1-8.7)</a:t>
            </a: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4570" y="1338673"/>
            <a:ext cx="10603225" cy="4180654"/>
          </a:xfrm>
          <a:prstGeom prst="rect">
            <a:avLst/>
          </a:prstGeom>
        </p:spPr>
      </p:pic>
    </p:spTree>
    <p:custDataLst>
      <p:tags r:id="rId1"/>
    </p:custDataLst>
    <p:extLst>
      <p:ext uri="{BB962C8B-B14F-4D97-AF65-F5344CB8AC3E}">
        <p14:creationId xmlns:p14="http://schemas.microsoft.com/office/powerpoint/2010/main" val="77815401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476CC-3500-8546-B81E-D70E2546CCB8}"/>
              </a:ext>
            </a:extLst>
          </p:cNvPr>
          <p:cNvSpPr>
            <a:spLocks noGrp="1"/>
          </p:cNvSpPr>
          <p:nvPr>
            <p:ph type="title"/>
          </p:nvPr>
        </p:nvSpPr>
        <p:spPr>
          <a:xfrm>
            <a:off x="480767" y="337597"/>
            <a:ext cx="11038133" cy="744717"/>
          </a:xfrm>
        </p:spPr>
        <p:txBody>
          <a:bodyPr>
            <a:normAutofit/>
          </a:bodyPr>
          <a:lstStyle/>
          <a:p>
            <a:r>
              <a:rPr lang="en-US" altLang="en-US"/>
              <a:t>Section 8: </a:t>
            </a:r>
            <a:r>
              <a:rPr lang="en-US" altLang="en-US" b="0"/>
              <a:t>Relationship to Sections 5 and 6</a:t>
            </a:r>
            <a:endParaRPr lang="en-US" b="0"/>
          </a:p>
        </p:txBody>
      </p:sp>
      <p:graphicFrame>
        <p:nvGraphicFramePr>
          <p:cNvPr id="4" name="Table 3">
            <a:extLst>
              <a:ext uri="{FF2B5EF4-FFF2-40B4-BE49-F238E27FC236}">
                <a16:creationId xmlns:a16="http://schemas.microsoft.com/office/drawing/2014/main" id="{5E5A9436-D557-E24A-ACDF-B1763DFDF85E}"/>
              </a:ext>
            </a:extLst>
          </p:cNvPr>
          <p:cNvGraphicFramePr>
            <a:graphicFrameLocks noGrp="1"/>
          </p:cNvGraphicFramePr>
          <p:nvPr>
            <p:extLst>
              <p:ext uri="{D42A27DB-BD31-4B8C-83A1-F6EECF244321}">
                <p14:modId xmlns:p14="http://schemas.microsoft.com/office/powerpoint/2010/main" val="3304293177"/>
              </p:ext>
            </p:extLst>
          </p:nvPr>
        </p:nvGraphicFramePr>
        <p:xfrm>
          <a:off x="290991" y="1082314"/>
          <a:ext cx="11596210" cy="4376928"/>
        </p:xfrm>
        <a:graphic>
          <a:graphicData uri="http://schemas.openxmlformats.org/drawingml/2006/table">
            <a:tbl>
              <a:tblPr firstRow="1" bandRow="1">
                <a:tableStyleId>{5C22544A-7EE6-4342-B048-85BDC9FD1C3A}</a:tableStyleId>
              </a:tblPr>
              <a:tblGrid>
                <a:gridCol w="1143286">
                  <a:extLst>
                    <a:ext uri="{9D8B030D-6E8A-4147-A177-3AD203B41FA5}">
                      <a16:colId xmlns:a16="http://schemas.microsoft.com/office/drawing/2014/main" val="3630307204"/>
                    </a:ext>
                  </a:extLst>
                </a:gridCol>
                <a:gridCol w="10452924">
                  <a:extLst>
                    <a:ext uri="{9D8B030D-6E8A-4147-A177-3AD203B41FA5}">
                      <a16:colId xmlns:a16="http://schemas.microsoft.com/office/drawing/2014/main" val="2668554209"/>
                    </a:ext>
                  </a:extLst>
                </a:gridCol>
              </a:tblGrid>
              <a:tr h="297494">
                <a:tc gridSpan="2">
                  <a:txBody>
                    <a:bodyPr/>
                    <a:lstStyle/>
                    <a:p>
                      <a:pPr algn="l"/>
                      <a:r>
                        <a:rPr lang="en-US" sz="2000" b="0">
                          <a:solidFill>
                            <a:schemeClr val="bg1"/>
                          </a:solidFill>
                          <a:latin typeface="Arial" panose="020B0604020202020204" pitchFamily="34" charset="0"/>
                          <a:cs typeface="Arial" panose="020B0604020202020204" pitchFamily="34" charset="0"/>
                        </a:rPr>
                        <a:t>PART II. SECTION 8.1 – 8.7</a:t>
                      </a:r>
                    </a:p>
                  </a:txBody>
                  <a:tcPr marL="137160" marR="137160" marT="73152" marB="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752"/>
                    </a:solidFill>
                  </a:tcPr>
                </a:tc>
                <a:tc hMerge="1">
                  <a:txBody>
                    <a:bodyPr/>
                    <a:lstStyle/>
                    <a:p>
                      <a:endParaRPr lang="en-US" sz="1800" b="0">
                        <a:solidFill>
                          <a:schemeClr val="bg1"/>
                        </a:solidFill>
                        <a:latin typeface="Arial" panose="020B0604020202020204" pitchFamily="34" charset="0"/>
                        <a:cs typeface="Arial" panose="020B0604020202020204" pitchFamily="34" charset="0"/>
                      </a:endParaRPr>
                    </a:p>
                  </a:txBody>
                  <a:tcPr marL="137160" marR="137160" marT="73152" marB="73152"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752"/>
                    </a:solidFill>
                  </a:tcPr>
                </a:tc>
                <a:extLst>
                  <a:ext uri="{0D108BD9-81ED-4DB2-BD59-A6C34878D82A}">
                    <a16:rowId xmlns:a16="http://schemas.microsoft.com/office/drawing/2014/main" val="4268656997"/>
                  </a:ext>
                </a:extLst>
              </a:tr>
              <a:tr h="0">
                <a:tc>
                  <a:txBody>
                    <a:bodyPr/>
                    <a:lstStyle/>
                    <a:p>
                      <a:pPr algn="r"/>
                      <a:r>
                        <a:rPr lang="en-US" sz="1400" b="1" i="0">
                          <a:solidFill>
                            <a:srgbClr val="008752"/>
                          </a:solidFill>
                          <a:latin typeface="Arial" panose="020B0604020202020204" pitchFamily="34" charset="0"/>
                          <a:cs typeface="Arial" panose="020B0604020202020204" pitchFamily="34" charset="0"/>
                        </a:rPr>
                        <a:t>8.1a</a:t>
                      </a:r>
                    </a:p>
                  </a:txBody>
                  <a:tcPr marL="137160" marR="137160" marT="73152" marB="73152">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pPr marL="53975"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128"/>
                        </a:rPr>
                        <a:t>Total on-site disposal to Class I UIC wells, RCRA &amp; other landfills</a:t>
                      </a:r>
                    </a:p>
                    <a:p>
                      <a:pPr marL="53975"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128"/>
                        </a:rPr>
                        <a:t>= 5.4.1 + 5.5.1A + 5.5.1B – 8.8*</a:t>
                      </a:r>
                    </a:p>
                  </a:txBody>
                  <a:tcPr marL="91433" marR="91433"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2228776520"/>
                  </a:ext>
                </a:extLst>
              </a:tr>
              <a:tr h="396659">
                <a:tc>
                  <a:txBody>
                    <a:bodyPr/>
                    <a:lstStyle/>
                    <a:p>
                      <a:pPr algn="r"/>
                      <a:r>
                        <a:rPr lang="en-US" sz="1400" b="1" i="0">
                          <a:solidFill>
                            <a:srgbClr val="008752"/>
                          </a:solidFill>
                          <a:latin typeface="Arial" panose="020B0604020202020204" pitchFamily="34" charset="0"/>
                          <a:cs typeface="Arial" panose="020B0604020202020204" pitchFamily="34" charset="0"/>
                        </a:rPr>
                        <a:t>8.1b</a:t>
                      </a:r>
                    </a:p>
                  </a:txBody>
                  <a:tcPr marL="137160" marR="137160" marT="73152" marB="73152">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128"/>
                        </a:rPr>
                        <a:t>Total other on-site disposal or other releases</a:t>
                      </a:r>
                    </a:p>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128"/>
                        </a:rPr>
                        <a:t>= 5.1 + 5.2 + 5.3 + 5.4.2 + 5.5.2 + 5.5.3A + 5.5.3B + 5.5.4 – 8.8*</a:t>
                      </a:r>
                    </a:p>
                  </a:txBody>
                  <a:tcPr marL="91433" marR="91433"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2382906750"/>
                  </a:ext>
                </a:extLst>
              </a:tr>
              <a:tr h="396659">
                <a:tc>
                  <a:txBody>
                    <a:bodyPr/>
                    <a:lstStyle/>
                    <a:p>
                      <a:pPr algn="r"/>
                      <a:r>
                        <a:rPr lang="en-US" sz="1400" b="1" i="0">
                          <a:solidFill>
                            <a:srgbClr val="008752"/>
                          </a:solidFill>
                          <a:latin typeface="Arial" panose="020B0604020202020204" pitchFamily="34" charset="0"/>
                          <a:cs typeface="Arial" panose="020B0604020202020204" pitchFamily="34" charset="0"/>
                        </a:rPr>
                        <a:t>8.1c</a:t>
                      </a:r>
                    </a:p>
                  </a:txBody>
                  <a:tcPr marL="137160" marR="137160" marT="73152" marB="73152">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128"/>
                        </a:rPr>
                        <a:t>Total off-site disposal to Class I UIC wells, RCRA &amp; other landfills</a:t>
                      </a:r>
                      <a:endParaRPr kumimoji="0" lang="en-US" sz="1400" b="0" i="0" u="none" strike="noStrike" cap="none" normalizeH="0" baseline="0">
                        <a:ln>
                          <a:noFill/>
                        </a:ln>
                        <a:solidFill>
                          <a:schemeClr val="tx1"/>
                        </a:solidFill>
                        <a:effectLst/>
                        <a:latin typeface="Arial" charset="0"/>
                        <a:ea typeface="ＭＳ Ｐゴシック" charset="-128"/>
                      </a:endParaRPr>
                    </a:p>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128"/>
                        </a:rPr>
                        <a:t>= 6.1 (P33, P34) + 6.2 (M64, M65, M81) – 8.8*</a:t>
                      </a:r>
                    </a:p>
                  </a:txBody>
                  <a:tcPr marL="91433" marR="91433"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215464187"/>
                  </a:ext>
                </a:extLst>
              </a:tr>
              <a:tr h="547561">
                <a:tc>
                  <a:txBody>
                    <a:bodyPr/>
                    <a:lstStyle/>
                    <a:p>
                      <a:pPr algn="r"/>
                      <a:r>
                        <a:rPr lang="en-US" sz="1400" b="1" i="0">
                          <a:solidFill>
                            <a:srgbClr val="008752"/>
                          </a:solidFill>
                          <a:latin typeface="Arial" panose="020B0604020202020204" pitchFamily="34" charset="0"/>
                          <a:cs typeface="Arial" panose="020B0604020202020204" pitchFamily="34" charset="0"/>
                        </a:rPr>
                        <a:t>8.1d</a:t>
                      </a:r>
                    </a:p>
                  </a:txBody>
                  <a:tcPr marL="137160" marR="137160" marT="73152" marB="73152">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128"/>
                        </a:rPr>
                        <a:t>Total other off-site disposal or other releases</a:t>
                      </a:r>
                      <a:endParaRPr kumimoji="0" lang="en-US" sz="1400" b="0" i="0" u="none" strike="noStrike" cap="none" normalizeH="0" baseline="0">
                        <a:ln>
                          <a:noFill/>
                        </a:ln>
                        <a:solidFill>
                          <a:schemeClr val="tx1"/>
                        </a:solidFill>
                        <a:effectLst/>
                        <a:latin typeface="Arial" charset="0"/>
                        <a:ea typeface="ＭＳ Ｐゴシック" charset="-128"/>
                      </a:endParaRPr>
                    </a:p>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128"/>
                        </a:rPr>
                        <a:t>= 6.1 (P30, P31, P32, P35, P36) + 6.2 (M10, M41, M62, M66, M67, M73, M79, M82, M90, M94, M99) – 8.8*</a:t>
                      </a:r>
                    </a:p>
                  </a:txBody>
                  <a:tcPr marL="91433" marR="91433"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1038838435"/>
                  </a:ext>
                </a:extLst>
              </a:tr>
              <a:tr h="398833">
                <a:tc>
                  <a:txBody>
                    <a:bodyPr/>
                    <a:lstStyle/>
                    <a:p>
                      <a:pPr algn="r"/>
                      <a:r>
                        <a:rPr lang="en-US" sz="1400" b="1" i="0">
                          <a:solidFill>
                            <a:srgbClr val="008752"/>
                          </a:solidFill>
                          <a:latin typeface="Arial" panose="020B0604020202020204" pitchFamily="34" charset="0"/>
                          <a:cs typeface="Arial" panose="020B0604020202020204" pitchFamily="34" charset="0"/>
                        </a:rPr>
                        <a:t>8.3</a:t>
                      </a:r>
                    </a:p>
                  </a:txBody>
                  <a:tcPr marL="137160" marR="137160" marT="73152" marB="73152">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128"/>
                        </a:rPr>
                        <a:t>Off-site energy recovery</a:t>
                      </a:r>
                    </a:p>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128"/>
                        </a:rPr>
                        <a:t>= 6.2 (M56, M92) – 8.8*</a:t>
                      </a:r>
                    </a:p>
                  </a:txBody>
                  <a:tcPr marL="91433" marR="91433"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3909537140"/>
                  </a:ext>
                </a:extLst>
              </a:tr>
              <a:tr h="396659">
                <a:tc>
                  <a:txBody>
                    <a:bodyPr/>
                    <a:lstStyle/>
                    <a:p>
                      <a:pPr algn="r"/>
                      <a:r>
                        <a:rPr lang="en-US" sz="1400" b="1" i="0">
                          <a:solidFill>
                            <a:srgbClr val="008752"/>
                          </a:solidFill>
                          <a:latin typeface="Arial" panose="020B0604020202020204" pitchFamily="34" charset="0"/>
                          <a:cs typeface="Arial" panose="020B0604020202020204" pitchFamily="34" charset="0"/>
                        </a:rPr>
                        <a:t>8.5</a:t>
                      </a:r>
                    </a:p>
                  </a:txBody>
                  <a:tcPr marL="137160" marR="137160" marT="73152" marB="73152">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5000"/>
                      </a:schemeClr>
                    </a:solidFill>
                  </a:tcPr>
                </a:tc>
                <a:tc>
                  <a:txBody>
                    <a:bodyPr/>
                    <a:lstStyle/>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128"/>
                        </a:rPr>
                        <a:t>Off-site recycling</a:t>
                      </a:r>
                      <a:endParaRPr kumimoji="0" lang="en-US" sz="1400" b="0" i="0" u="none" strike="noStrike" cap="none" normalizeH="0" baseline="0">
                        <a:ln>
                          <a:noFill/>
                        </a:ln>
                        <a:solidFill>
                          <a:schemeClr val="tx1"/>
                        </a:solidFill>
                        <a:effectLst/>
                        <a:latin typeface="Arial" charset="0"/>
                        <a:ea typeface="ＭＳ Ｐゴシック" charset="-128"/>
                      </a:endParaRPr>
                    </a:p>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128"/>
                        </a:rPr>
                        <a:t>= 6.2 (M20, M24, M26, M28, M93) – 8.8*</a:t>
                      </a:r>
                    </a:p>
                  </a:txBody>
                  <a:tcPr marL="91433" marR="91433"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5000"/>
                      </a:schemeClr>
                    </a:solidFill>
                  </a:tcPr>
                </a:tc>
                <a:extLst>
                  <a:ext uri="{0D108BD9-81ED-4DB2-BD59-A6C34878D82A}">
                    <a16:rowId xmlns:a16="http://schemas.microsoft.com/office/drawing/2014/main" val="3588316966"/>
                  </a:ext>
                </a:extLst>
              </a:tr>
              <a:tr h="547561">
                <a:tc>
                  <a:txBody>
                    <a:bodyPr/>
                    <a:lstStyle/>
                    <a:p>
                      <a:pPr algn="r"/>
                      <a:r>
                        <a:rPr lang="en-US" sz="1400" b="1" i="0">
                          <a:solidFill>
                            <a:srgbClr val="008752"/>
                          </a:solidFill>
                          <a:latin typeface="Arial" panose="020B0604020202020204" pitchFamily="34" charset="0"/>
                          <a:cs typeface="Arial" panose="020B0604020202020204" pitchFamily="34" charset="0"/>
                        </a:rPr>
                        <a:t>8.7</a:t>
                      </a:r>
                    </a:p>
                  </a:txBody>
                  <a:tcPr marL="137160" marR="137160" marT="73152" marB="73152">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128"/>
                        </a:rPr>
                        <a:t>Off-site treatment</a:t>
                      </a:r>
                    </a:p>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128"/>
                        </a:rPr>
                        <a:t>= 6.1 (P37, P38, P39) + 6.2 (M50, M54, M61, M69, M95) – 8.8*</a:t>
                      </a:r>
                    </a:p>
                  </a:txBody>
                  <a:tcPr marL="91433" marR="91433"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3026141088"/>
                  </a:ext>
                </a:extLst>
              </a:tr>
            </a:tbl>
          </a:graphicData>
        </a:graphic>
      </p:graphicFrame>
      <p:sp>
        <p:nvSpPr>
          <p:cNvPr id="3" name="Rectangle 2">
            <a:extLst>
              <a:ext uri="{FF2B5EF4-FFF2-40B4-BE49-F238E27FC236}">
                <a16:creationId xmlns:a16="http://schemas.microsoft.com/office/drawing/2014/main" id="{BE9CC502-6E9A-CB40-A886-1AB4ADF437D0}"/>
              </a:ext>
            </a:extLst>
          </p:cNvPr>
          <p:cNvSpPr/>
          <p:nvPr/>
        </p:nvSpPr>
        <p:spPr>
          <a:xfrm>
            <a:off x="290991" y="5657230"/>
            <a:ext cx="11831409" cy="523220"/>
          </a:xfrm>
          <a:prstGeom prst="rect">
            <a:avLst/>
          </a:prstGeom>
        </p:spPr>
        <p:txBody>
          <a:bodyPr wrap="square">
            <a:spAutoFit/>
          </a:bodyPr>
          <a:lstStyle/>
          <a:p>
            <a:pPr marL="63500" lvl="0" fontAlgn="base">
              <a:spcBef>
                <a:spcPct val="20000"/>
              </a:spcBef>
              <a:spcAft>
                <a:spcPct val="0"/>
              </a:spcAft>
            </a:pPr>
            <a:r>
              <a:rPr lang="en-US" sz="1400" i="1">
                <a:latin typeface="Arial" charset="0"/>
                <a:ea typeface="ＭＳ Ｐゴシック" charset="-128"/>
              </a:rPr>
              <a:t>* Section 8.8 includes quantities of toxic chemicals disposed of or otherwise released on-site or managed as a waste off-site due to remedial actions, catastrophic events, or one-time events not associated with the production process.</a:t>
            </a:r>
          </a:p>
        </p:txBody>
      </p:sp>
    </p:spTree>
    <p:extLst>
      <p:ext uri="{BB962C8B-B14F-4D97-AF65-F5344CB8AC3E}">
        <p14:creationId xmlns:p14="http://schemas.microsoft.com/office/powerpoint/2010/main" val="153742595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476CC-3500-8546-B81E-D70E2546CCB8}"/>
              </a:ext>
            </a:extLst>
          </p:cNvPr>
          <p:cNvSpPr>
            <a:spLocks noGrp="1"/>
          </p:cNvSpPr>
          <p:nvPr>
            <p:ph type="title"/>
          </p:nvPr>
        </p:nvSpPr>
        <p:spPr/>
        <p:txBody>
          <a:bodyPr/>
          <a:lstStyle/>
          <a:p>
            <a:r>
              <a:rPr lang="en-US" altLang="en-US"/>
              <a:t>Section 8: </a:t>
            </a:r>
            <a:r>
              <a:rPr lang="en-US" altLang="en-US" b="0"/>
              <a:t>Relationship to Section 7</a:t>
            </a:r>
            <a:endParaRPr lang="en-US" b="0"/>
          </a:p>
        </p:txBody>
      </p:sp>
      <p:graphicFrame>
        <p:nvGraphicFramePr>
          <p:cNvPr id="4" name="Table 3">
            <a:extLst>
              <a:ext uri="{FF2B5EF4-FFF2-40B4-BE49-F238E27FC236}">
                <a16:creationId xmlns:a16="http://schemas.microsoft.com/office/drawing/2014/main" id="{5E5A9436-D557-E24A-ACDF-B1763DFDF85E}"/>
              </a:ext>
            </a:extLst>
          </p:cNvPr>
          <p:cNvGraphicFramePr>
            <a:graphicFrameLocks noGrp="1"/>
          </p:cNvGraphicFramePr>
          <p:nvPr>
            <p:extLst>
              <p:ext uri="{D42A27DB-BD31-4B8C-83A1-F6EECF244321}">
                <p14:modId xmlns:p14="http://schemas.microsoft.com/office/powerpoint/2010/main" val="2987286293"/>
              </p:ext>
            </p:extLst>
          </p:nvPr>
        </p:nvGraphicFramePr>
        <p:xfrm>
          <a:off x="290991" y="1131215"/>
          <a:ext cx="11596210" cy="2953512"/>
        </p:xfrm>
        <a:graphic>
          <a:graphicData uri="http://schemas.openxmlformats.org/drawingml/2006/table">
            <a:tbl>
              <a:tblPr firstRow="1" bandRow="1">
                <a:tableStyleId>{5C22544A-7EE6-4342-B048-85BDC9FD1C3A}</a:tableStyleId>
              </a:tblPr>
              <a:tblGrid>
                <a:gridCol w="1143286">
                  <a:extLst>
                    <a:ext uri="{9D8B030D-6E8A-4147-A177-3AD203B41FA5}">
                      <a16:colId xmlns:a16="http://schemas.microsoft.com/office/drawing/2014/main" val="3630307204"/>
                    </a:ext>
                  </a:extLst>
                </a:gridCol>
                <a:gridCol w="10452924">
                  <a:extLst>
                    <a:ext uri="{9D8B030D-6E8A-4147-A177-3AD203B41FA5}">
                      <a16:colId xmlns:a16="http://schemas.microsoft.com/office/drawing/2014/main" val="2668554209"/>
                    </a:ext>
                  </a:extLst>
                </a:gridCol>
              </a:tblGrid>
              <a:tr h="297494">
                <a:tc gridSpan="2">
                  <a:txBody>
                    <a:bodyPr/>
                    <a:lstStyle/>
                    <a:p>
                      <a:pPr algn="l"/>
                      <a:r>
                        <a:rPr lang="en-US" sz="1800" b="0">
                          <a:solidFill>
                            <a:schemeClr val="bg1"/>
                          </a:solidFill>
                          <a:latin typeface="Arial" panose="020B0604020202020204" pitchFamily="34" charset="0"/>
                          <a:cs typeface="Arial" panose="020B0604020202020204" pitchFamily="34" charset="0"/>
                        </a:rPr>
                        <a:t>PART II. SECTION 8.1 – 8.7</a:t>
                      </a:r>
                    </a:p>
                  </a:txBody>
                  <a:tcPr marL="137160" marR="137160" marT="73152" marB="731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752"/>
                    </a:solidFill>
                  </a:tcPr>
                </a:tc>
                <a:tc hMerge="1">
                  <a:txBody>
                    <a:bodyPr/>
                    <a:lstStyle/>
                    <a:p>
                      <a:endParaRPr lang="en-US" sz="1800" b="0">
                        <a:solidFill>
                          <a:schemeClr val="bg1"/>
                        </a:solidFill>
                        <a:latin typeface="Arial" panose="020B0604020202020204" pitchFamily="34" charset="0"/>
                        <a:cs typeface="Arial" panose="020B0604020202020204" pitchFamily="34" charset="0"/>
                      </a:endParaRPr>
                    </a:p>
                  </a:txBody>
                  <a:tcPr marL="137160" marR="137160" marT="73152" marB="73152"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752"/>
                    </a:solidFill>
                  </a:tcPr>
                </a:tc>
                <a:extLst>
                  <a:ext uri="{0D108BD9-81ED-4DB2-BD59-A6C34878D82A}">
                    <a16:rowId xmlns:a16="http://schemas.microsoft.com/office/drawing/2014/main" val="4268656997"/>
                  </a:ext>
                </a:extLst>
              </a:tr>
              <a:tr h="0">
                <a:tc>
                  <a:txBody>
                    <a:bodyPr/>
                    <a:lstStyle/>
                    <a:p>
                      <a:pPr algn="r"/>
                      <a:r>
                        <a:rPr lang="en-US" sz="1300" b="1" i="0">
                          <a:solidFill>
                            <a:srgbClr val="008752"/>
                          </a:solidFill>
                          <a:latin typeface="Arial" panose="020B0604020202020204" pitchFamily="34" charset="0"/>
                          <a:cs typeface="Arial" panose="020B0604020202020204" pitchFamily="34" charset="0"/>
                        </a:rPr>
                        <a:t>8.2</a:t>
                      </a:r>
                    </a:p>
                  </a:txBody>
                  <a:tcPr marL="137160" marR="137160" marT="73152" marB="73152">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pPr marL="11430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a:ln>
                            <a:noFill/>
                          </a:ln>
                          <a:solidFill>
                            <a:schemeClr val="tx1"/>
                          </a:solidFill>
                          <a:effectLst/>
                          <a:latin typeface="Arial" charset="0"/>
                          <a:ea typeface="ＭＳ Ｐゴシック" charset="-128"/>
                        </a:rPr>
                        <a:t>On-site energy recovery</a:t>
                      </a:r>
                      <a:endParaRPr kumimoji="0" lang="en-US" sz="1300" b="0" i="0" u="none" strike="noStrike" cap="none" normalizeH="0" baseline="0">
                        <a:ln>
                          <a:noFill/>
                        </a:ln>
                        <a:solidFill>
                          <a:schemeClr val="tx1"/>
                        </a:solidFill>
                        <a:effectLst/>
                        <a:latin typeface="Arial" charset="0"/>
                        <a:ea typeface="ＭＳ Ｐゴシック" charset="-128"/>
                      </a:endParaRPr>
                    </a:p>
                    <a:p>
                      <a:pPr marL="114300" marR="0" lvl="0" indent="0" algn="l" defTabSz="914400" rtl="0" eaLnBrk="1" fontAlgn="base" latinLnBrk="0" hangingPunct="1">
                        <a:lnSpc>
                          <a:spcPct val="100000"/>
                        </a:lnSpc>
                        <a:spcBef>
                          <a:spcPct val="2000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128"/>
                        </a:rPr>
                        <a:t>Determine quantity for activities described in 7B.</a:t>
                      </a:r>
                    </a:p>
                    <a:p>
                      <a:pPr marL="114300" marR="0" lvl="0" indent="0" algn="l" defTabSz="914400" rtl="0" eaLnBrk="1" fontAlgn="base" latinLnBrk="0" hangingPunct="1">
                        <a:lnSpc>
                          <a:spcPct val="100000"/>
                        </a:lnSpc>
                        <a:spcBef>
                          <a:spcPct val="2000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128"/>
                        </a:rPr>
                        <a:t>Report quantity of the chemical combusted in energy recovery unit.</a:t>
                      </a: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2228776520"/>
                  </a:ext>
                </a:extLst>
              </a:tr>
              <a:tr h="396659">
                <a:tc>
                  <a:txBody>
                    <a:bodyPr/>
                    <a:lstStyle/>
                    <a:p>
                      <a:pPr algn="r"/>
                      <a:r>
                        <a:rPr lang="en-US" sz="1300" b="1" i="0">
                          <a:solidFill>
                            <a:srgbClr val="008752"/>
                          </a:solidFill>
                          <a:latin typeface="Arial" panose="020B0604020202020204" pitchFamily="34" charset="0"/>
                          <a:cs typeface="Arial" panose="020B0604020202020204" pitchFamily="34" charset="0"/>
                        </a:rPr>
                        <a:t>8.4</a:t>
                      </a:r>
                    </a:p>
                  </a:txBody>
                  <a:tcPr marL="137160" marR="137160" marT="73152" marB="73152">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a:ln>
                            <a:noFill/>
                          </a:ln>
                          <a:solidFill>
                            <a:schemeClr val="tx1"/>
                          </a:solidFill>
                          <a:effectLst/>
                          <a:latin typeface="Arial" charset="0"/>
                          <a:ea typeface="ＭＳ Ｐゴシック" charset="-128"/>
                        </a:rPr>
                        <a:t>On-site recycling</a:t>
                      </a:r>
                      <a:endParaRPr kumimoji="0" lang="en-US" sz="1300" b="0" i="0" u="none" strike="noStrike" cap="none" normalizeH="0" baseline="0">
                        <a:ln>
                          <a:noFill/>
                        </a:ln>
                        <a:solidFill>
                          <a:schemeClr val="tx1"/>
                        </a:solidFill>
                        <a:effectLst/>
                        <a:latin typeface="Arial" charset="0"/>
                        <a:ea typeface="ＭＳ Ｐゴシック" charset="-128"/>
                      </a:endParaRPr>
                    </a:p>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128"/>
                        </a:rPr>
                        <a:t>Determine quantity for activities described in 7C.</a:t>
                      </a:r>
                    </a:p>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128"/>
                        </a:rPr>
                        <a:t>Report quantity of the chemical recycled.</a:t>
                      </a: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2382906750"/>
                  </a:ext>
                </a:extLst>
              </a:tr>
              <a:tr h="396659">
                <a:tc>
                  <a:txBody>
                    <a:bodyPr/>
                    <a:lstStyle/>
                    <a:p>
                      <a:pPr algn="r"/>
                      <a:r>
                        <a:rPr lang="en-US" sz="1300" b="1" i="0">
                          <a:solidFill>
                            <a:srgbClr val="008752"/>
                          </a:solidFill>
                          <a:latin typeface="Arial" panose="020B0604020202020204" pitchFamily="34" charset="0"/>
                          <a:cs typeface="Arial" panose="020B0604020202020204" pitchFamily="34" charset="0"/>
                        </a:rPr>
                        <a:t>8.6</a:t>
                      </a:r>
                    </a:p>
                  </a:txBody>
                  <a:tcPr marL="137160" marR="137160" marT="73152" marB="73152">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300" b="1" i="0" u="none" strike="noStrike" cap="none" normalizeH="0" baseline="0">
                          <a:ln>
                            <a:noFill/>
                          </a:ln>
                          <a:solidFill>
                            <a:schemeClr val="tx1"/>
                          </a:solidFill>
                          <a:effectLst/>
                          <a:latin typeface="Arial" charset="0"/>
                          <a:ea typeface="ＭＳ Ｐゴシック" charset="-128"/>
                        </a:rPr>
                        <a:t>On-site treatment</a:t>
                      </a:r>
                    </a:p>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128"/>
                        </a:rPr>
                        <a:t>Determine quantity of the chemical for activities on waste stream described in 7A.</a:t>
                      </a:r>
                    </a:p>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128"/>
                        </a:rPr>
                        <a:t>Report quantity of the chemical destroyed (i.e., consider efficiency).</a:t>
                      </a:r>
                    </a:p>
                    <a:p>
                      <a:pPr marL="63500" marR="0" lvl="0" indent="0" algn="l" defTabSz="914400" rtl="0" eaLnBrk="1" fontAlgn="base" latinLnBrk="0" hangingPunct="1">
                        <a:lnSpc>
                          <a:spcPct val="100000"/>
                        </a:lnSpc>
                        <a:spcBef>
                          <a:spcPct val="20000"/>
                        </a:spcBef>
                        <a:spcAft>
                          <a:spcPct val="0"/>
                        </a:spcAft>
                        <a:buClrTx/>
                        <a:buSzTx/>
                        <a:buFontTx/>
                        <a:buNone/>
                        <a:tabLst/>
                      </a:pPr>
                      <a:r>
                        <a:rPr kumimoji="0" lang="en-US" sz="1300" b="0" i="0" u="none" strike="noStrike" cap="none" normalizeH="0" baseline="0">
                          <a:ln>
                            <a:noFill/>
                          </a:ln>
                          <a:solidFill>
                            <a:schemeClr val="tx1"/>
                          </a:solidFill>
                          <a:effectLst/>
                          <a:latin typeface="Arial" charset="0"/>
                          <a:ea typeface="ＭＳ Ｐゴシック" charset="-128"/>
                        </a:rPr>
                        <a:t>Metals and metal category compounds cannot be reported here.</a:t>
                      </a:r>
                    </a:p>
                  </a:txBody>
                  <a:tcP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215464187"/>
                  </a:ext>
                </a:extLst>
              </a:tr>
            </a:tbl>
          </a:graphicData>
        </a:graphic>
      </p:graphicFrame>
    </p:spTree>
    <p:extLst>
      <p:ext uri="{BB962C8B-B14F-4D97-AF65-F5344CB8AC3E}">
        <p14:creationId xmlns:p14="http://schemas.microsoft.com/office/powerpoint/2010/main" val="321685563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60" name="Rectangle 2"/>
          <p:cNvSpPr>
            <a:spLocks noGrp="1" noChangeArrowheads="1"/>
          </p:cNvSpPr>
          <p:nvPr>
            <p:ph type="title"/>
          </p:nvPr>
        </p:nvSpPr>
        <p:spPr/>
        <p:txBody>
          <a:bodyPr>
            <a:normAutofit fontScale="90000"/>
          </a:bodyPr>
          <a:lstStyle/>
          <a:p>
            <a:r>
              <a:rPr lang="en-US" altLang="en-US"/>
              <a:t>Non-Production-Related </a:t>
            </a:r>
            <a:br>
              <a:rPr lang="en-US" altLang="en-US"/>
            </a:br>
            <a:r>
              <a:rPr lang="en-US" altLang="en-US"/>
              <a:t>Waste Managed</a:t>
            </a:r>
          </a:p>
        </p:txBody>
      </p:sp>
      <p:sp>
        <p:nvSpPr>
          <p:cNvPr id="18" name="Text Placeholder 17">
            <a:extLst>
              <a:ext uri="{FF2B5EF4-FFF2-40B4-BE49-F238E27FC236}">
                <a16:creationId xmlns:a16="http://schemas.microsoft.com/office/drawing/2014/main" id="{6C0278B3-565B-814D-A604-65876103123E}"/>
              </a:ext>
            </a:extLst>
          </p:cNvPr>
          <p:cNvSpPr>
            <a:spLocks noGrp="1"/>
          </p:cNvSpPr>
          <p:nvPr>
            <p:ph type="body" sz="quarter" idx="11"/>
          </p:nvPr>
        </p:nvSpPr>
        <p:spPr>
          <a:xfrm>
            <a:off x="481013" y="1723846"/>
            <a:ext cx="6495859" cy="3996343"/>
          </a:xfrm>
        </p:spPr>
        <p:txBody>
          <a:bodyPr/>
          <a:lstStyle/>
          <a:p>
            <a:r>
              <a:rPr lang="en-US" altLang="en-US"/>
              <a:t>Enter the quantity of Section 313 chemical released into the environment or transferred off-site (Section 8.8) as a result of:</a:t>
            </a:r>
          </a:p>
          <a:p>
            <a:pPr lvl="1"/>
            <a:r>
              <a:rPr lang="en-US" altLang="en-US"/>
              <a:t>Remediation</a:t>
            </a:r>
          </a:p>
          <a:p>
            <a:pPr lvl="1"/>
            <a:r>
              <a:rPr lang="en-US" altLang="en-US"/>
              <a:t>Catastrophic events (e.g., earthquake, hurricane, fire, floods)</a:t>
            </a:r>
          </a:p>
          <a:p>
            <a:pPr lvl="1"/>
            <a:r>
              <a:rPr lang="en-US" altLang="en-US"/>
              <a:t>Other one-time events not associated with production processes (e.g., pipe rupture due to unexpected weather)</a:t>
            </a:r>
          </a:p>
          <a:p>
            <a:r>
              <a:rPr lang="en-US" altLang="en-US"/>
              <a:t>Does not include quantities treated, recovered for energy, or recycled ON-SITE</a:t>
            </a:r>
          </a:p>
          <a:p>
            <a:r>
              <a:rPr lang="en-US" altLang="en-US"/>
              <a:t>Quantities in Sections 8.1 through 8.7 should not include amounts reported in Section 8.8</a:t>
            </a:r>
          </a:p>
          <a:p>
            <a:pPr lvl="1"/>
            <a:r>
              <a:rPr lang="en-US" altLang="en-US"/>
              <a:t>TRI-</a:t>
            </a:r>
            <a:r>
              <a:rPr lang="en-US" altLang="en-US" err="1"/>
              <a:t>MEweb</a:t>
            </a:r>
            <a:r>
              <a:rPr lang="en-US" altLang="en-US"/>
              <a:t> calculator will deduct non-production-related waste quantities from Sections 8.1 through 8.7</a:t>
            </a:r>
            <a:endParaRPr lang="en-US"/>
          </a:p>
          <a:p>
            <a:endParaRPr lang="en-US"/>
          </a:p>
        </p:txBody>
      </p:sp>
    </p:spTree>
    <p:custDataLst>
      <p:tags r:id="rId1"/>
    </p:custDataLst>
    <p:extLst>
      <p:ext uri="{BB962C8B-B14F-4D97-AF65-F5344CB8AC3E}">
        <p14:creationId xmlns:p14="http://schemas.microsoft.com/office/powerpoint/2010/main" val="323484287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8" name="Rectangle 2"/>
          <p:cNvSpPr>
            <a:spLocks noGrp="1" noChangeArrowheads="1"/>
          </p:cNvSpPr>
          <p:nvPr>
            <p:ph type="title"/>
          </p:nvPr>
        </p:nvSpPr>
        <p:spPr/>
        <p:txBody>
          <a:bodyPr/>
          <a:lstStyle/>
          <a:p>
            <a:r>
              <a:rPr lang="en-US" altLang="en-US"/>
              <a:t>Production Ratio or Activity Ratio</a:t>
            </a:r>
          </a:p>
        </p:txBody>
      </p:sp>
      <p:sp>
        <p:nvSpPr>
          <p:cNvPr id="108549" name="Rectangle 3"/>
          <p:cNvSpPr>
            <a:spLocks noGrp="1" noChangeArrowheads="1"/>
          </p:cNvSpPr>
          <p:nvPr>
            <p:ph type="body" sz="quarter" idx="10"/>
          </p:nvPr>
        </p:nvSpPr>
        <p:spPr>
          <a:xfrm>
            <a:off x="481668" y="1663412"/>
            <a:ext cx="11037887" cy="3996343"/>
          </a:xfrm>
        </p:spPr>
        <p:txBody>
          <a:bodyPr/>
          <a:lstStyle/>
          <a:p>
            <a:r>
              <a:rPr lang="en-US"/>
              <a:t>Production ratio or activity ratio (Section 8.9) 	</a:t>
            </a:r>
          </a:p>
          <a:p>
            <a:pPr lvl="1"/>
            <a:r>
              <a:rPr lang="en-US"/>
              <a:t>A ratio of production or activity involving the Section 313 chemical in the reporting year to production or activity in the previous year</a:t>
            </a:r>
          </a:p>
          <a:p>
            <a:pPr lvl="1"/>
            <a:r>
              <a:rPr lang="en-US"/>
              <a:t>Puts year-to-year changes in chemical quantities released and managed as waste into the context of production</a:t>
            </a:r>
          </a:p>
          <a:p>
            <a:r>
              <a:rPr lang="en-US"/>
              <a:t>Reporting tips</a:t>
            </a:r>
          </a:p>
          <a:p>
            <a:pPr lvl="1"/>
            <a:r>
              <a:rPr lang="en-US"/>
              <a:t>Consider using a production ratio when production is directly related to the amount of chemical used or produced.</a:t>
            </a:r>
          </a:p>
          <a:p>
            <a:pPr lvl="1"/>
            <a:r>
              <a:rPr lang="en-US"/>
              <a:t>Consider using an activity ratio when the chemical is "otherwise used" and the amount is determined </a:t>
            </a:r>
            <a:br>
              <a:rPr lang="en-US"/>
            </a:br>
            <a:r>
              <a:rPr lang="en-US"/>
              <a:t>by a variable other than production.</a:t>
            </a:r>
          </a:p>
          <a:p>
            <a:pPr lvl="1"/>
            <a:r>
              <a:rPr lang="en-US"/>
              <a:t>The Production Ratio/Activity Ratio is a ratio, not a percent change.</a:t>
            </a:r>
          </a:p>
          <a:p>
            <a:pPr lvl="1"/>
            <a:r>
              <a:rPr lang="en-US"/>
              <a:t>You can provide information on the variable you used in your ratio in the “Optional Miscellaneous Info” section using the button in TRI-</a:t>
            </a:r>
            <a:r>
              <a:rPr lang="en-US" err="1"/>
              <a:t>MEweb</a:t>
            </a:r>
            <a:r>
              <a:rPr lang="en-US"/>
              <a:t>.</a:t>
            </a:r>
          </a:p>
          <a:p>
            <a:r>
              <a:rPr lang="en-US"/>
              <a:t>TRI-</a:t>
            </a:r>
            <a:r>
              <a:rPr lang="en-US" err="1"/>
              <a:t>MEweb</a:t>
            </a:r>
            <a:r>
              <a:rPr lang="en-US"/>
              <a:t> Production Ratio Wizard helps calculate the Production Ratio or Activity Ratio</a:t>
            </a:r>
          </a:p>
        </p:txBody>
      </p:sp>
    </p:spTree>
    <p:custDataLst>
      <p:tags r:id="rId1"/>
    </p:custDataLst>
    <p:extLst>
      <p:ext uri="{BB962C8B-B14F-4D97-AF65-F5344CB8AC3E}">
        <p14:creationId xmlns:p14="http://schemas.microsoft.com/office/powerpoint/2010/main" val="266173277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7" name="Rectangle 3"/>
          <p:cNvSpPr>
            <a:spLocks noGrp="1" noChangeArrowheads="1"/>
          </p:cNvSpPr>
          <p:nvPr>
            <p:ph type="title"/>
          </p:nvPr>
        </p:nvSpPr>
        <p:spPr/>
        <p:txBody>
          <a:bodyPr/>
          <a:lstStyle/>
          <a:p>
            <a:r>
              <a:rPr lang="en-US" altLang="en-US"/>
              <a:t>Source Reduction Activities</a:t>
            </a:r>
          </a:p>
        </p:txBody>
      </p:sp>
      <p:sp>
        <p:nvSpPr>
          <p:cNvPr id="109572" name="Rectangle 2"/>
          <p:cNvSpPr>
            <a:spLocks noGrp="1" noChangeArrowheads="1"/>
          </p:cNvSpPr>
          <p:nvPr>
            <p:ph type="body" sz="quarter" idx="10"/>
          </p:nvPr>
        </p:nvSpPr>
        <p:spPr>
          <a:xfrm>
            <a:off x="481013" y="1663412"/>
            <a:ext cx="11223307" cy="4808090"/>
          </a:xfrm>
        </p:spPr>
        <p:txBody>
          <a:bodyPr/>
          <a:lstStyle/>
          <a:p>
            <a:r>
              <a:rPr lang="en-US"/>
              <a:t>Report Source Reduction activities implemented for the chemical and the methods </a:t>
            </a:r>
            <a:br>
              <a:rPr lang="en-US"/>
            </a:br>
            <a:r>
              <a:rPr lang="en-US"/>
              <a:t>used to identify those activities (Section 8.10).</a:t>
            </a:r>
          </a:p>
          <a:p>
            <a:pPr lvl="1"/>
            <a:r>
              <a:rPr lang="en-US"/>
              <a:t>Use listed codes to report source reduction activities. Codes are organized into five categories.</a:t>
            </a:r>
          </a:p>
          <a:p>
            <a:pPr lvl="1"/>
            <a:r>
              <a:rPr lang="en-US"/>
              <a:t>Include only new source reduction activities implemented started or completed during the reporting year</a:t>
            </a:r>
          </a:p>
          <a:p>
            <a:pPr lvl="1"/>
            <a:r>
              <a:rPr lang="en-US"/>
              <a:t>Examples of Source Reduction Activities:</a:t>
            </a:r>
          </a:p>
          <a:p>
            <a:pPr lvl="2"/>
            <a:r>
              <a:rPr lang="en-US"/>
              <a:t>Product redesign</a:t>
            </a:r>
          </a:p>
          <a:p>
            <a:pPr lvl="2"/>
            <a:r>
              <a:rPr lang="en-US"/>
              <a:t>Material substitution (e.g., switched to aqueous cleaner)</a:t>
            </a:r>
          </a:p>
          <a:p>
            <a:pPr lvl="2"/>
            <a:r>
              <a:rPr lang="en-US"/>
              <a:t>Process or equipment changes (e.g., implemented new technique, adjusted or replaced equipment)</a:t>
            </a:r>
          </a:p>
          <a:p>
            <a:pPr lvl="2"/>
            <a:r>
              <a:rPr lang="en-US"/>
              <a:t>Changed production schedule to minimize equipment changeovers</a:t>
            </a:r>
          </a:p>
          <a:p>
            <a:r>
              <a:rPr lang="en-US"/>
              <a:t>You may also report the estimated annual reduction associated with each activity</a:t>
            </a:r>
            <a:endParaRPr lang="en-US" strike="sngStrike"/>
          </a:p>
          <a:p>
            <a:pPr lvl="1"/>
            <a:r>
              <a:rPr lang="en-US"/>
              <a:t>The reduction range codes reflect the percentage of the annual amount of chemical waste generation mitigated relative to the amount that would have been generated without the source reduction activity</a:t>
            </a:r>
          </a:p>
          <a:p>
            <a:r>
              <a:rPr lang="en-US" altLang="en-US"/>
              <a:t>Option to provide additional details about source reduction activities in Section 8.11</a:t>
            </a:r>
          </a:p>
        </p:txBody>
      </p:sp>
    </p:spTree>
    <p:custDataLst>
      <p:tags r:id="rId1"/>
    </p:custDataLst>
    <p:extLst>
      <p:ext uri="{BB962C8B-B14F-4D97-AF65-F5344CB8AC3E}">
        <p14:creationId xmlns:p14="http://schemas.microsoft.com/office/powerpoint/2010/main" val="2921021216"/>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5" name="Rectangle 3"/>
          <p:cNvSpPr>
            <a:spLocks noGrp="1" noChangeArrowheads="1"/>
          </p:cNvSpPr>
          <p:nvPr>
            <p:ph type="title"/>
          </p:nvPr>
        </p:nvSpPr>
        <p:spPr/>
        <p:txBody>
          <a:bodyPr/>
          <a:lstStyle/>
          <a:p>
            <a:r>
              <a:rPr lang="en-US" altLang="en-US"/>
              <a:t>Optional Pollution Prevention (P2) Information</a:t>
            </a:r>
          </a:p>
        </p:txBody>
      </p:sp>
      <p:sp>
        <p:nvSpPr>
          <p:cNvPr id="110596" name="Rectangle 2"/>
          <p:cNvSpPr>
            <a:spLocks noGrp="1" noChangeArrowheads="1"/>
          </p:cNvSpPr>
          <p:nvPr>
            <p:ph type="body" sz="quarter" idx="10"/>
          </p:nvPr>
        </p:nvSpPr>
        <p:spPr>
          <a:xfrm>
            <a:off x="451944" y="1649353"/>
            <a:ext cx="5391807" cy="4345861"/>
          </a:xfrm>
        </p:spPr>
        <p:txBody>
          <a:bodyPr/>
          <a:lstStyle/>
          <a:p>
            <a:r>
              <a:rPr lang="en-US"/>
              <a:t>Report additional information in the open-ended P2 text fields (Section 8.11)</a:t>
            </a:r>
          </a:p>
          <a:p>
            <a:pPr marL="285750" indent="-285750">
              <a:spcBef>
                <a:spcPts val="1200"/>
              </a:spcBef>
              <a:buFont typeface="Arial" panose="020B0604020202020204" pitchFamily="34" charset="0"/>
              <a:buChar char="•"/>
            </a:pPr>
            <a:r>
              <a:rPr lang="en-US" sz="1600" b="0"/>
              <a:t>This is an opportunity to provide greater details about your source reduction activities, waste management practices, or other pollution prevention activities including barriers preventing P2 implementation. </a:t>
            </a:r>
          </a:p>
          <a:p>
            <a:pPr marL="285750" indent="-285750">
              <a:spcBef>
                <a:spcPts val="1200"/>
              </a:spcBef>
              <a:buFont typeface="Arial" panose="020B0604020202020204" pitchFamily="34" charset="0"/>
              <a:buChar char="•"/>
            </a:pPr>
            <a:r>
              <a:rPr lang="en-US" sz="1600" b="0"/>
              <a:t>Optional comments may be used to publicly highlight your facility’s actions to reduce the amount of toxic chemicals entering the environment.</a:t>
            </a:r>
          </a:p>
          <a:p>
            <a:pPr marL="285750" indent="-285750">
              <a:spcBef>
                <a:spcPts val="1200"/>
              </a:spcBef>
              <a:buFont typeface="Arial" panose="020B0604020202020204" pitchFamily="34" charset="0"/>
              <a:buChar char="•"/>
            </a:pPr>
            <a:r>
              <a:rPr lang="en-US" sz="1600" b="0"/>
              <a:t>Any comments entered in TRI-</a:t>
            </a:r>
            <a:r>
              <a:rPr lang="en-US" sz="1600" b="0" err="1"/>
              <a:t>MEweb</a:t>
            </a:r>
            <a:r>
              <a:rPr lang="en-US" sz="1600" b="0"/>
              <a:t> associated with Sections 7 and 8.10 are prepopulated in Section 8.11. </a:t>
            </a:r>
          </a:p>
          <a:p>
            <a:pPr marL="285750" indent="-285750">
              <a:spcBef>
                <a:spcPts val="1200"/>
              </a:spcBef>
              <a:buFont typeface="Arial" panose="020B0604020202020204" pitchFamily="34" charset="0"/>
              <a:buChar char="•"/>
            </a:pPr>
            <a:r>
              <a:rPr lang="en-US" sz="1600" b="0">
                <a:solidFill>
                  <a:schemeClr val="bg1"/>
                </a:solidFill>
              </a:rPr>
              <a:t>For additional guidance, see </a:t>
            </a:r>
            <a:r>
              <a:rPr lang="en-US" sz="1600" b="0">
                <a:hlinkClick r:id="rId4"/>
              </a:rPr>
              <a:t>https://www.epa.gov/toxics-release-inventory-tri-program/pollution-prevention-p2-and-tri</a:t>
            </a:r>
            <a:r>
              <a:rPr lang="en-US" sz="1600" b="0"/>
              <a:t> </a:t>
            </a:r>
            <a:endParaRPr lang="en-US" sz="1600"/>
          </a:p>
        </p:txBody>
      </p:sp>
      <p:sp>
        <p:nvSpPr>
          <p:cNvPr id="3" name="TextBox 2">
            <a:extLst>
              <a:ext uri="{FF2B5EF4-FFF2-40B4-BE49-F238E27FC236}">
                <a16:creationId xmlns:a16="http://schemas.microsoft.com/office/drawing/2014/main" id="{9E49A968-EF09-4F55-9CDE-03F9735A9AAB}"/>
              </a:ext>
            </a:extLst>
          </p:cNvPr>
          <p:cNvSpPr txBox="1"/>
          <p:nvPr/>
        </p:nvSpPr>
        <p:spPr>
          <a:xfrm>
            <a:off x="6274677" y="1649353"/>
            <a:ext cx="5580996" cy="4544834"/>
          </a:xfrm>
          <a:prstGeom prst="rect">
            <a:avLst/>
          </a:prstGeom>
          <a:noFill/>
        </p:spPr>
        <p:txBody>
          <a:bodyPr wrap="square" rtlCol="0">
            <a:spAutoFit/>
          </a:bodyPr>
          <a:lstStyle/>
          <a:p>
            <a:r>
              <a:rPr lang="en-US" altLang="en-US" sz="2000" b="1">
                <a:solidFill>
                  <a:schemeClr val="bg1"/>
                </a:solidFill>
              </a:rPr>
              <a:t>Topics on which you may elect to provide information include:</a:t>
            </a:r>
          </a:p>
          <a:p>
            <a:pPr marL="231775" lvl="1" indent="-231775">
              <a:spcBef>
                <a:spcPts val="400"/>
              </a:spcBef>
              <a:spcAft>
                <a:spcPts val="400"/>
              </a:spcAft>
              <a:buFont typeface="Arial" panose="020B0604020202020204" pitchFamily="34" charset="0"/>
              <a:buChar char="•"/>
            </a:pPr>
            <a:r>
              <a:rPr lang="en-US" sz="1600" b="1">
                <a:solidFill>
                  <a:schemeClr val="bg1"/>
                </a:solidFill>
              </a:rPr>
              <a:t>Source Reduction</a:t>
            </a:r>
            <a:endParaRPr lang="en-US" sz="1600">
              <a:solidFill>
                <a:schemeClr val="bg1"/>
              </a:solidFill>
            </a:endParaRPr>
          </a:p>
          <a:p>
            <a:pPr marL="231775" lvl="1" indent="-231775">
              <a:spcBef>
                <a:spcPts val="400"/>
              </a:spcBef>
              <a:spcAft>
                <a:spcPts val="400"/>
              </a:spcAft>
              <a:buFont typeface="Arial" panose="020B0604020202020204" pitchFamily="34" charset="0"/>
              <a:buChar char="•"/>
            </a:pPr>
            <a:r>
              <a:rPr lang="en-US" sz="1600" b="1">
                <a:solidFill>
                  <a:schemeClr val="bg1"/>
                </a:solidFill>
              </a:rPr>
              <a:t>Barriers to Source Reduction</a:t>
            </a:r>
          </a:p>
          <a:p>
            <a:pPr marL="231775" lvl="1" indent="-231775">
              <a:spcBef>
                <a:spcPts val="400"/>
              </a:spcBef>
              <a:spcAft>
                <a:spcPts val="400"/>
              </a:spcAft>
              <a:buFont typeface="Arial" panose="020B0604020202020204" pitchFamily="34" charset="0"/>
              <a:buChar char="•"/>
            </a:pPr>
            <a:r>
              <a:rPr lang="en-US" sz="1600" b="1">
                <a:solidFill>
                  <a:schemeClr val="bg1"/>
                </a:solidFill>
              </a:rPr>
              <a:t>Waste Management </a:t>
            </a:r>
            <a:r>
              <a:rPr lang="en-US" sz="1600">
                <a:solidFill>
                  <a:schemeClr val="bg1"/>
                </a:solidFill>
              </a:rPr>
              <a:t>including</a:t>
            </a:r>
            <a:r>
              <a:rPr lang="en-US" sz="1600" b="1">
                <a:solidFill>
                  <a:schemeClr val="bg1"/>
                </a:solidFill>
              </a:rPr>
              <a:t> </a:t>
            </a:r>
            <a:r>
              <a:rPr lang="en-US" sz="1600">
                <a:solidFill>
                  <a:schemeClr val="bg1"/>
                </a:solidFill>
              </a:rPr>
              <a:t>recycling, energy recovery, and treatment practices </a:t>
            </a:r>
          </a:p>
          <a:p>
            <a:pPr marL="231775" lvl="1" indent="-231775">
              <a:spcBef>
                <a:spcPts val="400"/>
              </a:spcBef>
              <a:spcAft>
                <a:spcPts val="1200"/>
              </a:spcAft>
              <a:buFont typeface="Arial" panose="020B0604020202020204" pitchFamily="34" charset="0"/>
              <a:buChar char="•"/>
            </a:pPr>
            <a:r>
              <a:rPr lang="en-US" sz="1600" b="1">
                <a:solidFill>
                  <a:schemeClr val="bg1"/>
                </a:solidFill>
              </a:rPr>
              <a:t>Other information </a:t>
            </a:r>
            <a:r>
              <a:rPr lang="en-US" sz="1600">
                <a:solidFill>
                  <a:schemeClr val="bg1"/>
                </a:solidFill>
              </a:rPr>
              <a:t>such as general environmental management and climate adaptation strategies</a:t>
            </a:r>
            <a:endParaRPr lang="en-US" sz="1700">
              <a:solidFill>
                <a:schemeClr val="bg1"/>
              </a:solidFill>
            </a:endParaRPr>
          </a:p>
          <a:p>
            <a:r>
              <a:rPr lang="en-US" sz="2000" b="1">
                <a:solidFill>
                  <a:schemeClr val="bg1"/>
                </a:solidFill>
              </a:rPr>
              <a:t>Reporting tips</a:t>
            </a:r>
          </a:p>
          <a:p>
            <a:pPr marL="231775" lvl="1" indent="-231775">
              <a:spcBef>
                <a:spcPts val="800"/>
              </a:spcBef>
              <a:buFont typeface="Arial" panose="020B0604020202020204" pitchFamily="34" charset="0"/>
              <a:buChar char="•"/>
            </a:pPr>
            <a:r>
              <a:rPr lang="en-US" sz="1600">
                <a:solidFill>
                  <a:schemeClr val="bg1"/>
                </a:solidFill>
              </a:rPr>
              <a:t>Be specific – e.g., what new materials were used, how was product design changed, how were processes altered.</a:t>
            </a:r>
          </a:p>
          <a:p>
            <a:pPr marL="231775" lvl="1" indent="-231775">
              <a:spcBef>
                <a:spcPts val="800"/>
              </a:spcBef>
              <a:buFont typeface="Arial" panose="020B0604020202020204" pitchFamily="34" charset="0"/>
              <a:buChar char="•"/>
            </a:pPr>
            <a:r>
              <a:rPr lang="en-US" sz="1600">
                <a:solidFill>
                  <a:schemeClr val="bg1"/>
                </a:solidFill>
              </a:rPr>
              <a:t>Provide useful URLs and resources used to identify or achieve source reduction.</a:t>
            </a:r>
          </a:p>
          <a:p>
            <a:pPr marL="231775" lvl="1" indent="-231775">
              <a:spcBef>
                <a:spcPts val="800"/>
              </a:spcBef>
              <a:buFont typeface="Arial" panose="020B0604020202020204" pitchFamily="34" charset="0"/>
              <a:buChar char="•"/>
            </a:pPr>
            <a:r>
              <a:rPr lang="en-US" sz="1600">
                <a:solidFill>
                  <a:schemeClr val="bg1"/>
                </a:solidFill>
              </a:rPr>
              <a:t>Put information unrelated to P2 in Section 9.1.</a:t>
            </a:r>
          </a:p>
        </p:txBody>
      </p:sp>
      <p:cxnSp>
        <p:nvCxnSpPr>
          <p:cNvPr id="5" name="Straight Connector 4">
            <a:extLst>
              <a:ext uri="{FF2B5EF4-FFF2-40B4-BE49-F238E27FC236}">
                <a16:creationId xmlns:a16="http://schemas.microsoft.com/office/drawing/2014/main" id="{9F6200DC-E43D-48EA-B115-BE38F1147EFB}"/>
              </a:ext>
            </a:extLst>
          </p:cNvPr>
          <p:cNvCxnSpPr/>
          <p:nvPr/>
        </p:nvCxnSpPr>
        <p:spPr>
          <a:xfrm>
            <a:off x="6000161" y="1786759"/>
            <a:ext cx="0" cy="38362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13650419"/>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3" name="Rectangle 3"/>
          <p:cNvSpPr>
            <a:spLocks noGrp="1" noChangeArrowheads="1"/>
          </p:cNvSpPr>
          <p:nvPr>
            <p:ph type="title"/>
          </p:nvPr>
        </p:nvSpPr>
        <p:spPr/>
        <p:txBody>
          <a:bodyPr>
            <a:normAutofit fontScale="90000"/>
          </a:bodyPr>
          <a:lstStyle/>
          <a:p>
            <a:r>
              <a:rPr lang="en-US" altLang="en-US"/>
              <a:t>Optional Miscellaneous Information</a:t>
            </a:r>
          </a:p>
        </p:txBody>
      </p:sp>
      <p:sp>
        <p:nvSpPr>
          <p:cNvPr id="32" name="Text Placeholder 31">
            <a:extLst>
              <a:ext uri="{FF2B5EF4-FFF2-40B4-BE49-F238E27FC236}">
                <a16:creationId xmlns:a16="http://schemas.microsoft.com/office/drawing/2014/main" id="{B66AE709-FC0F-E24C-A4D6-2F671C5308DB}"/>
              </a:ext>
            </a:extLst>
          </p:cNvPr>
          <p:cNvSpPr>
            <a:spLocks noGrp="1"/>
          </p:cNvSpPr>
          <p:nvPr>
            <p:ph type="body" sz="quarter" idx="11"/>
          </p:nvPr>
        </p:nvSpPr>
        <p:spPr>
          <a:xfrm>
            <a:off x="481013" y="1734006"/>
            <a:ext cx="6977622" cy="3996343"/>
          </a:xfrm>
        </p:spPr>
        <p:txBody>
          <a:bodyPr/>
          <a:lstStyle/>
          <a:p>
            <a:r>
              <a:rPr lang="en-US"/>
              <a:t>Optional Miscellaneous Information </a:t>
            </a:r>
            <a:br>
              <a:rPr lang="en-US"/>
            </a:br>
            <a:r>
              <a:rPr lang="en-US"/>
              <a:t>(Section 9.1, Form R; Section 9.2, Form A)</a:t>
            </a:r>
          </a:p>
          <a:p>
            <a:pPr lvl="1"/>
            <a:r>
              <a:rPr lang="en-US"/>
              <a:t>Facility can provide any useful additional information related to any portion of the Form R or Form A submission in this new data field.</a:t>
            </a:r>
          </a:p>
          <a:p>
            <a:pPr lvl="1"/>
            <a:r>
              <a:rPr lang="en-US"/>
              <a:t>Examples of information to include: </a:t>
            </a:r>
          </a:p>
          <a:p>
            <a:pPr lvl="2"/>
            <a:r>
              <a:rPr lang="en-US"/>
              <a:t>Changes in production </a:t>
            </a:r>
          </a:p>
          <a:p>
            <a:pPr lvl="2"/>
            <a:r>
              <a:rPr lang="en-US"/>
              <a:t>Facility closures</a:t>
            </a:r>
          </a:p>
          <a:p>
            <a:pPr lvl="2"/>
            <a:r>
              <a:rPr lang="en-US"/>
              <a:t>Staffing changes</a:t>
            </a:r>
          </a:p>
          <a:p>
            <a:pPr lvl="2"/>
            <a:r>
              <a:rPr lang="en-US"/>
              <a:t>Calculation methods, e.g., emission factors</a:t>
            </a:r>
          </a:p>
          <a:p>
            <a:pPr lvl="2"/>
            <a:r>
              <a:rPr lang="en-US"/>
              <a:t>Explanation of data quality alerts</a:t>
            </a:r>
          </a:p>
          <a:p>
            <a:r>
              <a:rPr lang="en-US"/>
              <a:t>TRI-MEweb provides a pick-list of suggested </a:t>
            </a:r>
            <a:br>
              <a:rPr lang="en-US"/>
            </a:br>
            <a:r>
              <a:rPr lang="en-US"/>
              <a:t>topics for this Section.</a:t>
            </a:r>
          </a:p>
          <a:p>
            <a:pPr lvl="1"/>
            <a:r>
              <a:rPr lang="en-US"/>
              <a:t>When providing optional miscellaneous information, it is helpful to check the box next to the topic to which your information pertains.</a:t>
            </a:r>
          </a:p>
          <a:p>
            <a:endParaRPr lang="en-US"/>
          </a:p>
        </p:txBody>
      </p:sp>
    </p:spTree>
    <p:custDataLst>
      <p:tags r:id="rId1"/>
    </p:custDataLst>
    <p:extLst>
      <p:ext uri="{BB962C8B-B14F-4D97-AF65-F5344CB8AC3E}">
        <p14:creationId xmlns:p14="http://schemas.microsoft.com/office/powerpoint/2010/main" val="35053120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DB4D-9469-FC4B-B996-BB5082A0C359}"/>
              </a:ext>
            </a:extLst>
          </p:cNvPr>
          <p:cNvSpPr>
            <a:spLocks noGrp="1"/>
          </p:cNvSpPr>
          <p:nvPr>
            <p:ph type="title"/>
          </p:nvPr>
        </p:nvSpPr>
        <p:spPr/>
        <p:txBody>
          <a:bodyPr/>
          <a:lstStyle/>
          <a:p>
            <a:r>
              <a:rPr lang="en-US" altLang="en-US"/>
              <a:t>Definition of “Facility”</a:t>
            </a:r>
            <a:endParaRPr lang="en-US"/>
          </a:p>
        </p:txBody>
      </p:sp>
      <p:sp>
        <p:nvSpPr>
          <p:cNvPr id="6" name="Text Placeholder 2">
            <a:extLst>
              <a:ext uri="{FF2B5EF4-FFF2-40B4-BE49-F238E27FC236}">
                <a16:creationId xmlns:a16="http://schemas.microsoft.com/office/drawing/2014/main" id="{5001E937-1C32-0C4A-A9CA-700E143738D7}"/>
              </a:ext>
            </a:extLst>
          </p:cNvPr>
          <p:cNvSpPr txBox="1">
            <a:spLocks/>
          </p:cNvSpPr>
          <p:nvPr/>
        </p:nvSpPr>
        <p:spPr>
          <a:xfrm>
            <a:off x="1149524" y="3977865"/>
            <a:ext cx="5317616" cy="1694468"/>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342900">
              <a:defRPr/>
            </a:pPr>
            <a:r>
              <a:rPr lang="en-US" sz="1600" i="1" spc="10" dirty="0"/>
              <a:t>Facility - all buildings, equipment, structures, and other stationary items which are located on a single site or on contiguous or adjacent sites and which are owned or operated by the same person (or by any person which controls, is controlled by, or under common control with, such person).</a:t>
            </a:r>
          </a:p>
          <a:p>
            <a:pPr indent="-342900">
              <a:defRPr/>
            </a:pPr>
            <a:r>
              <a:rPr lang="en-US" sz="1600" b="1" i="1" dirty="0"/>
              <a:t>EPCRA § 329 (4)</a:t>
            </a:r>
          </a:p>
        </p:txBody>
      </p:sp>
      <p:sp>
        <p:nvSpPr>
          <p:cNvPr id="8" name="Rectangle 7">
            <a:extLst>
              <a:ext uri="{FF2B5EF4-FFF2-40B4-BE49-F238E27FC236}">
                <a16:creationId xmlns:a16="http://schemas.microsoft.com/office/drawing/2014/main" id="{64631C92-FBD5-6D4B-953C-3339B209ADA9}"/>
              </a:ext>
            </a:extLst>
          </p:cNvPr>
          <p:cNvSpPr/>
          <p:nvPr/>
        </p:nvSpPr>
        <p:spPr>
          <a:xfrm>
            <a:off x="686319" y="3573977"/>
            <a:ext cx="783478" cy="1631216"/>
          </a:xfrm>
          <a:prstGeom prst="rect">
            <a:avLst/>
          </a:prstGeom>
        </p:spPr>
        <p:txBody>
          <a:bodyPr wrap="square">
            <a:spAutoFit/>
          </a:bodyPr>
          <a:lstStyle/>
          <a:p>
            <a:r>
              <a:rPr lang="en-US" sz="10000" spc="10">
                <a:solidFill>
                  <a:schemeClr val="bg1"/>
                </a:solidFill>
                <a:latin typeface="Arial" panose="020B0604020202020204" pitchFamily="34" charset="0"/>
                <a:cs typeface="Arial" panose="020B0604020202020204" pitchFamily="34" charset="0"/>
              </a:rPr>
              <a:t>“</a:t>
            </a:r>
            <a:endParaRPr lang="en-US" sz="10000">
              <a:solidFill>
                <a:schemeClr val="bg1"/>
              </a:solidFill>
              <a:latin typeface="Arial" panose="020B0604020202020204" pitchFamily="34" charset="0"/>
              <a:cs typeface="Arial" panose="020B0604020202020204" pitchFamily="34" charset="0"/>
            </a:endParaRPr>
          </a:p>
        </p:txBody>
      </p:sp>
      <p:sp>
        <p:nvSpPr>
          <p:cNvPr id="32" name="Text Placeholder 31">
            <a:extLst>
              <a:ext uri="{FF2B5EF4-FFF2-40B4-BE49-F238E27FC236}">
                <a16:creationId xmlns:a16="http://schemas.microsoft.com/office/drawing/2014/main" id="{0405DECF-9863-8B4E-AEA4-5D07D2A21E2E}"/>
              </a:ext>
            </a:extLst>
          </p:cNvPr>
          <p:cNvSpPr>
            <a:spLocks noGrp="1"/>
          </p:cNvSpPr>
          <p:nvPr>
            <p:ph type="body" sz="quarter" idx="11"/>
          </p:nvPr>
        </p:nvSpPr>
        <p:spPr/>
        <p:txBody>
          <a:bodyPr/>
          <a:lstStyle/>
          <a:p>
            <a:r>
              <a:rPr lang="en-US"/>
              <a:t>TRI reporting requirements are determined by activities at “facilities.”</a:t>
            </a:r>
          </a:p>
          <a:p>
            <a:pPr lvl="1"/>
            <a:r>
              <a:rPr lang="en-US"/>
              <a:t>Primary NAICS code determination at facility level</a:t>
            </a:r>
          </a:p>
          <a:p>
            <a:pPr lvl="1"/>
            <a:r>
              <a:rPr lang="en-US"/>
              <a:t>Employee threshold determination at facility level</a:t>
            </a:r>
          </a:p>
          <a:p>
            <a:pPr lvl="1"/>
            <a:r>
              <a:rPr lang="en-US"/>
              <a:t>Chemical threshold determinations made at facility level</a:t>
            </a:r>
          </a:p>
          <a:p>
            <a:endParaRPr lang="en-US"/>
          </a:p>
        </p:txBody>
      </p:sp>
    </p:spTree>
    <p:extLst>
      <p:ext uri="{BB962C8B-B14F-4D97-AF65-F5344CB8AC3E}">
        <p14:creationId xmlns:p14="http://schemas.microsoft.com/office/powerpoint/2010/main" val="411744868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Title 1"/>
          <p:cNvSpPr>
            <a:spLocks noGrp="1"/>
          </p:cNvSpPr>
          <p:nvPr>
            <p:ph type="title"/>
          </p:nvPr>
        </p:nvSpPr>
        <p:spPr>
          <a:xfrm>
            <a:off x="1344026" y="1417367"/>
            <a:ext cx="10030218" cy="573371"/>
          </a:xfrm>
        </p:spPr>
        <p:txBody>
          <a:bodyPr/>
          <a:lstStyle/>
          <a:p>
            <a:r>
              <a:rPr lang="en-US" altLang="en-US"/>
              <a:t>Section VI: </a:t>
            </a:r>
            <a:r>
              <a:rPr lang="en-US" altLang="en-US" b="0"/>
              <a:t>Form R Calculation Examples</a:t>
            </a:r>
          </a:p>
        </p:txBody>
      </p:sp>
    </p:spTree>
    <p:extLst>
      <p:ext uri="{BB962C8B-B14F-4D97-AF65-F5344CB8AC3E}">
        <p14:creationId xmlns:p14="http://schemas.microsoft.com/office/powerpoint/2010/main" val="88252712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33742E-867A-6844-9FC3-EC5A5C651769}"/>
              </a:ext>
            </a:extLst>
          </p:cNvPr>
          <p:cNvSpPr/>
          <p:nvPr/>
        </p:nvSpPr>
        <p:spPr>
          <a:xfrm>
            <a:off x="0" y="5104199"/>
            <a:ext cx="7843520" cy="619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050" name="Title 5"/>
          <p:cNvSpPr>
            <a:spLocks noGrp="1"/>
          </p:cNvSpPr>
          <p:nvPr>
            <p:ph type="title"/>
          </p:nvPr>
        </p:nvSpPr>
        <p:spPr/>
        <p:txBody>
          <a:bodyPr/>
          <a:lstStyle/>
          <a:p>
            <a:r>
              <a:rPr lang="en-US" altLang="en-US"/>
              <a:t>Fugitive Air Emissions Example: </a:t>
            </a:r>
            <a:r>
              <a:rPr lang="en-US" altLang="en-US" b="0"/>
              <a:t>Section 5.1</a:t>
            </a:r>
          </a:p>
        </p:txBody>
      </p:sp>
      <p:sp>
        <p:nvSpPr>
          <p:cNvPr id="258051" name="Content Placeholder 6"/>
          <p:cNvSpPr>
            <a:spLocks noGrp="1"/>
          </p:cNvSpPr>
          <p:nvPr>
            <p:ph type="body" sz="quarter" idx="10"/>
          </p:nvPr>
        </p:nvSpPr>
        <p:spPr>
          <a:xfrm>
            <a:off x="481014" y="1734532"/>
            <a:ext cx="9313226" cy="3050827"/>
          </a:xfrm>
        </p:spPr>
        <p:txBody>
          <a:bodyPr/>
          <a:lstStyle/>
          <a:p>
            <a:r>
              <a:rPr lang="en-US" altLang="en-US"/>
              <a:t>Example </a:t>
            </a:r>
          </a:p>
          <a:p>
            <a:r>
              <a:rPr lang="en-US" altLang="en-US"/>
              <a:t>Using a Mass Balance Basis of Estimate (C):</a:t>
            </a:r>
          </a:p>
          <a:p>
            <a:pPr lvl="1"/>
            <a:r>
              <a:rPr lang="en-US" altLang="en-US"/>
              <a:t>5,000 pounds of a volatile solvent are added during the year as part of the manufacture of a liquid adhesive. 4,950 pounds of the solvent are contained in the final liquid adhesive product. It is assumed all loses are due to uncontrolled evaporations</a:t>
            </a:r>
          </a:p>
          <a:p>
            <a:pPr lvl="2"/>
            <a:r>
              <a:rPr lang="en-US" altLang="en-US"/>
              <a:t>Input (5,000 lb) = Output (4,950 lb) + Air Loss (50 lb)</a:t>
            </a:r>
          </a:p>
          <a:p>
            <a:pPr lvl="2"/>
            <a:r>
              <a:rPr lang="en-US" altLang="en-US"/>
              <a:t>Fugitive air emissions from this process = 50 lb</a:t>
            </a:r>
          </a:p>
          <a:p>
            <a:pPr lvl="2"/>
            <a:r>
              <a:rPr lang="en-US" altLang="en-US"/>
              <a:t>Assuming no other fugitive air emissions, the facility would report 50 </a:t>
            </a:r>
            <a:r>
              <a:rPr lang="en-US" altLang="en-US" err="1"/>
              <a:t>lb</a:t>
            </a:r>
            <a:r>
              <a:rPr lang="en-US" altLang="en-US"/>
              <a:t> </a:t>
            </a:r>
            <a:br>
              <a:rPr lang="en-US" altLang="en-US"/>
            </a:br>
            <a:r>
              <a:rPr lang="en-US" altLang="en-US"/>
              <a:t>air release for Section 5.1 and basis of estimate ‘C’</a:t>
            </a:r>
          </a:p>
          <a:p>
            <a:endParaRPr lang="en-US" altLang="en-US"/>
          </a:p>
        </p:txBody>
      </p:sp>
      <p:sp>
        <p:nvSpPr>
          <p:cNvPr id="258055" name="Rectangle 5"/>
          <p:cNvSpPr>
            <a:spLocks noChangeArrowheads="1"/>
          </p:cNvSpPr>
          <p:nvPr/>
        </p:nvSpPr>
        <p:spPr bwMode="auto">
          <a:xfrm>
            <a:off x="480767" y="5197557"/>
            <a:ext cx="8681720" cy="404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0" rIns="91421" bIns="45710">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110000"/>
              </a:lnSpc>
            </a:pPr>
            <a:r>
              <a:rPr lang="en-US" altLang="en-US" sz="2000" b="1">
                <a:solidFill>
                  <a:srgbClr val="008752"/>
                </a:solidFill>
              </a:rPr>
              <a:t>Law of Mass Balance: What Goes In = What Comes Out</a:t>
            </a:r>
          </a:p>
        </p:txBody>
      </p:sp>
      <p:sp>
        <p:nvSpPr>
          <p:cNvPr id="12" name="Triangle 11">
            <a:extLst>
              <a:ext uri="{FF2B5EF4-FFF2-40B4-BE49-F238E27FC236}">
                <a16:creationId xmlns:a16="http://schemas.microsoft.com/office/drawing/2014/main" id="{197889A4-5276-C547-A8C4-11D6A972F293}"/>
              </a:ext>
            </a:extLst>
          </p:cNvPr>
          <p:cNvSpPr/>
          <p:nvPr/>
        </p:nvSpPr>
        <p:spPr>
          <a:xfrm rot="5400000">
            <a:off x="300386" y="1848267"/>
            <a:ext cx="225431" cy="13532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213299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51" name="Rectangle 5"/>
          <p:cNvSpPr>
            <a:spLocks noGrp="1" noChangeArrowheads="1"/>
          </p:cNvSpPr>
          <p:nvPr>
            <p:ph type="title"/>
          </p:nvPr>
        </p:nvSpPr>
        <p:spPr/>
        <p:txBody>
          <a:bodyPr>
            <a:normAutofit fontScale="90000"/>
          </a:bodyPr>
          <a:lstStyle/>
          <a:p>
            <a:r>
              <a:rPr lang="en-US" altLang="en-US"/>
              <a:t>Stack Air Emissions Example: </a:t>
            </a:r>
            <a:r>
              <a:rPr lang="en-US" altLang="en-US" b="0"/>
              <a:t>Section 5.2</a:t>
            </a:r>
          </a:p>
        </p:txBody>
      </p:sp>
      <p:sp>
        <p:nvSpPr>
          <p:cNvPr id="10" name="Text Placeholder 9">
            <a:extLst>
              <a:ext uri="{FF2B5EF4-FFF2-40B4-BE49-F238E27FC236}">
                <a16:creationId xmlns:a16="http://schemas.microsoft.com/office/drawing/2014/main" id="{704429FF-D5F3-7849-AB8C-16154223AE27}"/>
              </a:ext>
            </a:extLst>
          </p:cNvPr>
          <p:cNvSpPr>
            <a:spLocks noGrp="1"/>
          </p:cNvSpPr>
          <p:nvPr>
            <p:ph type="body" sz="quarter" idx="11"/>
          </p:nvPr>
        </p:nvSpPr>
        <p:spPr>
          <a:xfrm>
            <a:off x="481013" y="1815286"/>
            <a:ext cx="6001067" cy="3996343"/>
          </a:xfrm>
        </p:spPr>
        <p:txBody>
          <a:bodyPr/>
          <a:lstStyle/>
          <a:p>
            <a:r>
              <a:rPr lang="en-US" altLang="en-US"/>
              <a:t>Example using an Emission Factor basis of estimate (E1):</a:t>
            </a:r>
          </a:p>
          <a:p>
            <a:pPr lvl="1"/>
            <a:r>
              <a:rPr lang="en-US" altLang="en-US"/>
              <a:t>500,000 tons of coal are combusted in a fluidized </a:t>
            </a:r>
            <a:br>
              <a:rPr lang="en-US" altLang="en-US"/>
            </a:br>
            <a:r>
              <a:rPr lang="en-US" altLang="en-US"/>
              <a:t>bed combustor.</a:t>
            </a:r>
          </a:p>
          <a:p>
            <a:pPr lvl="1"/>
            <a:r>
              <a:rPr lang="en-US" altLang="en-US"/>
              <a:t>EPA emission factor: 0.11 lb mercury emitted / </a:t>
            </a:r>
            <a:br>
              <a:rPr lang="en-US" altLang="en-US"/>
            </a:br>
            <a:r>
              <a:rPr lang="en-US" altLang="en-US"/>
              <a:t>1,000,000 lb coal combusted.</a:t>
            </a:r>
          </a:p>
          <a:p>
            <a:pPr lvl="1"/>
            <a:r>
              <a:rPr lang="en-US" altLang="en-US"/>
              <a:t>500,000 tons × 2,000 pounds / ton × (0.11 lb mercury / 1,000,000 lb coal) = 110 lb mercury.</a:t>
            </a:r>
          </a:p>
          <a:p>
            <a:pPr lvl="1"/>
            <a:r>
              <a:rPr lang="en-US" altLang="en-US"/>
              <a:t>110 pounds of mercury are released through the stack.</a:t>
            </a:r>
          </a:p>
          <a:p>
            <a:pPr lvl="1"/>
            <a:r>
              <a:rPr lang="en-US" altLang="en-US"/>
              <a:t>Note: A portion of mercury may be present in resulting ash and would need to be reported as such.</a:t>
            </a:r>
          </a:p>
        </p:txBody>
      </p:sp>
      <p:sp>
        <p:nvSpPr>
          <p:cNvPr id="262148" name="Rectangle 2"/>
          <p:cNvSpPr>
            <a:spLocks noChangeArrowheads="1"/>
          </p:cNvSpPr>
          <p:nvPr/>
        </p:nvSpPr>
        <p:spPr bwMode="auto">
          <a:xfrm>
            <a:off x="2209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62149" name="Rectangle 3"/>
          <p:cNvSpPr>
            <a:spLocks noChangeArrowheads="1"/>
          </p:cNvSpPr>
          <p:nvPr/>
        </p:nvSpPr>
        <p:spPr bwMode="auto">
          <a:xfrm>
            <a:off x="4648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Tree>
    <p:custDataLst>
      <p:tags r:id="rId1"/>
    </p:custDataLst>
    <p:extLst>
      <p:ext uri="{BB962C8B-B14F-4D97-AF65-F5344CB8AC3E}">
        <p14:creationId xmlns:p14="http://schemas.microsoft.com/office/powerpoint/2010/main" val="2754714562"/>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100" name="Rectangle 2"/>
          <p:cNvSpPr>
            <a:spLocks noGrp="1" noChangeArrowheads="1"/>
          </p:cNvSpPr>
          <p:nvPr>
            <p:ph type="title"/>
          </p:nvPr>
        </p:nvSpPr>
        <p:spPr/>
        <p:txBody>
          <a:bodyPr/>
          <a:lstStyle/>
          <a:p>
            <a:r>
              <a:rPr lang="en-US" altLang="en-US"/>
              <a:t>Wastewater Discharges Example – Section 5.3</a:t>
            </a:r>
          </a:p>
        </p:txBody>
      </p:sp>
      <p:sp>
        <p:nvSpPr>
          <p:cNvPr id="5" name="Text Placeholder 4">
            <a:extLst>
              <a:ext uri="{FF2B5EF4-FFF2-40B4-BE49-F238E27FC236}">
                <a16:creationId xmlns:a16="http://schemas.microsoft.com/office/drawing/2014/main" id="{3E2F776B-B69A-0846-BE30-981AAE5F8A57}"/>
              </a:ext>
            </a:extLst>
          </p:cNvPr>
          <p:cNvSpPr>
            <a:spLocks noGrp="1"/>
          </p:cNvSpPr>
          <p:nvPr>
            <p:ph type="body" sz="quarter" idx="10"/>
          </p:nvPr>
        </p:nvSpPr>
        <p:spPr>
          <a:xfrm>
            <a:off x="481013" y="1734532"/>
            <a:ext cx="8805227" cy="766729"/>
          </a:xfrm>
        </p:spPr>
        <p:txBody>
          <a:bodyPr/>
          <a:lstStyle/>
          <a:p>
            <a:r>
              <a:rPr lang="en-US" altLang="en-US"/>
              <a:t>Calculate the yearly pounds of methanol discharged using the following data concerning wastewater discharges of methanol:</a:t>
            </a:r>
          </a:p>
          <a:p>
            <a:endParaRPr lang="en-US"/>
          </a:p>
        </p:txBody>
      </p:sp>
      <p:sp>
        <p:nvSpPr>
          <p:cNvPr id="18" name="Rectangle 34"/>
          <p:cNvSpPr>
            <a:spLocks noChangeArrowheads="1"/>
          </p:cNvSpPr>
          <p:nvPr/>
        </p:nvSpPr>
        <p:spPr bwMode="auto">
          <a:xfrm>
            <a:off x="9088120" y="2932969"/>
            <a:ext cx="2670493" cy="54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0" rIns="91421" bIns="45710">
            <a:spAutoFit/>
          </a:bodyPr>
          <a:lstStyle>
            <a:lvl1pPr>
              <a:tabLst>
                <a:tab pos="2741613" algn="l"/>
              </a:tabLst>
              <a:defRPr sz="2400">
                <a:solidFill>
                  <a:schemeClr val="tx1"/>
                </a:solidFill>
                <a:latin typeface="Arial" panose="020B0604020202020204" pitchFamily="34" charset="0"/>
                <a:ea typeface="ＭＳ Ｐゴシック" panose="020B0600070205080204" pitchFamily="34" charset="-128"/>
              </a:defRPr>
            </a:lvl1pPr>
            <a:lvl2pPr marL="742950" indent="-285750">
              <a:tabLst>
                <a:tab pos="274161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a:tabLst>
                <a:tab pos="274161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tabLst>
                <a:tab pos="274161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a:tabLst>
                <a:tab pos="274161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74161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74161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74161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741613" algn="l"/>
              </a:tabLst>
              <a:defRPr sz="2400">
                <a:solidFill>
                  <a:schemeClr val="tx1"/>
                </a:solidFill>
                <a:latin typeface="Arial" panose="020B0604020202020204" pitchFamily="34" charset="0"/>
                <a:ea typeface="ＭＳ Ｐゴシック" panose="020B0600070205080204" pitchFamily="34" charset="-128"/>
              </a:defRPr>
            </a:lvl9pPr>
          </a:lstStyle>
          <a:p>
            <a:pPr>
              <a:lnSpc>
                <a:spcPct val="85000"/>
              </a:lnSpc>
              <a:spcBef>
                <a:spcPct val="40000"/>
              </a:spcBef>
              <a:buSzPct val="75000"/>
            </a:pPr>
            <a:r>
              <a:rPr lang="en-US" altLang="en-US" sz="1400" i="1">
                <a:solidFill>
                  <a:schemeClr val="bg1"/>
                </a:solidFill>
              </a:rPr>
              <a:t>MGD = million gallons per day</a:t>
            </a:r>
          </a:p>
          <a:p>
            <a:pPr>
              <a:lnSpc>
                <a:spcPct val="85000"/>
              </a:lnSpc>
              <a:spcBef>
                <a:spcPct val="40000"/>
              </a:spcBef>
              <a:buSzPct val="75000"/>
            </a:pPr>
            <a:r>
              <a:rPr lang="en-US" altLang="en-US" sz="1400" i="1">
                <a:solidFill>
                  <a:schemeClr val="bg1"/>
                </a:solidFill>
              </a:rPr>
              <a:t>1 mg/l = 8.33 </a:t>
            </a:r>
            <a:r>
              <a:rPr lang="en-US" altLang="en-US" sz="1400" i="1" err="1">
                <a:solidFill>
                  <a:schemeClr val="bg1"/>
                </a:solidFill>
              </a:rPr>
              <a:t>lb</a:t>
            </a:r>
            <a:r>
              <a:rPr lang="en-US" altLang="en-US" sz="1400" i="1">
                <a:solidFill>
                  <a:schemeClr val="bg1"/>
                </a:solidFill>
              </a:rPr>
              <a:t>/million gal</a:t>
            </a:r>
            <a:endParaRPr lang="en-US" altLang="en-US" sz="1600" i="1">
              <a:solidFill>
                <a:schemeClr val="bg1"/>
              </a:solidFill>
            </a:endParaRPr>
          </a:p>
        </p:txBody>
      </p:sp>
      <p:sp>
        <p:nvSpPr>
          <p:cNvPr id="19" name="Right Arrow 14"/>
          <p:cNvSpPr>
            <a:spLocks noChangeArrowheads="1"/>
          </p:cNvSpPr>
          <p:nvPr/>
        </p:nvSpPr>
        <p:spPr bwMode="auto">
          <a:xfrm>
            <a:off x="610552" y="2486794"/>
            <a:ext cx="8348027" cy="304800"/>
          </a:xfrm>
          <a:prstGeom prst="rightArrow">
            <a:avLst>
              <a:gd name="adj1" fmla="val 50000"/>
              <a:gd name="adj2" fmla="val 49969"/>
            </a:avLst>
          </a:prstGeom>
          <a:solidFill>
            <a:schemeClr val="bg1">
              <a:lumMod val="85000"/>
            </a:schemeClr>
          </a:solidFill>
          <a:ln>
            <a:noFill/>
          </a:ln>
        </p:spPr>
        <p:txBody>
          <a:bodyPr lIns="91421" tIns="45710" rIns="91421" bIns="45710"/>
          <a:lstStyle>
            <a:lvl1pPr defTabSz="912813">
              <a:defRPr sz="2400">
                <a:solidFill>
                  <a:schemeClr val="tx1"/>
                </a:solidFill>
                <a:latin typeface="Arial" panose="020B0604020202020204" pitchFamily="34" charset="0"/>
                <a:ea typeface="ＭＳ Ｐゴシック" panose="020B0600070205080204" pitchFamily="34" charset="-128"/>
              </a:defRPr>
            </a:lvl1pPr>
            <a:lvl2pPr marL="742950" indent="-285750" defTabSz="912813">
              <a:defRPr sz="2400">
                <a:solidFill>
                  <a:schemeClr val="tx1"/>
                </a:solidFill>
                <a:latin typeface="Arial" panose="020B0604020202020204" pitchFamily="34" charset="0"/>
                <a:ea typeface="ＭＳ Ｐゴシック" panose="020B0600070205080204" pitchFamily="34" charset="-128"/>
              </a:defRPr>
            </a:lvl2pPr>
            <a:lvl3pPr marL="1143000" indent="-228600" defTabSz="912813">
              <a:defRPr sz="2400">
                <a:solidFill>
                  <a:schemeClr val="tx1"/>
                </a:solidFill>
                <a:latin typeface="Arial" panose="020B0604020202020204" pitchFamily="34" charset="0"/>
                <a:ea typeface="ＭＳ Ｐゴシック" panose="020B0600070205080204" pitchFamily="34" charset="-128"/>
              </a:defRPr>
            </a:lvl3pPr>
            <a:lvl4pPr marL="1600200" indent="-228600" defTabSz="912813">
              <a:defRPr sz="2400">
                <a:solidFill>
                  <a:schemeClr val="tx1"/>
                </a:solidFill>
                <a:latin typeface="Arial" panose="020B0604020202020204" pitchFamily="34" charset="0"/>
                <a:ea typeface="ＭＳ Ｐゴシック" panose="020B0600070205080204" pitchFamily="34" charset="-128"/>
              </a:defRPr>
            </a:lvl4pPr>
            <a:lvl5pPr marL="2057400" indent="-228600" defTabSz="912813">
              <a:defRPr sz="2400">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chemeClr val="bg1"/>
              </a:solidFill>
            </a:endParaRPr>
          </a:p>
        </p:txBody>
      </p:sp>
      <p:sp>
        <p:nvSpPr>
          <p:cNvPr id="20" name="Right Arrow 15"/>
          <p:cNvSpPr>
            <a:spLocks noChangeArrowheads="1"/>
          </p:cNvSpPr>
          <p:nvPr/>
        </p:nvSpPr>
        <p:spPr bwMode="auto">
          <a:xfrm rot="5400000">
            <a:off x="8056372" y="3478171"/>
            <a:ext cx="1499616" cy="304800"/>
          </a:xfrm>
          <a:prstGeom prst="rightArrow">
            <a:avLst>
              <a:gd name="adj1" fmla="val 50000"/>
              <a:gd name="adj2" fmla="val 50000"/>
            </a:avLst>
          </a:prstGeom>
          <a:solidFill>
            <a:schemeClr val="bg1">
              <a:lumMod val="85000"/>
            </a:schemeClr>
          </a:solidFill>
          <a:ln>
            <a:noFill/>
          </a:ln>
        </p:spPr>
        <p:txBody>
          <a:bodyPr lIns="91421" tIns="45710" rIns="91421" bIns="45710"/>
          <a:lstStyle>
            <a:lvl1pPr defTabSz="912813">
              <a:defRPr sz="2400">
                <a:solidFill>
                  <a:schemeClr val="tx1"/>
                </a:solidFill>
                <a:latin typeface="Arial" panose="020B0604020202020204" pitchFamily="34" charset="0"/>
                <a:ea typeface="ＭＳ Ｐゴシック" panose="020B0600070205080204" pitchFamily="34" charset="-128"/>
              </a:defRPr>
            </a:lvl1pPr>
            <a:lvl2pPr marL="742950" indent="-285750" defTabSz="912813">
              <a:defRPr sz="2400">
                <a:solidFill>
                  <a:schemeClr val="tx1"/>
                </a:solidFill>
                <a:latin typeface="Arial" panose="020B0604020202020204" pitchFamily="34" charset="0"/>
                <a:ea typeface="ＭＳ Ｐゴシック" panose="020B0600070205080204" pitchFamily="34" charset="-128"/>
              </a:defRPr>
            </a:lvl2pPr>
            <a:lvl3pPr marL="1143000" indent="-228600" defTabSz="912813">
              <a:defRPr sz="2400">
                <a:solidFill>
                  <a:schemeClr val="tx1"/>
                </a:solidFill>
                <a:latin typeface="Arial" panose="020B0604020202020204" pitchFamily="34" charset="0"/>
                <a:ea typeface="ＭＳ Ｐゴシック" panose="020B0600070205080204" pitchFamily="34" charset="-128"/>
              </a:defRPr>
            </a:lvl3pPr>
            <a:lvl4pPr marL="1600200" indent="-228600" defTabSz="912813">
              <a:defRPr sz="2400">
                <a:solidFill>
                  <a:schemeClr val="tx1"/>
                </a:solidFill>
                <a:latin typeface="Arial" panose="020B0604020202020204" pitchFamily="34" charset="0"/>
                <a:ea typeface="ＭＳ Ｐゴシック" panose="020B0600070205080204" pitchFamily="34" charset="-128"/>
              </a:defRPr>
            </a:lvl4pPr>
            <a:lvl5pPr marL="2057400" indent="-228600" defTabSz="912813">
              <a:defRPr sz="2400">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chemeClr val="bg1"/>
              </a:solidFill>
            </a:endParaRPr>
          </a:p>
        </p:txBody>
      </p:sp>
      <p:sp>
        <p:nvSpPr>
          <p:cNvPr id="14" name="Text Placeholder 4">
            <a:extLst>
              <a:ext uri="{FF2B5EF4-FFF2-40B4-BE49-F238E27FC236}">
                <a16:creationId xmlns:a16="http://schemas.microsoft.com/office/drawing/2014/main" id="{ED8033E5-C9B3-5E45-A1FE-59C6843DF748}"/>
              </a:ext>
            </a:extLst>
          </p:cNvPr>
          <p:cNvSpPr txBox="1">
            <a:spLocks/>
          </p:cNvSpPr>
          <p:nvPr/>
        </p:nvSpPr>
        <p:spPr>
          <a:xfrm>
            <a:off x="481013" y="4558718"/>
            <a:ext cx="10044747" cy="1587682"/>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38" indent="-401638">
              <a:defRPr/>
            </a:pPr>
            <a:r>
              <a:rPr lang="en-US" altLang="en-US" sz="1800" kern="0"/>
              <a:t>Assuming 365 days of discharge and no other sources:</a:t>
            </a:r>
          </a:p>
          <a:p>
            <a:pPr marL="742950" lvl="1" indent="-403225">
              <a:defRPr/>
            </a:pPr>
            <a:r>
              <a:rPr lang="en-US" altLang="en-US"/>
              <a:t>4.33 lb/day × 365 day = 1,580 lb total release</a:t>
            </a:r>
          </a:p>
          <a:p>
            <a:pPr marL="739775" lvl="1" indent="-400050">
              <a:defRPr/>
            </a:pPr>
            <a:r>
              <a:rPr lang="en-US" altLang="en-US"/>
              <a:t>Basis of Estimate Code: M2</a:t>
            </a:r>
          </a:p>
          <a:p>
            <a:pPr marL="739775" lvl="1" indent="-400050">
              <a:defRPr/>
            </a:pPr>
            <a:r>
              <a:rPr lang="en-US" altLang="en-US"/>
              <a:t>Include receiving stream or water body name and Reach Code (optional)</a:t>
            </a:r>
          </a:p>
          <a:p>
            <a:pPr marL="739775" lvl="1" indent="-400050">
              <a:defRPr/>
            </a:pPr>
            <a:r>
              <a:rPr lang="en-US" altLang="en-US"/>
              <a:t>Indicate NA for contribution from stormwater</a:t>
            </a:r>
          </a:p>
          <a:p>
            <a:pPr marL="339725" lvl="1" indent="0">
              <a:buNone/>
              <a:defRPr/>
            </a:pPr>
            <a:endParaRPr lang="en-US" altLang="en-US" sz="1400" kern="0"/>
          </a:p>
        </p:txBody>
      </p:sp>
      <p:graphicFrame>
        <p:nvGraphicFramePr>
          <p:cNvPr id="22" name="Table 21">
            <a:extLst>
              <a:ext uri="{FF2B5EF4-FFF2-40B4-BE49-F238E27FC236}">
                <a16:creationId xmlns:a16="http://schemas.microsoft.com/office/drawing/2014/main" id="{5AF3BCE5-DAFF-0F46-A699-FBFFBD08AE50}"/>
              </a:ext>
            </a:extLst>
          </p:cNvPr>
          <p:cNvGraphicFramePr>
            <a:graphicFrameLocks noGrp="1"/>
          </p:cNvGraphicFramePr>
          <p:nvPr>
            <p:extLst>
              <p:ext uri="{D42A27DB-BD31-4B8C-83A1-F6EECF244321}">
                <p14:modId xmlns:p14="http://schemas.microsoft.com/office/powerpoint/2010/main" val="774445887"/>
              </p:ext>
            </p:extLst>
          </p:nvPr>
        </p:nvGraphicFramePr>
        <p:xfrm>
          <a:off x="610553" y="2880763"/>
          <a:ext cx="7913687" cy="1499616"/>
        </p:xfrm>
        <a:graphic>
          <a:graphicData uri="http://schemas.openxmlformats.org/drawingml/2006/table">
            <a:tbl>
              <a:tblPr firstRow="1" bandRow="1">
                <a:tableStyleId>{5C22544A-7EE6-4342-B048-85BDC9FD1C3A}</a:tableStyleId>
              </a:tblPr>
              <a:tblGrid>
                <a:gridCol w="1289367">
                  <a:extLst>
                    <a:ext uri="{9D8B030D-6E8A-4147-A177-3AD203B41FA5}">
                      <a16:colId xmlns:a16="http://schemas.microsoft.com/office/drawing/2014/main" val="3630307204"/>
                    </a:ext>
                  </a:extLst>
                </a:gridCol>
                <a:gridCol w="2387600">
                  <a:extLst>
                    <a:ext uri="{9D8B030D-6E8A-4147-A177-3AD203B41FA5}">
                      <a16:colId xmlns:a16="http://schemas.microsoft.com/office/drawing/2014/main" val="2668554209"/>
                    </a:ext>
                  </a:extLst>
                </a:gridCol>
                <a:gridCol w="2021840">
                  <a:extLst>
                    <a:ext uri="{9D8B030D-6E8A-4147-A177-3AD203B41FA5}">
                      <a16:colId xmlns:a16="http://schemas.microsoft.com/office/drawing/2014/main" val="158481559"/>
                    </a:ext>
                  </a:extLst>
                </a:gridCol>
                <a:gridCol w="2214880">
                  <a:extLst>
                    <a:ext uri="{9D8B030D-6E8A-4147-A177-3AD203B41FA5}">
                      <a16:colId xmlns:a16="http://schemas.microsoft.com/office/drawing/2014/main" val="2909597191"/>
                    </a:ext>
                  </a:extLst>
                </a:gridCol>
              </a:tblGrid>
              <a:tr h="278198">
                <a:tc>
                  <a:txBody>
                    <a:bodyPr/>
                    <a:lstStyle/>
                    <a:p>
                      <a:pPr algn="l"/>
                      <a:r>
                        <a:rPr lang="en-US" sz="1800" b="0">
                          <a:solidFill>
                            <a:srgbClr val="008752"/>
                          </a:solidFill>
                          <a:latin typeface="Arial" panose="020B0604020202020204" pitchFamily="34" charset="0"/>
                          <a:cs typeface="Arial" panose="020B0604020202020204" pitchFamily="34" charset="0"/>
                        </a:rPr>
                        <a:t>DATE</a:t>
                      </a:r>
                    </a:p>
                  </a:txBody>
                  <a:tcPr marL="137160" marR="137160" marT="73152" marB="73152"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800" b="0">
                          <a:solidFill>
                            <a:srgbClr val="008752"/>
                          </a:solidFill>
                          <a:latin typeface="Arial" panose="020B0604020202020204" pitchFamily="34" charset="0"/>
                          <a:cs typeface="Arial" panose="020B0604020202020204" pitchFamily="34" charset="0"/>
                        </a:rPr>
                        <a:t>CONC. (MG/L)</a:t>
                      </a:r>
                    </a:p>
                  </a:txBody>
                  <a:tcPr marL="137160" marR="137160" marT="73152" marB="73152"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800" b="0">
                          <a:solidFill>
                            <a:srgbClr val="008752"/>
                          </a:solidFill>
                          <a:latin typeface="Arial" panose="020B0604020202020204" pitchFamily="34" charset="0"/>
                          <a:cs typeface="Arial" panose="020B0604020202020204" pitchFamily="34" charset="0"/>
                        </a:rPr>
                        <a:t>FLOW (MGD)</a:t>
                      </a:r>
                    </a:p>
                  </a:txBody>
                  <a:tcPr marL="137160" marR="137160" marT="73152" marB="73152"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800" b="0">
                          <a:solidFill>
                            <a:srgbClr val="008752"/>
                          </a:solidFill>
                          <a:latin typeface="Arial" panose="020B0604020202020204" pitchFamily="34" charset="0"/>
                          <a:cs typeface="Arial" panose="020B0604020202020204" pitchFamily="34" charset="0"/>
                        </a:rPr>
                        <a:t>AMT. (LB/DAY)</a:t>
                      </a:r>
                    </a:p>
                  </a:txBody>
                  <a:tcPr marL="137160" marR="137160" marT="73152" marB="73152"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8656997"/>
                  </a:ext>
                </a:extLst>
              </a:tr>
              <a:tr h="237879">
                <a:tc>
                  <a:txBody>
                    <a:bodyPr/>
                    <a:lstStyle/>
                    <a:p>
                      <a:pPr algn="l"/>
                      <a:r>
                        <a:rPr lang="en-US" sz="1400" b="0" i="0">
                          <a:solidFill>
                            <a:schemeClr val="tx1"/>
                          </a:solidFill>
                          <a:latin typeface="Arial" panose="020B0604020202020204" pitchFamily="34" charset="0"/>
                          <a:cs typeface="Arial" panose="020B0604020202020204" pitchFamily="34" charset="0"/>
                        </a:rPr>
                        <a:t>3/1</a:t>
                      </a:r>
                    </a:p>
                  </a:txBody>
                  <a:tcPr marL="137160" marR="137160"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1.0</a:t>
                      </a:r>
                    </a:p>
                  </a:txBody>
                  <a:tcPr marL="137160" marR="137160"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1,0</a:t>
                      </a:r>
                    </a:p>
                  </a:txBody>
                  <a:tcPr marL="137160" marR="137160"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8.33</a:t>
                      </a:r>
                    </a:p>
                  </a:txBody>
                  <a:tcPr marL="137160" marR="137160"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extLst>
                  <a:ext uri="{0D108BD9-81ED-4DB2-BD59-A6C34878D82A}">
                    <a16:rowId xmlns:a16="http://schemas.microsoft.com/office/drawing/2014/main" val="2228776520"/>
                  </a:ext>
                </a:extLst>
              </a:tr>
              <a:tr h="237879">
                <a:tc>
                  <a:txBody>
                    <a:bodyPr/>
                    <a:lstStyle/>
                    <a:p>
                      <a:pPr algn="l"/>
                      <a:r>
                        <a:rPr lang="en-US" sz="1400" b="0" i="0">
                          <a:solidFill>
                            <a:schemeClr val="tx1"/>
                          </a:solidFill>
                          <a:latin typeface="Arial" panose="020B0604020202020204" pitchFamily="34" charset="0"/>
                          <a:cs typeface="Arial" panose="020B0604020202020204" pitchFamily="34" charset="0"/>
                        </a:rPr>
                        <a:t>9/8</a:t>
                      </a:r>
                    </a:p>
                  </a:txBody>
                  <a:tcPr marL="137160" marR="137160"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l"/>
                      <a:r>
                        <a:rPr lang="en-US" sz="1400">
                          <a:solidFill>
                            <a:schemeClr val="tx1"/>
                          </a:solidFill>
                          <a:latin typeface="Arial" panose="020B0604020202020204" pitchFamily="34" charset="0"/>
                          <a:cs typeface="Arial" panose="020B0604020202020204" pitchFamily="34" charset="0"/>
                        </a:rPr>
                        <a:t>0.2</a:t>
                      </a:r>
                    </a:p>
                  </a:txBody>
                  <a:tcPr marL="137160" marR="137160"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l"/>
                      <a:r>
                        <a:rPr lang="en-US" sz="1400">
                          <a:solidFill>
                            <a:schemeClr val="tx1"/>
                          </a:solidFill>
                          <a:latin typeface="Arial" panose="020B0604020202020204" pitchFamily="34" charset="0"/>
                          <a:cs typeface="Arial" panose="020B0604020202020204" pitchFamily="34" charset="0"/>
                        </a:rPr>
                        <a:t>0.2</a:t>
                      </a:r>
                    </a:p>
                  </a:txBody>
                  <a:tcPr marL="137160" marR="137160"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l"/>
                      <a:r>
                        <a:rPr lang="en-US" sz="1400">
                          <a:solidFill>
                            <a:schemeClr val="tx1"/>
                          </a:solidFill>
                          <a:latin typeface="Arial" panose="020B0604020202020204" pitchFamily="34" charset="0"/>
                          <a:cs typeface="Arial" panose="020B0604020202020204" pitchFamily="34" charset="0"/>
                        </a:rPr>
                        <a:t>0.33</a:t>
                      </a:r>
                    </a:p>
                  </a:txBody>
                  <a:tcPr marL="137160" marR="137160"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2382906750"/>
                  </a:ext>
                </a:extLst>
              </a:tr>
              <a:tr h="237879">
                <a:tc gridSpan="4">
                  <a:txBody>
                    <a:bodyPr/>
                    <a:lstStyle/>
                    <a:p>
                      <a:pPr algn="l"/>
                      <a:r>
                        <a:rPr lang="en-US" sz="1400" b="1" i="0">
                          <a:solidFill>
                            <a:schemeClr val="tx1"/>
                          </a:solidFill>
                          <a:latin typeface="Arial" panose="020B0604020202020204" pitchFamily="34" charset="0"/>
                          <a:cs typeface="Arial" panose="020B0604020202020204" pitchFamily="34" charset="0"/>
                        </a:rPr>
                        <a:t>Average = 4.33</a:t>
                      </a:r>
                    </a:p>
                  </a:txBody>
                  <a:tcPr marL="137160" marR="137160"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hMerge="1">
                  <a:txBody>
                    <a:bodyPr/>
                    <a:lstStyle/>
                    <a:p>
                      <a:endParaRPr lang="en-US" sz="1400">
                        <a:solidFill>
                          <a:schemeClr val="tx1"/>
                        </a:solidFill>
                        <a:latin typeface="Arial" panose="020B0604020202020204" pitchFamily="34" charset="0"/>
                        <a:cs typeface="Arial" panose="020B0604020202020204" pitchFamily="34" charset="0"/>
                      </a:endParaRPr>
                    </a:p>
                  </a:txBody>
                  <a:tcPr marL="137160" marR="137160"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hMerge="1">
                  <a:txBody>
                    <a:bodyPr/>
                    <a:lstStyle/>
                    <a:p>
                      <a:endParaRPr lang="en-US" sz="1400">
                        <a:solidFill>
                          <a:schemeClr val="tx1"/>
                        </a:solidFill>
                        <a:latin typeface="Arial" panose="020B0604020202020204" pitchFamily="34" charset="0"/>
                        <a:cs typeface="Arial" panose="020B0604020202020204" pitchFamily="34" charset="0"/>
                      </a:endParaRPr>
                    </a:p>
                  </a:txBody>
                  <a:tcPr marL="137160" marR="137160"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hMerge="1">
                  <a:txBody>
                    <a:bodyPr/>
                    <a:lstStyle/>
                    <a:p>
                      <a:endParaRPr lang="en-US" sz="1400">
                        <a:solidFill>
                          <a:schemeClr val="tx1"/>
                        </a:solidFill>
                        <a:latin typeface="Arial" panose="020B0604020202020204" pitchFamily="34" charset="0"/>
                        <a:cs typeface="Arial" panose="020B0604020202020204" pitchFamily="34" charset="0"/>
                      </a:endParaRP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215464187"/>
                  </a:ext>
                </a:extLst>
              </a:tr>
            </a:tbl>
          </a:graphicData>
        </a:graphic>
      </p:graphicFrame>
    </p:spTree>
    <p:custDataLst>
      <p:tags r:id="rId1"/>
    </p:custDataLst>
    <p:extLst>
      <p:ext uri="{BB962C8B-B14F-4D97-AF65-F5344CB8AC3E}">
        <p14:creationId xmlns:p14="http://schemas.microsoft.com/office/powerpoint/2010/main" val="4098453805"/>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itle 1"/>
          <p:cNvSpPr>
            <a:spLocks noGrp="1"/>
          </p:cNvSpPr>
          <p:nvPr>
            <p:ph type="title"/>
          </p:nvPr>
        </p:nvSpPr>
        <p:spPr/>
        <p:txBody>
          <a:bodyPr>
            <a:normAutofit fontScale="90000"/>
          </a:bodyPr>
          <a:lstStyle/>
          <a:p>
            <a:r>
              <a:rPr lang="en-US" altLang="en-US"/>
              <a:t>POTW Transfers Example – Section 6.1</a:t>
            </a:r>
          </a:p>
        </p:txBody>
      </p:sp>
      <p:sp>
        <p:nvSpPr>
          <p:cNvPr id="3" name="Text Placeholder 2">
            <a:extLst>
              <a:ext uri="{FF2B5EF4-FFF2-40B4-BE49-F238E27FC236}">
                <a16:creationId xmlns:a16="http://schemas.microsoft.com/office/drawing/2014/main" id="{92F75DEE-4CCD-9A49-B2AB-11D2584828D4}"/>
              </a:ext>
            </a:extLst>
          </p:cNvPr>
          <p:cNvSpPr>
            <a:spLocks noGrp="1"/>
          </p:cNvSpPr>
          <p:nvPr>
            <p:ph type="body" sz="quarter" idx="11"/>
          </p:nvPr>
        </p:nvSpPr>
        <p:spPr>
          <a:xfrm>
            <a:off x="481013" y="1815286"/>
            <a:ext cx="6935787" cy="3996343"/>
          </a:xfrm>
        </p:spPr>
        <p:txBody>
          <a:bodyPr/>
          <a:lstStyle/>
          <a:p>
            <a:r>
              <a:rPr lang="en-US"/>
              <a:t>Example using an Engineering Calculations </a:t>
            </a:r>
            <a:br>
              <a:rPr lang="en-US"/>
            </a:br>
            <a:r>
              <a:rPr lang="en-US"/>
              <a:t>basis of estimate (O):  </a:t>
            </a:r>
          </a:p>
          <a:p>
            <a:pPr lvl="1"/>
            <a:r>
              <a:rPr lang="en-US"/>
              <a:t>A wet grinding process generates wastewater with 300 lb </a:t>
            </a:r>
            <a:br>
              <a:rPr lang="en-US"/>
            </a:br>
            <a:r>
              <a:rPr lang="en-US"/>
              <a:t>of lead (contained in particulates) during the year.  This </a:t>
            </a:r>
            <a:br>
              <a:rPr lang="en-US"/>
            </a:br>
            <a:r>
              <a:rPr lang="en-US"/>
              <a:t>wastewater undergoes on-site filtration prior to being sent </a:t>
            </a:r>
            <a:br>
              <a:rPr lang="en-US"/>
            </a:br>
            <a:r>
              <a:rPr lang="en-US"/>
              <a:t>to the POTW.  Manuals from the filter equipment vendor </a:t>
            </a:r>
            <a:br>
              <a:rPr lang="en-US"/>
            </a:br>
            <a:r>
              <a:rPr lang="en-US"/>
              <a:t>indicate a 95% removal efficiency for particulates of this size.</a:t>
            </a:r>
          </a:p>
          <a:p>
            <a:pPr lvl="2"/>
            <a:r>
              <a:rPr lang="en-US"/>
              <a:t>300 × 0.95 = 285 lb removed from the wastewater</a:t>
            </a:r>
          </a:p>
          <a:p>
            <a:pPr lvl="2"/>
            <a:r>
              <a:rPr lang="en-US"/>
              <a:t>300 – 285 = 15 pounds remaining in the wastewater after filtration</a:t>
            </a:r>
          </a:p>
          <a:p>
            <a:pPr lvl="2"/>
            <a:r>
              <a:rPr lang="en-US"/>
              <a:t>15 pounds of lead are transferred off-site to the POTW</a:t>
            </a:r>
          </a:p>
        </p:txBody>
      </p:sp>
    </p:spTree>
    <p:extLst>
      <p:ext uri="{BB962C8B-B14F-4D97-AF65-F5344CB8AC3E}">
        <p14:creationId xmlns:p14="http://schemas.microsoft.com/office/powerpoint/2010/main" val="223123344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21" name="Rectangle 2"/>
          <p:cNvSpPr>
            <a:spLocks noGrp="1" noChangeArrowheads="1"/>
          </p:cNvSpPr>
          <p:nvPr>
            <p:ph type="title"/>
          </p:nvPr>
        </p:nvSpPr>
        <p:spPr/>
        <p:txBody>
          <a:bodyPr>
            <a:normAutofit fontScale="90000"/>
          </a:bodyPr>
          <a:lstStyle/>
          <a:p>
            <a:r>
              <a:rPr lang="en-US" altLang="en-US"/>
              <a:t>Production and Activity Ratio Examples: Section 8.9</a:t>
            </a:r>
          </a:p>
        </p:txBody>
      </p:sp>
      <p:sp>
        <p:nvSpPr>
          <p:cNvPr id="11" name="Text Placeholder 10">
            <a:extLst>
              <a:ext uri="{FF2B5EF4-FFF2-40B4-BE49-F238E27FC236}">
                <a16:creationId xmlns:a16="http://schemas.microsoft.com/office/drawing/2014/main" id="{A7966CA5-9B61-BC4F-A8E2-ECD510BF309F}"/>
              </a:ext>
            </a:extLst>
          </p:cNvPr>
          <p:cNvSpPr>
            <a:spLocks noGrp="1"/>
          </p:cNvSpPr>
          <p:nvPr>
            <p:ph type="body" sz="quarter" idx="11"/>
          </p:nvPr>
        </p:nvSpPr>
        <p:spPr>
          <a:xfrm>
            <a:off x="481012" y="1644153"/>
            <a:ext cx="10606087" cy="4556622"/>
          </a:xfrm>
        </p:spPr>
        <p:txBody>
          <a:bodyPr/>
          <a:lstStyle/>
          <a:p>
            <a:r>
              <a:rPr lang="en-US" sz="1850"/>
              <a:t>Example (Production Ratio): Oven manufacturing</a:t>
            </a:r>
          </a:p>
          <a:p>
            <a:pPr lvl="1"/>
            <a:r>
              <a:rPr lang="en-US" sz="1450"/>
              <a:t>40,000 ovens assembled (Current RY) = 1.14</a:t>
            </a:r>
          </a:p>
          <a:p>
            <a:pPr lvl="1"/>
            <a:r>
              <a:rPr lang="en-US" sz="1450"/>
              <a:t>35,000 ovens assembled (Prior RY)</a:t>
            </a:r>
          </a:p>
          <a:p>
            <a:r>
              <a:rPr lang="en-US" sz="1850"/>
              <a:t>Example (Activity Ratio): Tank washouts</a:t>
            </a:r>
          </a:p>
          <a:p>
            <a:pPr lvl="1"/>
            <a:r>
              <a:rPr lang="en-US" sz="1450"/>
              <a:t>50 Washouts (Current RY) = 0.83</a:t>
            </a:r>
          </a:p>
          <a:p>
            <a:pPr lvl="1"/>
            <a:r>
              <a:rPr lang="en-US" sz="1450"/>
              <a:t>60 Washouts (Prior RY)</a:t>
            </a:r>
          </a:p>
          <a:p>
            <a:r>
              <a:rPr lang="en-US" sz="1850"/>
              <a:t>Additional Production / </a:t>
            </a:r>
            <a:br>
              <a:rPr lang="en-US" sz="1850"/>
            </a:br>
            <a:r>
              <a:rPr lang="en-US" sz="1850"/>
              <a:t>Activity Variable Examples, by Industry</a:t>
            </a:r>
          </a:p>
          <a:p>
            <a:pPr lvl="1"/>
            <a:r>
              <a:rPr lang="en-US" sz="1450"/>
              <a:t>Refractory Manufacturing: Tons of brick manufactured</a:t>
            </a:r>
          </a:p>
          <a:p>
            <a:pPr lvl="1"/>
            <a:r>
              <a:rPr lang="en-US" sz="1450"/>
              <a:t>Chemical Wholesalers: Gallons of glycol ethers packaged</a:t>
            </a:r>
          </a:p>
          <a:p>
            <a:pPr lvl="1"/>
            <a:r>
              <a:rPr lang="en-US" sz="1450"/>
              <a:t>Electric Power Generation: Megawatt-hours of electricity produced </a:t>
            </a:r>
          </a:p>
          <a:p>
            <a:pPr lvl="1"/>
            <a:r>
              <a:rPr lang="en-US" sz="1450"/>
              <a:t>National Security: Man-days of training per year</a:t>
            </a:r>
          </a:p>
          <a:p>
            <a:pPr lvl="1"/>
            <a:r>
              <a:rPr lang="en-US" sz="1450"/>
              <a:t>Synthetic Dye Manufacturing: Number of color changeovers</a:t>
            </a:r>
          </a:p>
          <a:p>
            <a:pPr lvl="1"/>
            <a:r>
              <a:rPr lang="en-US" sz="1450"/>
              <a:t>Waste Treatment and Disposal: Tons of waste landfilled on-site</a:t>
            </a:r>
          </a:p>
        </p:txBody>
      </p:sp>
    </p:spTree>
    <p:custDataLst>
      <p:tags r:id="rId1"/>
    </p:custDataLst>
    <p:extLst>
      <p:ext uri="{BB962C8B-B14F-4D97-AF65-F5344CB8AC3E}">
        <p14:creationId xmlns:p14="http://schemas.microsoft.com/office/powerpoint/2010/main" val="393997377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xfrm>
            <a:off x="1344025" y="1417367"/>
            <a:ext cx="10411095" cy="573371"/>
          </a:xfrm>
        </p:spPr>
        <p:txBody>
          <a:bodyPr/>
          <a:lstStyle/>
          <a:p>
            <a:r>
              <a:rPr lang="en-US"/>
              <a:t>Section VII: </a:t>
            </a:r>
            <a:r>
              <a:rPr lang="en-US" b="0"/>
              <a:t>Alternate Threshold Rule (Form A)</a:t>
            </a:r>
          </a:p>
        </p:txBody>
      </p:sp>
    </p:spTree>
    <p:custDataLst>
      <p:tags r:id="rId1"/>
    </p:custDataLst>
    <p:extLst>
      <p:ext uri="{BB962C8B-B14F-4D97-AF65-F5344CB8AC3E}">
        <p14:creationId xmlns:p14="http://schemas.microsoft.com/office/powerpoint/2010/main" val="118054654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8" name="Rectangle 2"/>
          <p:cNvSpPr>
            <a:spLocks noGrp="1" noChangeArrowheads="1"/>
          </p:cNvSpPr>
          <p:nvPr>
            <p:ph type="title"/>
          </p:nvPr>
        </p:nvSpPr>
        <p:spPr/>
        <p:txBody>
          <a:bodyPr/>
          <a:lstStyle/>
          <a:p>
            <a:r>
              <a:rPr lang="en-US"/>
              <a:t>TRI Form A Certification Statement</a:t>
            </a:r>
            <a:endParaRPr lang="en-US" altLang="en-US"/>
          </a:p>
        </p:txBody>
      </p:sp>
      <p:sp>
        <p:nvSpPr>
          <p:cNvPr id="118789" name="Rectangle 3"/>
          <p:cNvSpPr>
            <a:spLocks noGrp="1" noChangeArrowheads="1"/>
          </p:cNvSpPr>
          <p:nvPr>
            <p:ph type="body" sz="quarter" idx="10"/>
          </p:nvPr>
        </p:nvSpPr>
        <p:spPr>
          <a:xfrm>
            <a:off x="481012" y="1734532"/>
            <a:ext cx="11217501" cy="3996343"/>
          </a:xfrm>
        </p:spPr>
        <p:txBody>
          <a:bodyPr/>
          <a:lstStyle/>
          <a:p>
            <a:r>
              <a:rPr lang="en-US"/>
              <a:t>The “TRI Alternate Threshold for Facilities with Low Annual Reportable Amounts” provides facilities the option of submitting a simplified TRI Form A Certification Statement</a:t>
            </a:r>
          </a:p>
          <a:p>
            <a:pPr marL="285750" indent="-285750">
              <a:spcBef>
                <a:spcPts val="500"/>
              </a:spcBef>
              <a:buFont typeface="Arial" panose="020B0604020202020204" pitchFamily="34" charset="0"/>
              <a:buChar char="•"/>
            </a:pPr>
            <a:r>
              <a:rPr lang="en-US" sz="1600" b="0">
                <a:effectLst/>
              </a:rPr>
              <a:t>Form A includes facility identification information and the chemical or chemical category identity</a:t>
            </a:r>
          </a:p>
          <a:p>
            <a:pPr marL="285750" indent="-285750">
              <a:spcBef>
                <a:spcPts val="500"/>
              </a:spcBef>
              <a:buFont typeface="Arial" panose="020B0604020202020204" pitchFamily="34" charset="0"/>
              <a:buChar char="•"/>
            </a:pPr>
            <a:r>
              <a:rPr lang="en-US" sz="1600" b="0">
                <a:effectLst/>
              </a:rPr>
              <a:t>Form A does not include release, other waste management, or source reduction reporting</a:t>
            </a:r>
          </a:p>
          <a:p>
            <a:pPr>
              <a:spcBef>
                <a:spcPts val="500"/>
              </a:spcBef>
            </a:pPr>
            <a:endParaRPr lang="en-US" sz="1600" b="0">
              <a:effectLst/>
            </a:endParaRPr>
          </a:p>
          <a:p>
            <a:r>
              <a:rPr lang="en-US"/>
              <a:t>To be eligible to submit a Form A for a chemical, the following criteria must be met:</a:t>
            </a:r>
            <a:endParaRPr lang="en-US">
              <a:effectLst/>
            </a:endParaRPr>
          </a:p>
          <a:p>
            <a:pPr marL="285750" indent="-285750">
              <a:spcBef>
                <a:spcPts val="500"/>
              </a:spcBef>
              <a:buFont typeface="Arial" panose="020B0604020202020204" pitchFamily="34" charset="0"/>
              <a:buChar char="•"/>
            </a:pPr>
            <a:r>
              <a:rPr lang="en-US" sz="1600" b="0">
                <a:effectLst/>
              </a:rPr>
              <a:t>The chemical must not be a Chemical of Special Concern,</a:t>
            </a:r>
          </a:p>
          <a:p>
            <a:pPr marL="285750" indent="-285750">
              <a:spcBef>
                <a:spcPts val="500"/>
              </a:spcBef>
              <a:buFont typeface="Arial" panose="020B0604020202020204" pitchFamily="34" charset="0"/>
              <a:buChar char="•"/>
            </a:pPr>
            <a:r>
              <a:rPr lang="en-US" sz="1600" b="0">
                <a:effectLst/>
              </a:rPr>
              <a:t>The total amount manufactured, processed, or otherwise used does not exceed 1 million pounds for that chemical,</a:t>
            </a:r>
            <a:r>
              <a:rPr lang="en-US" sz="1600" b="0"/>
              <a:t> a</a:t>
            </a:r>
            <a:r>
              <a:rPr lang="en-US" sz="1600" b="0">
                <a:effectLst/>
              </a:rPr>
              <a:t>nd </a:t>
            </a:r>
          </a:p>
          <a:p>
            <a:pPr marL="285750" indent="-285750">
              <a:spcBef>
                <a:spcPts val="500"/>
              </a:spcBef>
              <a:buFont typeface="Arial" panose="020B0604020202020204" pitchFamily="34" charset="0"/>
              <a:buChar char="•"/>
            </a:pPr>
            <a:r>
              <a:rPr lang="en-US" sz="1600" b="0">
                <a:effectLst/>
              </a:rPr>
              <a:t>The facility does not exceed 500 pounds for the total </a:t>
            </a:r>
            <a:r>
              <a:rPr lang="en-US" sz="1600">
                <a:effectLst/>
              </a:rPr>
              <a:t>annual reportable amount </a:t>
            </a:r>
            <a:r>
              <a:rPr lang="en-US" sz="1600" b="0">
                <a:effectLst/>
              </a:rPr>
              <a:t>for that chemical</a:t>
            </a:r>
          </a:p>
        </p:txBody>
      </p:sp>
    </p:spTree>
    <p:custDataLst>
      <p:tags r:id="rId1"/>
    </p:custDataLst>
    <p:extLst>
      <p:ext uri="{BB962C8B-B14F-4D97-AF65-F5344CB8AC3E}">
        <p14:creationId xmlns:p14="http://schemas.microsoft.com/office/powerpoint/2010/main" val="394621292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6" name="Rectangle 2"/>
          <p:cNvSpPr>
            <a:spLocks noGrp="1" noChangeArrowheads="1"/>
          </p:cNvSpPr>
          <p:nvPr>
            <p:ph type="title"/>
          </p:nvPr>
        </p:nvSpPr>
        <p:spPr/>
        <p:txBody>
          <a:bodyPr/>
          <a:lstStyle/>
          <a:p>
            <a:r>
              <a:rPr lang="en-US"/>
              <a:t>TRI Form A Certification Statement</a:t>
            </a:r>
            <a:endParaRPr lang="en-US" altLang="en-US"/>
          </a:p>
        </p:txBody>
      </p:sp>
      <p:sp>
        <p:nvSpPr>
          <p:cNvPr id="113669" name="Rectangle 3"/>
          <p:cNvSpPr>
            <a:spLocks noGrp="1" noChangeArrowheads="1"/>
          </p:cNvSpPr>
          <p:nvPr>
            <p:ph type="body" sz="quarter" idx="10"/>
          </p:nvPr>
        </p:nvSpPr>
        <p:spPr>
          <a:xfrm>
            <a:off x="481013" y="1734532"/>
            <a:ext cx="11142027" cy="3996343"/>
          </a:xfrm>
        </p:spPr>
        <p:txBody>
          <a:bodyPr/>
          <a:lstStyle/>
          <a:p>
            <a:r>
              <a:rPr lang="en-US" altLang="en-US"/>
              <a:t>The annual reportable amount is equal to the combined total quantities of the following waste management activities:</a:t>
            </a:r>
          </a:p>
          <a:p>
            <a:pPr marL="342900" indent="-342900">
              <a:spcBef>
                <a:spcPts val="500"/>
              </a:spcBef>
              <a:buFont typeface="Arial" panose="020B0604020202020204" pitchFamily="34" charset="0"/>
              <a:buChar char="•"/>
            </a:pPr>
            <a:r>
              <a:rPr lang="en-US" altLang="en-US" sz="1600" b="0"/>
              <a:t>Released or disposed of at the facility</a:t>
            </a:r>
          </a:p>
          <a:p>
            <a:pPr marL="342900" indent="-342900">
              <a:spcBef>
                <a:spcPts val="500"/>
              </a:spcBef>
              <a:buFont typeface="Arial" panose="020B0604020202020204" pitchFamily="34" charset="0"/>
              <a:buChar char="•"/>
            </a:pPr>
            <a:r>
              <a:rPr lang="en-US" altLang="en-US" sz="1600" b="0"/>
              <a:t>Treated, recycled, or combusted for the purpose of energy recovery at the facility</a:t>
            </a:r>
          </a:p>
          <a:p>
            <a:pPr marL="342900" indent="-342900">
              <a:spcBef>
                <a:spcPts val="500"/>
              </a:spcBef>
              <a:buFont typeface="Arial" panose="020B0604020202020204" pitchFamily="34" charset="0"/>
              <a:buChar char="•"/>
            </a:pPr>
            <a:r>
              <a:rPr lang="en-US" altLang="en-US" sz="1600" b="0"/>
              <a:t>Transferred from the facility to off-site locations for the purpose of recycling, energy recovery, treatment, and/or disposal</a:t>
            </a:r>
          </a:p>
          <a:p>
            <a:r>
              <a:rPr lang="en-US"/>
              <a:t>Facilities must retain Alternate Threshold calculations documentation for three years from the submission of the Form A</a:t>
            </a:r>
          </a:p>
          <a:p>
            <a:r>
              <a:rPr lang="en-US"/>
              <a:t>If a facility submits a Form A and does not meet the qualifying criteria, it may result in an enforcement action</a:t>
            </a:r>
          </a:p>
        </p:txBody>
      </p:sp>
    </p:spTree>
    <p:custDataLst>
      <p:tags r:id="rId1"/>
    </p:custDataLst>
    <p:extLst>
      <p:ext uri="{BB962C8B-B14F-4D97-AF65-F5344CB8AC3E}">
        <p14:creationId xmlns:p14="http://schemas.microsoft.com/office/powerpoint/2010/main" val="146960466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xfrm>
            <a:off x="1344026" y="1417367"/>
            <a:ext cx="8501014" cy="573371"/>
          </a:xfrm>
        </p:spPr>
        <p:txBody>
          <a:bodyPr/>
          <a:lstStyle/>
          <a:p>
            <a:r>
              <a:rPr lang="en-US"/>
              <a:t>Section VIII: </a:t>
            </a:r>
            <a:r>
              <a:rPr lang="en-US" b="0"/>
              <a:t>TRI-</a:t>
            </a:r>
            <a:r>
              <a:rPr lang="en-US" b="0" err="1"/>
              <a:t>MEweb</a:t>
            </a:r>
            <a:r>
              <a:rPr lang="en-US" b="0"/>
              <a:t> Introduction</a:t>
            </a:r>
          </a:p>
        </p:txBody>
      </p:sp>
    </p:spTree>
    <p:custDataLst>
      <p:tags r:id="rId1"/>
    </p:custDataLst>
    <p:extLst>
      <p:ext uri="{BB962C8B-B14F-4D97-AF65-F5344CB8AC3E}">
        <p14:creationId xmlns:p14="http://schemas.microsoft.com/office/powerpoint/2010/main" val="117261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DB4D-9469-FC4B-B996-BB5082A0C359}"/>
              </a:ext>
            </a:extLst>
          </p:cNvPr>
          <p:cNvSpPr>
            <a:spLocks noGrp="1"/>
          </p:cNvSpPr>
          <p:nvPr>
            <p:ph type="title"/>
          </p:nvPr>
        </p:nvSpPr>
        <p:spPr/>
        <p:txBody>
          <a:bodyPr/>
          <a:lstStyle/>
          <a:p>
            <a:r>
              <a:rPr lang="en-US" altLang="en-US"/>
              <a:t>Multi-Establishment Facility</a:t>
            </a:r>
            <a:endParaRPr lang="en-US"/>
          </a:p>
        </p:txBody>
      </p:sp>
      <p:sp>
        <p:nvSpPr>
          <p:cNvPr id="3" name="Text Placeholder 2">
            <a:extLst>
              <a:ext uri="{FF2B5EF4-FFF2-40B4-BE49-F238E27FC236}">
                <a16:creationId xmlns:a16="http://schemas.microsoft.com/office/drawing/2014/main" id="{24443C9F-459B-0F4F-91EF-53DC34A8668A}"/>
              </a:ext>
            </a:extLst>
          </p:cNvPr>
          <p:cNvSpPr>
            <a:spLocks noGrp="1"/>
          </p:cNvSpPr>
          <p:nvPr>
            <p:ph type="body" sz="quarter" idx="11"/>
          </p:nvPr>
        </p:nvSpPr>
        <p:spPr>
          <a:xfrm>
            <a:off x="481012" y="1814513"/>
            <a:ext cx="6763849" cy="3997325"/>
          </a:xfrm>
        </p:spPr>
        <p:txBody>
          <a:bodyPr/>
          <a:lstStyle/>
          <a:p>
            <a:r>
              <a:rPr lang="en-US" dirty="0"/>
              <a:t>Multi-establishment facilities may include </a:t>
            </a:r>
            <a:r>
              <a:rPr lang="en-US" altLang="en-US" dirty="0"/>
              <a:t>distinct and separate economic units</a:t>
            </a:r>
            <a:r>
              <a:rPr lang="en-US" dirty="0"/>
              <a:t> that have different NAICS codes.</a:t>
            </a:r>
          </a:p>
          <a:p>
            <a:r>
              <a:rPr lang="en-US" dirty="0"/>
              <a:t>The facility primary NAICS is determined by the establishment with the majority of value added (i.e., greater than 50%).</a:t>
            </a:r>
          </a:p>
          <a:p>
            <a:r>
              <a:rPr lang="en-US" dirty="0"/>
              <a:t>When a majority is not present, the primary NAICS is determined by the plurality of greatest percentage of value added.</a:t>
            </a:r>
          </a:p>
          <a:p>
            <a:pPr marL="457200" lvl="1" indent="0">
              <a:buNone/>
            </a:pPr>
            <a:r>
              <a:rPr lang="en-US" i="1" dirty="0"/>
              <a:t>Value added =  sum (value of products exiting the establishment)</a:t>
            </a:r>
          </a:p>
          <a:p>
            <a:pPr marL="457200" lvl="1" indent="0">
              <a:buNone/>
            </a:pPr>
            <a:r>
              <a:rPr lang="en-US" i="1" dirty="0"/>
              <a:t>                       - sum (value of products entering the establishment)</a:t>
            </a:r>
          </a:p>
        </p:txBody>
      </p:sp>
    </p:spTree>
    <p:extLst>
      <p:ext uri="{BB962C8B-B14F-4D97-AF65-F5344CB8AC3E}">
        <p14:creationId xmlns:p14="http://schemas.microsoft.com/office/powerpoint/2010/main" val="53772430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2" name="Rectangle 2"/>
          <p:cNvSpPr>
            <a:spLocks noGrp="1" noChangeArrowheads="1"/>
          </p:cNvSpPr>
          <p:nvPr>
            <p:ph type="title"/>
          </p:nvPr>
        </p:nvSpPr>
        <p:spPr/>
        <p:txBody>
          <a:bodyPr/>
          <a:lstStyle/>
          <a:p>
            <a:r>
              <a:rPr lang="en-US" altLang="en-US"/>
              <a:t>TRI-MEweb and Submitting Via CDX</a:t>
            </a:r>
          </a:p>
        </p:txBody>
      </p:sp>
      <p:sp>
        <p:nvSpPr>
          <p:cNvPr id="2" name="Content Placeholder 1"/>
          <p:cNvSpPr>
            <a:spLocks noGrp="1"/>
          </p:cNvSpPr>
          <p:nvPr>
            <p:ph type="body" sz="quarter" idx="10"/>
          </p:nvPr>
        </p:nvSpPr>
        <p:spPr>
          <a:xfrm>
            <a:off x="1915724" y="1734532"/>
            <a:ext cx="9795510" cy="3996343"/>
          </a:xfrm>
        </p:spPr>
        <p:txBody>
          <a:bodyPr/>
          <a:lstStyle/>
          <a:p>
            <a:r>
              <a:rPr lang="en-US" altLang="en-US"/>
              <a:t>Electronic filing via TRI-</a:t>
            </a:r>
            <a:r>
              <a:rPr lang="en-US" altLang="en-US" err="1"/>
              <a:t>MEweb</a:t>
            </a:r>
            <a:r>
              <a:rPr lang="en-US" altLang="en-US"/>
              <a:t> is required.</a:t>
            </a:r>
          </a:p>
          <a:p>
            <a:pPr lvl="1"/>
            <a:r>
              <a:rPr lang="en-US" altLang="en-US"/>
              <a:t>No paper submissions are accepted (except for trade secrets), including revisions and withdrawal.</a:t>
            </a:r>
          </a:p>
          <a:p>
            <a:pPr lvl="1"/>
            <a:r>
              <a:rPr lang="en-US" altLang="en-US"/>
              <a:t>TRI-</a:t>
            </a:r>
            <a:r>
              <a:rPr lang="en-US" altLang="en-US" err="1"/>
              <a:t>MEweb</a:t>
            </a:r>
            <a:r>
              <a:rPr lang="en-US" altLang="en-US"/>
              <a:t> supports new reporting, revisions &amp; withdrawals for RY 1991 – current year.</a:t>
            </a:r>
          </a:p>
          <a:p>
            <a:pPr lvl="1"/>
            <a:r>
              <a:rPr lang="en-US" altLang="en-US"/>
              <a:t>TRI-</a:t>
            </a:r>
            <a:r>
              <a:rPr lang="en-US" altLang="en-US" err="1"/>
              <a:t>MEweb</a:t>
            </a:r>
            <a:r>
              <a:rPr lang="en-US" altLang="en-US"/>
              <a:t> resources including tutorials are available to help users at: </a:t>
            </a:r>
            <a:r>
              <a:rPr lang="en-US">
                <a:hlinkClick r:id="rId4"/>
              </a:rPr>
              <a:t>https://www.epa.gov/toxics-release-inventory-tri-program/electronic-submission-tri-reporting-forms</a:t>
            </a:r>
            <a:r>
              <a:rPr lang="en-US"/>
              <a:t>.</a:t>
            </a:r>
            <a:endParaRPr lang="en-US" altLang="en-US"/>
          </a:p>
          <a:p>
            <a:r>
              <a:rPr lang="en-US" altLang="en-US"/>
              <a:t>Use hard-copy form only for trade secret reporting.</a:t>
            </a:r>
          </a:p>
          <a:p>
            <a:pPr lvl="1"/>
            <a:r>
              <a:rPr lang="en-US" altLang="en-US"/>
              <a:t>Information about trade secret reporting at:</a:t>
            </a:r>
            <a:br>
              <a:rPr lang="en-US" altLang="en-US"/>
            </a:br>
            <a:r>
              <a:rPr lang="en-US">
                <a:hlinkClick r:id="rId5"/>
              </a:rPr>
              <a:t>https://guideme.epa.gov/ords/guideme_ext/f?p=guideme:rfi-home</a:t>
            </a:r>
            <a:r>
              <a:rPr lang="en-US"/>
              <a:t> </a:t>
            </a:r>
            <a:endParaRPr lang="en-US" altLang="en-US"/>
          </a:p>
          <a:p>
            <a:r>
              <a:rPr lang="en-US"/>
              <a:t>All TRI reports must be prepared and certified by July 1st following the calendar year’s activities (aka Reporting Year (RY)).</a:t>
            </a:r>
          </a:p>
          <a:p>
            <a:pPr lvl="1"/>
            <a:r>
              <a:rPr lang="en-US"/>
              <a:t>July 1, 2024 deadline for RY 2023 (January 1 - December 31, 2023) activities</a:t>
            </a:r>
          </a:p>
        </p:txBody>
      </p:sp>
      <p:sp>
        <p:nvSpPr>
          <p:cNvPr id="12" name="Oval 11">
            <a:extLst>
              <a:ext uri="{FF2B5EF4-FFF2-40B4-BE49-F238E27FC236}">
                <a16:creationId xmlns:a16="http://schemas.microsoft.com/office/drawing/2014/main" id="{169EB0B2-F21C-0A40-B7B1-DD4A008FA337}"/>
              </a:ext>
            </a:extLst>
          </p:cNvPr>
          <p:cNvSpPr/>
          <p:nvPr/>
        </p:nvSpPr>
        <p:spPr>
          <a:xfrm>
            <a:off x="480766" y="1734532"/>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13" name="Oval 12">
            <a:extLst>
              <a:ext uri="{FF2B5EF4-FFF2-40B4-BE49-F238E27FC236}">
                <a16:creationId xmlns:a16="http://schemas.microsoft.com/office/drawing/2014/main" id="{A530E8FD-138A-D14F-BA2A-101A9ACC1319}"/>
              </a:ext>
            </a:extLst>
          </p:cNvPr>
          <p:cNvSpPr/>
          <p:nvPr/>
        </p:nvSpPr>
        <p:spPr>
          <a:xfrm>
            <a:off x="511105" y="3429000"/>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9" name="Picture 8">
            <a:extLst>
              <a:ext uri="{FF2B5EF4-FFF2-40B4-BE49-F238E27FC236}">
                <a16:creationId xmlns:a16="http://schemas.microsoft.com/office/drawing/2014/main" id="{D4952407-FE1C-D34B-8312-287358A32011}"/>
              </a:ext>
            </a:extLst>
          </p:cNvPr>
          <p:cNvPicPr>
            <a:picLocks noChangeAspect="1"/>
          </p:cNvPicPr>
          <p:nvPr/>
        </p:nvPicPr>
        <p:blipFill>
          <a:blip r:embed="rId6"/>
          <a:stretch>
            <a:fillRect/>
          </a:stretch>
        </p:blipFill>
        <p:spPr>
          <a:xfrm>
            <a:off x="765951" y="3681865"/>
            <a:ext cx="660400" cy="635000"/>
          </a:xfrm>
          <a:prstGeom prst="rect">
            <a:avLst/>
          </a:prstGeom>
        </p:spPr>
      </p:pic>
      <p:pic>
        <p:nvPicPr>
          <p:cNvPr id="10" name="Picture 9">
            <a:extLst>
              <a:ext uri="{FF2B5EF4-FFF2-40B4-BE49-F238E27FC236}">
                <a16:creationId xmlns:a16="http://schemas.microsoft.com/office/drawing/2014/main" id="{98C66935-659E-0943-B8DA-7FE9B10B80C7}"/>
              </a:ext>
            </a:extLst>
          </p:cNvPr>
          <p:cNvPicPr>
            <a:picLocks noChangeAspect="1"/>
          </p:cNvPicPr>
          <p:nvPr/>
        </p:nvPicPr>
        <p:blipFill>
          <a:blip r:embed="rId7"/>
          <a:stretch>
            <a:fillRect/>
          </a:stretch>
        </p:blipFill>
        <p:spPr>
          <a:xfrm>
            <a:off x="674652" y="2057247"/>
            <a:ext cx="762000" cy="495300"/>
          </a:xfrm>
          <a:prstGeom prst="rect">
            <a:avLst/>
          </a:prstGeom>
        </p:spPr>
      </p:pic>
    </p:spTree>
    <p:custDataLst>
      <p:tags r:id="rId1"/>
    </p:custDataLst>
    <p:extLst>
      <p:ext uri="{BB962C8B-B14F-4D97-AF65-F5344CB8AC3E}">
        <p14:creationId xmlns:p14="http://schemas.microsoft.com/office/powerpoint/2010/main" val="261573214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40" name="Rectangle 2"/>
          <p:cNvSpPr>
            <a:spLocks noGrp="1" noChangeArrowheads="1"/>
          </p:cNvSpPr>
          <p:nvPr>
            <p:ph type="title"/>
          </p:nvPr>
        </p:nvSpPr>
        <p:spPr/>
        <p:txBody>
          <a:bodyPr/>
          <a:lstStyle/>
          <a:p>
            <a:r>
              <a:rPr lang="en-US" altLang="en-US"/>
              <a:t>Accessing TRI-MEweb</a:t>
            </a:r>
          </a:p>
        </p:txBody>
      </p:sp>
      <p:sp>
        <p:nvSpPr>
          <p:cNvPr id="2" name="Content Placeholder 1"/>
          <p:cNvSpPr>
            <a:spLocks noGrp="1"/>
          </p:cNvSpPr>
          <p:nvPr>
            <p:ph type="body" sz="quarter" idx="10"/>
          </p:nvPr>
        </p:nvSpPr>
        <p:spPr>
          <a:xfrm>
            <a:off x="481013" y="1734532"/>
            <a:ext cx="9485947" cy="3996343"/>
          </a:xfrm>
        </p:spPr>
        <p:txBody>
          <a:bodyPr/>
          <a:lstStyle/>
          <a:p>
            <a:r>
              <a:rPr lang="en-US" altLang="en-US"/>
              <a:t>TRI-MEweb is accessed through EPA’s Central Data Exchange (CDX).</a:t>
            </a:r>
            <a:endParaRPr lang="en-US" altLang="en-US">
              <a:hlinkClick r:id="rId4">
                <a:extLst>
                  <a:ext uri="{A12FA001-AC4F-418D-AE19-62706E023703}">
                    <ahyp:hlinkClr xmlns:ahyp="http://schemas.microsoft.com/office/drawing/2018/hyperlinkcolor" val="tx"/>
                  </a:ext>
                </a:extLst>
              </a:hlinkClick>
            </a:endParaRPr>
          </a:p>
          <a:p>
            <a:pPr lvl="1"/>
            <a:r>
              <a:rPr lang="en-US" altLang="en-US"/>
              <a:t>CDX is accessed through: </a:t>
            </a:r>
            <a:r>
              <a:rPr lang="en-US" altLang="en-US">
                <a:hlinkClick r:id="rId4">
                  <a:extLst>
                    <a:ext uri="{A12FA001-AC4F-418D-AE19-62706E023703}">
                      <ahyp:hlinkClr xmlns:ahyp="http://schemas.microsoft.com/office/drawing/2018/hyperlinkcolor" val="tx"/>
                    </a:ext>
                  </a:extLst>
                </a:hlinkClick>
              </a:rPr>
              <a:t>https://cdx.epa.gov</a:t>
            </a:r>
            <a:r>
              <a:rPr lang="en-US" altLang="en-US"/>
              <a:t>.</a:t>
            </a:r>
          </a:p>
          <a:p>
            <a:pPr lvl="1"/>
            <a:r>
              <a:rPr lang="en-US" altLang="en-US"/>
              <a:t>TRI-MEweb users must have a CDX account.</a:t>
            </a:r>
          </a:p>
          <a:p>
            <a:pPr lvl="1"/>
            <a:r>
              <a:rPr lang="en-US" altLang="en-US"/>
              <a:t>Select TRI-MEweb user role: preparer or certifying official.</a:t>
            </a:r>
          </a:p>
          <a:p>
            <a:pPr lvl="2"/>
            <a:r>
              <a:rPr lang="en-US"/>
              <a:t>Preparers are able to create, prepare, revise and withdraw TRI Forms.</a:t>
            </a:r>
          </a:p>
          <a:p>
            <a:pPr lvl="2"/>
            <a:r>
              <a:rPr lang="en-US"/>
              <a:t>Certifying officials have these abilities plus are able to certify forms. Certifying officials should be in a senior management role for the facility.</a:t>
            </a:r>
            <a:endParaRPr lang="en-US" altLang="en-US"/>
          </a:p>
          <a:p>
            <a:r>
              <a:rPr lang="en-US" altLang="en-US"/>
              <a:t>Within TRI-MEweb, new users must gain access to their facility profile.</a:t>
            </a:r>
          </a:p>
          <a:p>
            <a:pPr lvl="1"/>
            <a:r>
              <a:rPr lang="en-US" altLang="en-US"/>
              <a:t>Option 1: Enter TRIFID and Technical Contact Name.</a:t>
            </a:r>
          </a:p>
          <a:p>
            <a:pPr lvl="1"/>
            <a:r>
              <a:rPr lang="en-US" altLang="en-US"/>
              <a:t>Option 2: Enter the facility specific access code.</a:t>
            </a:r>
          </a:p>
          <a:p>
            <a:pPr lvl="1"/>
            <a:r>
              <a:rPr lang="en-US" altLang="en-US"/>
              <a:t>Option 3: Begin a new facility profile if the facility has never reported to TRI</a:t>
            </a:r>
          </a:p>
          <a:p>
            <a:r>
              <a:rPr lang="en-US" altLang="en-US"/>
              <a:t>For assistance with accessing your facility, contact the CDX helpdesk at helpdesk@epacdx.net or call toll-free at (888) 890-1995</a:t>
            </a:r>
          </a:p>
          <a:p>
            <a:endParaRPr lang="en-US"/>
          </a:p>
        </p:txBody>
      </p:sp>
    </p:spTree>
    <p:custDataLst>
      <p:tags r:id="rId1"/>
    </p:custDataLst>
    <p:extLst>
      <p:ext uri="{BB962C8B-B14F-4D97-AF65-F5344CB8AC3E}">
        <p14:creationId xmlns:p14="http://schemas.microsoft.com/office/powerpoint/2010/main" val="327642635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Title 1"/>
          <p:cNvSpPr>
            <a:spLocks noGrp="1"/>
          </p:cNvSpPr>
          <p:nvPr>
            <p:ph type="title"/>
          </p:nvPr>
        </p:nvSpPr>
        <p:spPr/>
        <p:txBody>
          <a:bodyPr/>
          <a:lstStyle/>
          <a:p>
            <a:r>
              <a:rPr lang="en-US" altLang="en-US"/>
              <a:t>Signing and Certifying Forms</a:t>
            </a:r>
          </a:p>
        </p:txBody>
      </p:sp>
      <p:sp>
        <p:nvSpPr>
          <p:cNvPr id="246787" name="Content Placeholder 2"/>
          <p:cNvSpPr>
            <a:spLocks noGrp="1"/>
          </p:cNvSpPr>
          <p:nvPr>
            <p:ph type="body" sz="quarter" idx="10"/>
          </p:nvPr>
        </p:nvSpPr>
        <p:spPr/>
        <p:txBody>
          <a:bodyPr/>
          <a:lstStyle/>
          <a:p>
            <a:r>
              <a:rPr lang="en-US" altLang="en-US"/>
              <a:t>New Certifying officials must complete the following two requirements:</a:t>
            </a:r>
          </a:p>
          <a:p>
            <a:pPr lvl="1"/>
            <a:r>
              <a:rPr lang="en-US" altLang="en-US"/>
              <a:t>Electronic Signature Agreement (ESA)</a:t>
            </a:r>
          </a:p>
          <a:p>
            <a:pPr lvl="2"/>
            <a:r>
              <a:rPr lang="en-US" altLang="en-US"/>
              <a:t>Must be completed only once, not annually, applicable to all facility profiles</a:t>
            </a:r>
          </a:p>
          <a:p>
            <a:pPr lvl="2"/>
            <a:r>
              <a:rPr lang="en-US" altLang="en-US"/>
              <a:t>Option 1: Real-time ESA approval – verify user’s identity electronically</a:t>
            </a:r>
          </a:p>
          <a:p>
            <a:pPr lvl="2"/>
            <a:r>
              <a:rPr lang="en-US" altLang="en-US"/>
              <a:t>Option 2: Mail in signature form – minimum of 5 business days to process</a:t>
            </a:r>
          </a:p>
          <a:p>
            <a:pPr lvl="1"/>
            <a:r>
              <a:rPr lang="en-US" altLang="en-US"/>
              <a:t>TRIFID Signature Agreement </a:t>
            </a:r>
          </a:p>
          <a:p>
            <a:pPr lvl="2"/>
            <a:r>
              <a:rPr lang="en-US"/>
              <a:t>The TRIFID Signature Agreement authorizes the certifying official to certify forms for the specific TRI facility.</a:t>
            </a:r>
            <a:endParaRPr lang="en-US" altLang="en-US"/>
          </a:p>
          <a:p>
            <a:pPr lvl="2"/>
            <a:r>
              <a:rPr lang="en-US" altLang="en-US"/>
              <a:t>Facility profiles </a:t>
            </a:r>
            <a:r>
              <a:rPr lang="en-US"/>
              <a:t>must be </a:t>
            </a:r>
            <a:r>
              <a:rPr lang="en-US" altLang="en-US"/>
              <a:t>added to TRI-MEweb </a:t>
            </a:r>
            <a:r>
              <a:rPr lang="en-US"/>
              <a:t>before a TRIFID Signature Agreement Form can be signed.</a:t>
            </a:r>
          </a:p>
          <a:p>
            <a:pPr lvl="2"/>
            <a:r>
              <a:rPr lang="en-US" altLang="en-US"/>
              <a:t>Certifying officials must have a digitally signed TRIFID Signature Agreement for each facility profile </a:t>
            </a:r>
            <a:br>
              <a:rPr lang="en-US" altLang="en-US"/>
            </a:br>
            <a:r>
              <a:rPr lang="en-US" altLang="en-US"/>
              <a:t>before access to any pending submission(s) for certification is granted.</a:t>
            </a:r>
          </a:p>
          <a:p>
            <a:r>
              <a:rPr lang="en-US" altLang="en-US"/>
              <a:t>New certifying officials must </a:t>
            </a:r>
            <a:r>
              <a:rPr lang="en-US"/>
              <a:t>obtain approval of an </a:t>
            </a:r>
            <a:r>
              <a:rPr lang="en-US" altLang="en-US"/>
              <a:t>ESA and digitally sign a </a:t>
            </a:r>
            <a:br>
              <a:rPr lang="en-US" altLang="en-US"/>
            </a:br>
            <a:r>
              <a:rPr lang="en-US" altLang="en-US"/>
              <a:t>TRIFID Signature Agreement</a:t>
            </a:r>
            <a:r>
              <a:rPr lang="en-US"/>
              <a:t>(s) for each facility profile(s)</a:t>
            </a:r>
            <a:r>
              <a:rPr lang="en-US" altLang="en-US"/>
              <a:t> before pending </a:t>
            </a:r>
            <a:br>
              <a:rPr lang="en-US" altLang="en-US"/>
            </a:br>
            <a:r>
              <a:rPr lang="en-US" altLang="en-US"/>
              <a:t>submissions can be reviewed and certified.</a:t>
            </a:r>
          </a:p>
        </p:txBody>
      </p:sp>
    </p:spTree>
    <p:custDataLst>
      <p:tags r:id="rId1"/>
    </p:custDataLst>
    <p:extLst>
      <p:ext uri="{BB962C8B-B14F-4D97-AF65-F5344CB8AC3E}">
        <p14:creationId xmlns:p14="http://schemas.microsoft.com/office/powerpoint/2010/main" val="416280760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Title 1"/>
          <p:cNvSpPr>
            <a:spLocks noGrp="1"/>
          </p:cNvSpPr>
          <p:nvPr>
            <p:ph type="title"/>
          </p:nvPr>
        </p:nvSpPr>
        <p:spPr/>
        <p:txBody>
          <a:bodyPr/>
          <a:lstStyle/>
          <a:p>
            <a:r>
              <a:rPr lang="en-US" altLang="en-US"/>
              <a:t>Optional Facility-Level Information</a:t>
            </a:r>
          </a:p>
        </p:txBody>
      </p:sp>
      <p:sp>
        <p:nvSpPr>
          <p:cNvPr id="3" name="Content Placeholder 2"/>
          <p:cNvSpPr>
            <a:spLocks noGrp="1"/>
          </p:cNvSpPr>
          <p:nvPr>
            <p:ph type="body" sz="quarter" idx="10"/>
          </p:nvPr>
        </p:nvSpPr>
        <p:spPr>
          <a:xfrm>
            <a:off x="481013" y="1734532"/>
            <a:ext cx="10786427" cy="3996343"/>
          </a:xfrm>
        </p:spPr>
        <p:txBody>
          <a:bodyPr/>
          <a:lstStyle/>
          <a:p>
            <a:r>
              <a:rPr lang="en-US" altLang="en-US"/>
              <a:t>Facilities may provide optional information on facility operations.</a:t>
            </a:r>
          </a:p>
          <a:p>
            <a:r>
              <a:rPr lang="en-US" altLang="en-US"/>
              <a:t>Section 9.1 of the Form R and Section 9.2 of Form A allow a facility to provide optional </a:t>
            </a:r>
            <a:br>
              <a:rPr lang="en-US" altLang="en-US"/>
            </a:br>
            <a:r>
              <a:rPr lang="en-US" altLang="en-US"/>
              <a:t>miscellaneous information on the form submission or facility.</a:t>
            </a:r>
          </a:p>
          <a:p>
            <a:r>
              <a:rPr lang="en-US" altLang="en-US"/>
              <a:t>However, some types of miscellaneous information do not fit well into </a:t>
            </a:r>
            <a:br>
              <a:rPr lang="en-US" altLang="en-US"/>
            </a:br>
            <a:r>
              <a:rPr lang="en-US" altLang="en-US"/>
              <a:t>a TRI reporting form or arise outside of the reporting process.</a:t>
            </a:r>
          </a:p>
          <a:p>
            <a:pPr lvl="1"/>
            <a:r>
              <a:rPr lang="en-US" altLang="en-US"/>
              <a:t>TRI-</a:t>
            </a:r>
            <a:r>
              <a:rPr lang="en-US" altLang="en-US" err="1"/>
              <a:t>MEweb</a:t>
            </a:r>
            <a:r>
              <a:rPr lang="en-US" altLang="en-US"/>
              <a:t> allows you to provide optional facility-level information without preparing and submitting a TRI reporting form.</a:t>
            </a:r>
          </a:p>
          <a:p>
            <a:pPr lvl="1"/>
            <a:r>
              <a:rPr lang="en-US" altLang="en-US"/>
              <a:t>Accessible on the Facility Management Screen: Click the Take Action button and select ‘Not Reporting?’</a:t>
            </a:r>
          </a:p>
        </p:txBody>
      </p:sp>
    </p:spTree>
    <p:custDataLst>
      <p:tags r:id="rId1"/>
    </p:custDataLst>
    <p:extLst>
      <p:ext uri="{BB962C8B-B14F-4D97-AF65-F5344CB8AC3E}">
        <p14:creationId xmlns:p14="http://schemas.microsoft.com/office/powerpoint/2010/main" val="242235564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Title 1"/>
          <p:cNvSpPr>
            <a:spLocks noGrp="1"/>
          </p:cNvSpPr>
          <p:nvPr>
            <p:ph type="title"/>
          </p:nvPr>
        </p:nvSpPr>
        <p:spPr/>
        <p:txBody>
          <a:bodyPr/>
          <a:lstStyle/>
          <a:p>
            <a:r>
              <a:rPr lang="en-US" altLang="en-US"/>
              <a:t>Optional Facility-Level Information</a:t>
            </a:r>
          </a:p>
        </p:txBody>
      </p:sp>
      <p:sp>
        <p:nvSpPr>
          <p:cNvPr id="3" name="Content Placeholder 2"/>
          <p:cNvSpPr>
            <a:spLocks noGrp="1"/>
          </p:cNvSpPr>
          <p:nvPr>
            <p:ph type="body" sz="quarter" idx="10"/>
          </p:nvPr>
        </p:nvSpPr>
        <p:spPr>
          <a:xfrm>
            <a:off x="481014" y="1734533"/>
            <a:ext cx="5086666" cy="3497868"/>
          </a:xfrm>
        </p:spPr>
        <p:txBody>
          <a:bodyPr/>
          <a:lstStyle/>
          <a:p>
            <a:r>
              <a:rPr lang="en-US" altLang="en-US"/>
              <a:t>Topics on which you may elect to provide information include:</a:t>
            </a:r>
          </a:p>
          <a:p>
            <a:pPr lvl="1"/>
            <a:r>
              <a:rPr lang="en-US" altLang="en-US"/>
              <a:t>Facility name or address has changed.</a:t>
            </a:r>
          </a:p>
          <a:p>
            <a:pPr lvl="1"/>
            <a:r>
              <a:rPr lang="en-US" altLang="en-US"/>
              <a:t>Facility contact information has changed.</a:t>
            </a:r>
          </a:p>
          <a:p>
            <a:pPr lvl="1"/>
            <a:r>
              <a:rPr lang="en-US" altLang="en-US"/>
              <a:t>Facility closed either completely or temporarily</a:t>
            </a:r>
          </a:p>
          <a:p>
            <a:pPr lvl="1"/>
            <a:r>
              <a:rPr lang="en-US" altLang="en-US"/>
              <a:t>Facility did not trigger reporting due to:</a:t>
            </a:r>
          </a:p>
          <a:p>
            <a:pPr lvl="2"/>
            <a:r>
              <a:rPr lang="en-US" altLang="en-US"/>
              <a:t>Not having 10 or more full-time employee equivalents</a:t>
            </a:r>
          </a:p>
          <a:p>
            <a:pPr lvl="2"/>
            <a:r>
              <a:rPr lang="en-US" altLang="en-US"/>
              <a:t>Not being in a covered NAICS sector</a:t>
            </a:r>
          </a:p>
          <a:p>
            <a:pPr lvl="2"/>
            <a:r>
              <a:rPr lang="en-US" altLang="en-US"/>
              <a:t>Having fallen below reporting threshold for one or more chemicals</a:t>
            </a:r>
          </a:p>
        </p:txBody>
      </p:sp>
      <p:sp>
        <p:nvSpPr>
          <p:cNvPr id="7" name="Text Placeholder 6">
            <a:extLst>
              <a:ext uri="{FF2B5EF4-FFF2-40B4-BE49-F238E27FC236}">
                <a16:creationId xmlns:a16="http://schemas.microsoft.com/office/drawing/2014/main" id="{47967450-4366-5C4C-A754-16AF2CB54C4F}"/>
              </a:ext>
            </a:extLst>
          </p:cNvPr>
          <p:cNvSpPr>
            <a:spLocks noGrp="1"/>
          </p:cNvSpPr>
          <p:nvPr>
            <p:ph type="body" sz="quarter" idx="12"/>
          </p:nvPr>
        </p:nvSpPr>
        <p:spPr>
          <a:xfrm>
            <a:off x="6373261" y="1734531"/>
            <a:ext cx="5404938" cy="3111789"/>
          </a:xfrm>
        </p:spPr>
        <p:txBody>
          <a:bodyPr/>
          <a:lstStyle/>
          <a:p>
            <a:r>
              <a:rPr lang="en-US" altLang="en-US"/>
              <a:t>Benefits of providing this information include:</a:t>
            </a:r>
          </a:p>
          <a:p>
            <a:pPr lvl="1"/>
            <a:r>
              <a:rPr lang="en-US" altLang="en-US"/>
              <a:t>Keeps address and contact information up-to-date to help EPA contact your facility</a:t>
            </a:r>
          </a:p>
          <a:p>
            <a:pPr lvl="2"/>
            <a:r>
              <a:rPr lang="en-US" altLang="en-US"/>
              <a:t>Ensures email notices reach proper facility contacts</a:t>
            </a:r>
          </a:p>
          <a:p>
            <a:pPr lvl="1"/>
            <a:r>
              <a:rPr lang="en-US" altLang="en-US"/>
              <a:t>Provides clarity on why reporting may have changed substantially</a:t>
            </a:r>
          </a:p>
          <a:p>
            <a:pPr lvl="2"/>
            <a:r>
              <a:rPr lang="en-US" altLang="en-US"/>
              <a:t>Could minimize need for EPA to contact facility on data quality matters</a:t>
            </a:r>
          </a:p>
        </p:txBody>
      </p:sp>
    </p:spTree>
    <p:custDataLst>
      <p:tags r:id="rId1"/>
    </p:custDataLst>
    <p:extLst>
      <p:ext uri="{BB962C8B-B14F-4D97-AF65-F5344CB8AC3E}">
        <p14:creationId xmlns:p14="http://schemas.microsoft.com/office/powerpoint/2010/main" val="388933254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For More Information and Assistance</a:t>
            </a:r>
          </a:p>
        </p:txBody>
      </p:sp>
      <p:sp>
        <p:nvSpPr>
          <p:cNvPr id="6" name="Text Placeholder 5">
            <a:extLst>
              <a:ext uri="{FF2B5EF4-FFF2-40B4-BE49-F238E27FC236}">
                <a16:creationId xmlns:a16="http://schemas.microsoft.com/office/drawing/2014/main" id="{0422CCB2-3E78-EB42-8107-FBF6639CC7EA}"/>
              </a:ext>
            </a:extLst>
          </p:cNvPr>
          <p:cNvSpPr>
            <a:spLocks noGrp="1"/>
          </p:cNvSpPr>
          <p:nvPr>
            <p:ph type="body" sz="quarter" idx="10"/>
          </p:nvPr>
        </p:nvSpPr>
        <p:spPr>
          <a:xfrm>
            <a:off x="481013" y="1734532"/>
            <a:ext cx="10593387" cy="3996343"/>
          </a:xfrm>
        </p:spPr>
        <p:txBody>
          <a:bodyPr/>
          <a:lstStyle/>
          <a:p>
            <a:r>
              <a:rPr lang="en-US"/>
              <a:t>For more information on TRI requirements see the second part of this training course on TRI Advanced Concepts.</a:t>
            </a:r>
          </a:p>
          <a:p>
            <a:r>
              <a:rPr lang="en-US"/>
              <a:t>For TRI reporting guidance, information and tutorials on the TRI-</a:t>
            </a:r>
            <a:r>
              <a:rPr lang="en-US" err="1"/>
              <a:t>MEweb</a:t>
            </a:r>
            <a:r>
              <a:rPr lang="en-US"/>
              <a:t> reporting software, and the latest changes to the TRI Program please visit: </a:t>
            </a:r>
            <a:r>
              <a:rPr lang="en-US" b="0">
                <a:hlinkClick r:id="rId4">
                  <a:extLst>
                    <a:ext uri="{A12FA001-AC4F-418D-AE19-62706E023703}">
                      <ahyp:hlinkClr xmlns:ahyp="http://schemas.microsoft.com/office/drawing/2018/hyperlinkcolor" val="tx"/>
                    </a:ext>
                  </a:extLst>
                </a:hlinkClick>
              </a:rPr>
              <a:t>https://www.epa.gov/tri</a:t>
            </a:r>
            <a:r>
              <a:rPr lang="en-US" b="0"/>
              <a:t>.</a:t>
            </a:r>
          </a:p>
          <a:p>
            <a:r>
              <a:rPr lang="en-US"/>
              <a:t>Industry-specific and chemical-specific guidance can be found at: </a:t>
            </a:r>
            <a:r>
              <a:rPr lang="en-US" b="0">
                <a:hlinkClick r:id="rId5"/>
              </a:rPr>
              <a:t>https://guideme.epa.gov/ords/guideme_ext/f?p=guideme:gd-list</a:t>
            </a:r>
            <a:r>
              <a:rPr lang="en-US" b="0"/>
              <a:t>.</a:t>
            </a:r>
            <a:endParaRPr lang="en-US" altLang="en-US" b="0"/>
          </a:p>
          <a:p>
            <a:r>
              <a:rPr lang="en-US" altLang="en-US"/>
              <a:t>For help accessing CDX accounts, password resets, accessing a facility, or completing an ESA, contact the CDX helpdesk: </a:t>
            </a:r>
            <a:r>
              <a:rPr lang="en-US" b="0">
                <a:hlinkClick r:id="rId6">
                  <a:extLst>
                    <a:ext uri="{A12FA001-AC4F-418D-AE19-62706E023703}">
                      <ahyp:hlinkClr xmlns:ahyp="http://schemas.microsoft.com/office/drawing/2018/hyperlinkcolor" val="tx"/>
                    </a:ext>
                  </a:extLst>
                </a:hlinkClick>
              </a:rPr>
              <a:t>https://cdx.epa.gov/Contact</a:t>
            </a:r>
            <a:r>
              <a:rPr lang="en-US" b="0"/>
              <a:t>.</a:t>
            </a:r>
            <a:endParaRPr lang="en-US" altLang="en-US" b="0"/>
          </a:p>
          <a:p>
            <a:endParaRPr lang="en-US"/>
          </a:p>
          <a:p>
            <a:endParaRPr lang="en-US"/>
          </a:p>
          <a:p>
            <a:endParaRPr lang="en-US"/>
          </a:p>
          <a:p>
            <a:endParaRPr lang="en-US"/>
          </a:p>
        </p:txBody>
      </p:sp>
    </p:spTree>
    <p:custDataLst>
      <p:tags r:id="rId1"/>
    </p:custDataLst>
    <p:extLst>
      <p:ext uri="{BB962C8B-B14F-4D97-AF65-F5344CB8AC3E}">
        <p14:creationId xmlns:p14="http://schemas.microsoft.com/office/powerpoint/2010/main" val="346102714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p:txBody>
          <a:bodyPr/>
          <a:lstStyle/>
          <a:p>
            <a:r>
              <a:rPr lang="en-US"/>
              <a:t>End of Module</a:t>
            </a:r>
          </a:p>
        </p:txBody>
      </p:sp>
    </p:spTree>
    <p:custDataLst>
      <p:tags r:id="rId1"/>
    </p:custDataLst>
    <p:extLst>
      <p:ext uri="{BB962C8B-B14F-4D97-AF65-F5344CB8AC3E}">
        <p14:creationId xmlns:p14="http://schemas.microsoft.com/office/powerpoint/2010/main" val="393927230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Number Placeholder 4"/>
          <p:cNvSpPr txBox="1">
            <a:spLocks noGrp="1"/>
          </p:cNvSpPr>
          <p:nvPr/>
        </p:nvSpPr>
        <p:spPr bwMode="auto">
          <a:xfrm>
            <a:off x="8763000" y="62103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0" rIns="91421" bIns="4571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432AD68B-D5BF-47FC-9596-56E1CFB87800}" type="slidenum">
              <a:rPr lang="en-US" altLang="en-US" sz="1300"/>
              <a:pPr algn="r"/>
              <a:t>137</a:t>
            </a:fld>
            <a:endParaRPr lang="en-US" altLang="en-US" sz="1300"/>
          </a:p>
        </p:txBody>
      </p:sp>
      <p:sp>
        <p:nvSpPr>
          <p:cNvPr id="260099" name="Rectangle 2"/>
          <p:cNvSpPr>
            <a:spLocks noGrp="1" noChangeArrowheads="1"/>
          </p:cNvSpPr>
          <p:nvPr>
            <p:ph type="title"/>
          </p:nvPr>
        </p:nvSpPr>
        <p:spPr/>
        <p:txBody>
          <a:bodyPr/>
          <a:lstStyle/>
          <a:p>
            <a:r>
              <a:rPr lang="en-US" altLang="en-US"/>
              <a:t>Quiz Answers</a:t>
            </a:r>
          </a:p>
        </p:txBody>
      </p:sp>
      <p:sp>
        <p:nvSpPr>
          <p:cNvPr id="2" name="Slide Number Placeholder 1"/>
          <p:cNvSpPr>
            <a:spLocks noGrp="1"/>
          </p:cNvSpPr>
          <p:nvPr>
            <p:ph type="sldNum" sz="quarter" idx="4294967295"/>
          </p:nvPr>
        </p:nvSpPr>
        <p:spPr>
          <a:xfrm>
            <a:off x="9652000" y="6210300"/>
            <a:ext cx="2540000" cy="457200"/>
          </a:xfrm>
          <a:prstGeom prst="rect">
            <a:avLst/>
          </a:prstGeom>
        </p:spPr>
        <p:txBody>
          <a:bodyPr/>
          <a:lstStyle/>
          <a:p>
            <a:pPr>
              <a:defRPr/>
            </a:pPr>
            <a:fld id="{BA396FF6-E613-425A-BEAA-AABE638ABF7C}" type="slidenum">
              <a:rPr lang="en-US" altLang="en-US" smtClean="0"/>
              <a:pPr>
                <a:defRPr/>
              </a:pPr>
              <a:t>137</a:t>
            </a:fld>
            <a:endParaRPr lang="en-US" altLang="en-US"/>
          </a:p>
        </p:txBody>
      </p:sp>
    </p:spTree>
    <p:extLst>
      <p:ext uri="{BB962C8B-B14F-4D97-AF65-F5344CB8AC3E}">
        <p14:creationId xmlns:p14="http://schemas.microsoft.com/office/powerpoint/2010/main" val="141295369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024B-22D7-0144-9572-001BF6DEBD3C}"/>
              </a:ext>
            </a:extLst>
          </p:cNvPr>
          <p:cNvSpPr>
            <a:spLocks noGrp="1"/>
          </p:cNvSpPr>
          <p:nvPr>
            <p:ph type="title"/>
          </p:nvPr>
        </p:nvSpPr>
        <p:spPr/>
        <p:txBody>
          <a:bodyPr/>
          <a:lstStyle/>
          <a:p>
            <a:r>
              <a:rPr lang="en-US"/>
              <a:t>Quiz #1: </a:t>
            </a:r>
            <a:r>
              <a:rPr lang="en-US" b="0"/>
              <a:t>Question 1</a:t>
            </a:r>
          </a:p>
        </p:txBody>
      </p:sp>
      <p:sp>
        <p:nvSpPr>
          <p:cNvPr id="18" name="Text Placeholder 17">
            <a:extLst>
              <a:ext uri="{FF2B5EF4-FFF2-40B4-BE49-F238E27FC236}">
                <a16:creationId xmlns:a16="http://schemas.microsoft.com/office/drawing/2014/main" id="{4F13573C-9305-1346-B30A-9524D1B7B029}"/>
              </a:ext>
            </a:extLst>
          </p:cNvPr>
          <p:cNvSpPr>
            <a:spLocks noGrp="1"/>
          </p:cNvSpPr>
          <p:nvPr>
            <p:ph type="body" sz="quarter" idx="10"/>
          </p:nvPr>
        </p:nvSpPr>
        <p:spPr>
          <a:xfrm>
            <a:off x="2339026" y="1824140"/>
            <a:ext cx="8054653" cy="1210347"/>
          </a:xfrm>
        </p:spPr>
        <p:txBody>
          <a:bodyPr/>
          <a:lstStyle/>
          <a:p>
            <a:r>
              <a:rPr lang="en-US" altLang="en-US"/>
              <a:t>Would the facility described below be covered by TRI and, therefore, need to consider its chemical use for possible reporting? </a:t>
            </a:r>
          </a:p>
          <a:p>
            <a:r>
              <a:rPr lang="en-US" altLang="en-US"/>
              <a:t>	A manufacturing facility, owned by ABC Corporation, with 100 full-time employees</a:t>
            </a:r>
          </a:p>
          <a:p>
            <a:r>
              <a:rPr lang="en-US" altLang="en-US" i="1"/>
              <a:t>Select Yes or No</a:t>
            </a:r>
          </a:p>
        </p:txBody>
      </p:sp>
      <p:sp>
        <p:nvSpPr>
          <p:cNvPr id="19" name="Text Placeholder 18">
            <a:extLst>
              <a:ext uri="{FF2B5EF4-FFF2-40B4-BE49-F238E27FC236}">
                <a16:creationId xmlns:a16="http://schemas.microsoft.com/office/drawing/2014/main" id="{C8A4B3F2-6DFA-644D-A8E3-589EB08B98E3}"/>
              </a:ext>
            </a:extLst>
          </p:cNvPr>
          <p:cNvSpPr>
            <a:spLocks noGrp="1"/>
          </p:cNvSpPr>
          <p:nvPr>
            <p:ph type="body" sz="quarter" idx="11"/>
          </p:nvPr>
        </p:nvSpPr>
        <p:spPr>
          <a:xfrm>
            <a:off x="622479" y="4285408"/>
            <a:ext cx="10401121" cy="1800432"/>
          </a:xfrm>
        </p:spPr>
        <p:txBody>
          <a:bodyPr/>
          <a:lstStyle/>
          <a:p>
            <a:r>
              <a:rPr lang="en-US" altLang="en-US" sz="1800"/>
              <a:t>Answer: Yes</a:t>
            </a:r>
          </a:p>
          <a:p>
            <a:r>
              <a:rPr lang="en-US" altLang="en-US" sz="1800"/>
              <a:t>As a manufacturing facility, its primary NAICS code will be among those covered by EPCRA Section 313 (TRI). In addition, the facility employs more than 10 full-time employees. This facility would need to consider whether it has exceeded any activity thresholds for TRI chemicals or chemical categories to determine if it needed to report</a:t>
            </a:r>
          </a:p>
        </p:txBody>
      </p:sp>
    </p:spTree>
    <p:extLst>
      <p:ext uri="{BB962C8B-B14F-4D97-AF65-F5344CB8AC3E}">
        <p14:creationId xmlns:p14="http://schemas.microsoft.com/office/powerpoint/2010/main" val="142748354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D323326-5B34-3540-977E-5DB860BD9CC5}"/>
              </a:ext>
            </a:extLst>
          </p:cNvPr>
          <p:cNvSpPr>
            <a:spLocks noGrp="1"/>
          </p:cNvSpPr>
          <p:nvPr>
            <p:ph type="title"/>
          </p:nvPr>
        </p:nvSpPr>
        <p:spPr/>
        <p:txBody>
          <a:bodyPr/>
          <a:lstStyle/>
          <a:p>
            <a:r>
              <a:rPr lang="en-US"/>
              <a:t>Quiz #1: </a:t>
            </a:r>
            <a:r>
              <a:rPr lang="en-US" b="0"/>
              <a:t>Question 2</a:t>
            </a:r>
          </a:p>
        </p:txBody>
      </p:sp>
      <p:sp>
        <p:nvSpPr>
          <p:cNvPr id="6" name="Text Placeholder 5">
            <a:extLst>
              <a:ext uri="{FF2B5EF4-FFF2-40B4-BE49-F238E27FC236}">
                <a16:creationId xmlns:a16="http://schemas.microsoft.com/office/drawing/2014/main" id="{BF0D4E7E-ECD5-3247-A307-94B0E904D9EC}"/>
              </a:ext>
            </a:extLst>
          </p:cNvPr>
          <p:cNvSpPr>
            <a:spLocks noGrp="1"/>
          </p:cNvSpPr>
          <p:nvPr>
            <p:ph type="body" sz="quarter" idx="11"/>
          </p:nvPr>
        </p:nvSpPr>
        <p:spPr>
          <a:xfrm>
            <a:off x="622479" y="4285408"/>
            <a:ext cx="10897076" cy="1210347"/>
          </a:xfrm>
        </p:spPr>
        <p:txBody>
          <a:bodyPr/>
          <a:lstStyle/>
          <a:p>
            <a:pPr marL="0" indent="0"/>
            <a:r>
              <a:rPr lang="en-US" altLang="en-US" sz="1800"/>
              <a:t>Answer: No</a:t>
            </a:r>
          </a:p>
          <a:p>
            <a:pPr marL="0" indent="0"/>
            <a:r>
              <a:rPr lang="en-US" altLang="en-US" sz="1800"/>
              <a:t>The facility’s maintenance and warehouse activities are represented by a primary NAICS code that will not be among those covered by EPCRA 313 (TRI). In addition, the facility has fewer than 10 full-time employees.  This facility would not need to report</a:t>
            </a:r>
          </a:p>
        </p:txBody>
      </p:sp>
      <p:sp>
        <p:nvSpPr>
          <p:cNvPr id="14" name="Text Placeholder 17">
            <a:extLst>
              <a:ext uri="{FF2B5EF4-FFF2-40B4-BE49-F238E27FC236}">
                <a16:creationId xmlns:a16="http://schemas.microsoft.com/office/drawing/2014/main" id="{7CD13D42-0340-F746-9A45-94E3DABD1E80}"/>
              </a:ext>
            </a:extLst>
          </p:cNvPr>
          <p:cNvSpPr>
            <a:spLocks noGrp="1"/>
          </p:cNvSpPr>
          <p:nvPr>
            <p:ph type="body" sz="quarter" idx="10"/>
          </p:nvPr>
        </p:nvSpPr>
        <p:spPr>
          <a:xfrm>
            <a:off x="2339026" y="1824140"/>
            <a:ext cx="9090973" cy="1210347"/>
          </a:xfrm>
        </p:spPr>
        <p:txBody>
          <a:bodyPr/>
          <a:lstStyle/>
          <a:p>
            <a:r>
              <a:rPr lang="en-US" altLang="en-US"/>
              <a:t>Would the facility described below be covered by TRI and, therefore, need to consider its chemical use for possible reporting? </a:t>
            </a:r>
          </a:p>
          <a:p>
            <a:r>
              <a:rPr lang="en-US" altLang="en-US"/>
              <a:t>A maintenance and warehouse facility, owned by ABC Corporation, with 5 full-time employees, a few blocks away from the manufacturing facility described in Question 1</a:t>
            </a:r>
          </a:p>
          <a:p>
            <a:r>
              <a:rPr lang="en-US" altLang="en-US" i="1"/>
              <a:t>Select Yes or No</a:t>
            </a:r>
          </a:p>
        </p:txBody>
      </p:sp>
    </p:spTree>
    <p:extLst>
      <p:ext uri="{BB962C8B-B14F-4D97-AF65-F5344CB8AC3E}">
        <p14:creationId xmlns:p14="http://schemas.microsoft.com/office/powerpoint/2010/main" val="1857634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9AA2FC4-E748-0947-A230-1B4FB7F0C4AA}"/>
              </a:ext>
            </a:extLst>
          </p:cNvPr>
          <p:cNvSpPr/>
          <p:nvPr userDrawn="1"/>
        </p:nvSpPr>
        <p:spPr>
          <a:xfrm>
            <a:off x="0" y="1393196"/>
            <a:ext cx="7543799" cy="4911264"/>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B97CB1-A3AD-8B48-AE3A-C7613852B779}"/>
              </a:ext>
            </a:extLst>
          </p:cNvPr>
          <p:cNvSpPr>
            <a:spLocks noGrp="1"/>
          </p:cNvSpPr>
          <p:nvPr>
            <p:ph type="title"/>
          </p:nvPr>
        </p:nvSpPr>
        <p:spPr/>
        <p:txBody>
          <a:bodyPr>
            <a:noAutofit/>
          </a:bodyPr>
          <a:lstStyle/>
          <a:p>
            <a:r>
              <a:rPr lang="en-US"/>
              <a:t>Example of a </a:t>
            </a:r>
            <a:br>
              <a:rPr lang="en-US"/>
            </a:br>
            <a:r>
              <a:rPr lang="en-US"/>
              <a:t>Multi-Establishment Facility</a:t>
            </a:r>
          </a:p>
        </p:txBody>
      </p:sp>
      <p:sp>
        <p:nvSpPr>
          <p:cNvPr id="8" name="Text Placeholder 2">
            <a:extLst>
              <a:ext uri="{FF2B5EF4-FFF2-40B4-BE49-F238E27FC236}">
                <a16:creationId xmlns:a16="http://schemas.microsoft.com/office/drawing/2014/main" id="{6CB3B046-15D2-9F40-BDAD-982DA3D65F62}"/>
              </a:ext>
            </a:extLst>
          </p:cNvPr>
          <p:cNvSpPr txBox="1">
            <a:spLocks/>
          </p:cNvSpPr>
          <p:nvPr/>
        </p:nvSpPr>
        <p:spPr>
          <a:xfrm>
            <a:off x="481013" y="1734532"/>
            <a:ext cx="5988367" cy="30203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2000" b="1"/>
              <a:t>Three separate establishments with distinct </a:t>
            </a:r>
            <a:br>
              <a:rPr lang="en-US" sz="2000" b="1"/>
            </a:br>
            <a:r>
              <a:rPr lang="en-US" sz="2000" b="1"/>
              <a:t>and separate economic units located on contiguous/ adjacent property owned by same person(s) is one facility under EPCRA </a:t>
            </a:r>
            <a:br>
              <a:rPr lang="en-US" sz="2000" b="1"/>
            </a:br>
            <a:r>
              <a:rPr lang="en-US" altLang="en-US" sz="2000"/>
              <a:t>(40 CFR §§ 372.22(b) and 372.3)</a:t>
            </a:r>
          </a:p>
          <a:p>
            <a:pPr marL="682625" lvl="1"/>
            <a:r>
              <a:rPr lang="en-US" altLang="en-US" sz="1600"/>
              <a:t>Establishment - unique and separate economic </a:t>
            </a:r>
            <a:br>
              <a:rPr lang="en-US" altLang="en-US" sz="1600"/>
            </a:br>
            <a:r>
              <a:rPr lang="en-US" altLang="en-US" sz="1600"/>
              <a:t>unit of a facility (See 40 CFR § 372.3)</a:t>
            </a:r>
            <a:endParaRPr lang="en-US" altLang="en-US" sz="140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45"/>
          <a:stretch/>
        </p:blipFill>
        <p:spPr>
          <a:xfrm>
            <a:off x="7543800" y="-4900"/>
            <a:ext cx="4648200" cy="6309360"/>
          </a:xfrm>
          <a:prstGeom prst="rect">
            <a:avLst/>
          </a:prstGeom>
        </p:spPr>
      </p:pic>
    </p:spTree>
    <p:extLst>
      <p:ext uri="{BB962C8B-B14F-4D97-AF65-F5344CB8AC3E}">
        <p14:creationId xmlns:p14="http://schemas.microsoft.com/office/powerpoint/2010/main" val="19866495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C8946-3001-EF4F-80FF-3D2E5FC4FF5F}"/>
              </a:ext>
            </a:extLst>
          </p:cNvPr>
          <p:cNvSpPr>
            <a:spLocks noGrp="1"/>
          </p:cNvSpPr>
          <p:nvPr>
            <p:ph type="title"/>
          </p:nvPr>
        </p:nvSpPr>
        <p:spPr/>
        <p:txBody>
          <a:bodyPr/>
          <a:lstStyle/>
          <a:p>
            <a:r>
              <a:rPr lang="en-US" altLang="en-US"/>
              <a:t>Quiz #1: </a:t>
            </a:r>
            <a:r>
              <a:rPr lang="en-US" altLang="en-US" b="0"/>
              <a:t>Question 3</a:t>
            </a:r>
            <a:endParaRPr lang="en-US" b="0"/>
          </a:p>
        </p:txBody>
      </p:sp>
      <p:sp>
        <p:nvSpPr>
          <p:cNvPr id="20" name="Text Placeholder 19">
            <a:extLst>
              <a:ext uri="{FF2B5EF4-FFF2-40B4-BE49-F238E27FC236}">
                <a16:creationId xmlns:a16="http://schemas.microsoft.com/office/drawing/2014/main" id="{66DC53DF-A24C-7143-B2B7-D7619BD3507E}"/>
              </a:ext>
            </a:extLst>
          </p:cNvPr>
          <p:cNvSpPr>
            <a:spLocks noGrp="1"/>
          </p:cNvSpPr>
          <p:nvPr>
            <p:ph type="body" sz="quarter" idx="11"/>
          </p:nvPr>
        </p:nvSpPr>
        <p:spPr>
          <a:xfrm>
            <a:off x="622479" y="4285408"/>
            <a:ext cx="11038788" cy="1210347"/>
          </a:xfrm>
        </p:spPr>
        <p:txBody>
          <a:bodyPr/>
          <a:lstStyle/>
          <a:p>
            <a:pPr marL="0" indent="0"/>
            <a:r>
              <a:rPr lang="en-US" altLang="en-US" sz="1800"/>
              <a:t>Answer: Yes</a:t>
            </a:r>
          </a:p>
          <a:p>
            <a:pPr marL="0" indent="0"/>
            <a:r>
              <a:rPr lang="en-US" altLang="en-US" sz="1800"/>
              <a:t>The maintenance and warehouse activities are considered part of the manufacturing facility because they are on adjacent properties. Since the employee threshold is exceeded, this facility would need to consider any chemical use at the warehouse and maintenance establishment along with that of the manufacturing facility to determine if the facility needed to report</a:t>
            </a:r>
          </a:p>
        </p:txBody>
      </p:sp>
      <p:sp>
        <p:nvSpPr>
          <p:cNvPr id="14" name="Text Placeholder 17">
            <a:extLst>
              <a:ext uri="{FF2B5EF4-FFF2-40B4-BE49-F238E27FC236}">
                <a16:creationId xmlns:a16="http://schemas.microsoft.com/office/drawing/2014/main" id="{D52159A7-91FF-104A-A59F-46077473635C}"/>
              </a:ext>
            </a:extLst>
          </p:cNvPr>
          <p:cNvSpPr>
            <a:spLocks noGrp="1"/>
          </p:cNvSpPr>
          <p:nvPr>
            <p:ph type="body" sz="quarter" idx="10"/>
          </p:nvPr>
        </p:nvSpPr>
        <p:spPr>
          <a:xfrm>
            <a:off x="2339027" y="1824140"/>
            <a:ext cx="8095294" cy="1210347"/>
          </a:xfrm>
        </p:spPr>
        <p:txBody>
          <a:bodyPr/>
          <a:lstStyle/>
          <a:p>
            <a:r>
              <a:rPr lang="en-US" altLang="en-US"/>
              <a:t>Would the facility described below be covered by TRI and, therefore, need to consider its chemical use for possible reporting? </a:t>
            </a:r>
          </a:p>
          <a:p>
            <a:r>
              <a:rPr lang="en-US" altLang="en-US"/>
              <a:t>A maintenance and warehouse facility, owned by ABC Corporation, with 5 full-time employees, next door to the manufacturing facility described in Question 1</a:t>
            </a:r>
          </a:p>
          <a:p>
            <a:r>
              <a:rPr lang="en-US" altLang="en-US" i="1"/>
              <a:t>Select Yes or No</a:t>
            </a:r>
          </a:p>
        </p:txBody>
      </p:sp>
    </p:spTree>
    <p:extLst>
      <p:ext uri="{BB962C8B-B14F-4D97-AF65-F5344CB8AC3E}">
        <p14:creationId xmlns:p14="http://schemas.microsoft.com/office/powerpoint/2010/main" val="50228817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US" altLang="en-US"/>
              <a:t>Quiz #2: </a:t>
            </a:r>
            <a:r>
              <a:rPr lang="en-US" altLang="en-US" b="0"/>
              <a:t>Question 1</a:t>
            </a:r>
          </a:p>
        </p:txBody>
      </p:sp>
      <p:sp>
        <p:nvSpPr>
          <p:cNvPr id="76803" name="Content Placeholder 2"/>
          <p:cNvSpPr>
            <a:spLocks noGrp="1"/>
          </p:cNvSpPr>
          <p:nvPr>
            <p:ph type="body" sz="quarter" idx="10"/>
          </p:nvPr>
        </p:nvSpPr>
        <p:spPr>
          <a:xfrm>
            <a:off x="2339026" y="1744210"/>
            <a:ext cx="9180529" cy="1656764"/>
          </a:xfrm>
        </p:spPr>
        <p:txBody>
          <a:bodyPr/>
          <a:lstStyle/>
          <a:p>
            <a:r>
              <a:rPr lang="en-US" altLang="en-US"/>
              <a:t>A plant uses benzene as a raw material to manufacture liquid industrial adhesive. The plant adds 27,000 </a:t>
            </a:r>
            <a:r>
              <a:rPr lang="en-US" altLang="en-US" err="1"/>
              <a:t>lb</a:t>
            </a:r>
            <a:r>
              <a:rPr lang="en-US" altLang="en-US"/>
              <a:t> of benzene to its liquid adhesive-making operation during the reporting year, but 3,000 </a:t>
            </a:r>
            <a:r>
              <a:rPr lang="en-US" altLang="en-US" err="1"/>
              <a:t>lb</a:t>
            </a:r>
            <a:r>
              <a:rPr lang="en-US" altLang="en-US"/>
              <a:t> are volatilized during the operation. How much of the benzene should be applied toward the processing activity threshold? </a:t>
            </a:r>
          </a:p>
          <a:p>
            <a:r>
              <a:rPr lang="en-US" altLang="en-US"/>
              <a:t>A. 27,000 </a:t>
            </a:r>
            <a:r>
              <a:rPr lang="en-US" altLang="en-US" err="1"/>
              <a:t>lb</a:t>
            </a:r>
            <a:r>
              <a:rPr lang="en-US" altLang="en-US"/>
              <a:t>	B. 24,000 </a:t>
            </a:r>
            <a:r>
              <a:rPr lang="en-US" altLang="en-US" err="1"/>
              <a:t>lb</a:t>
            </a:r>
            <a:r>
              <a:rPr lang="en-US" altLang="en-US"/>
              <a:t>	C. 3,000 </a:t>
            </a:r>
            <a:r>
              <a:rPr lang="en-US" altLang="en-US" err="1"/>
              <a:t>lb</a:t>
            </a:r>
            <a:endParaRPr lang="en-US" altLang="en-US"/>
          </a:p>
          <a:p>
            <a:r>
              <a:rPr lang="en-US" altLang="en-US" i="1"/>
              <a:t>Select your choice</a:t>
            </a:r>
          </a:p>
        </p:txBody>
      </p:sp>
      <p:sp>
        <p:nvSpPr>
          <p:cNvPr id="8" name="Text Placeholder 19">
            <a:extLst>
              <a:ext uri="{FF2B5EF4-FFF2-40B4-BE49-F238E27FC236}">
                <a16:creationId xmlns:a16="http://schemas.microsoft.com/office/drawing/2014/main" id="{AC0759AC-5737-6A43-BA37-35667CEFAE88}"/>
              </a:ext>
            </a:extLst>
          </p:cNvPr>
          <p:cNvSpPr>
            <a:spLocks noGrp="1"/>
          </p:cNvSpPr>
          <p:nvPr>
            <p:ph type="body" sz="quarter" idx="11"/>
          </p:nvPr>
        </p:nvSpPr>
        <p:spPr>
          <a:xfrm>
            <a:off x="622478" y="4285408"/>
            <a:ext cx="11366322" cy="1795352"/>
          </a:xfrm>
        </p:spPr>
        <p:txBody>
          <a:bodyPr/>
          <a:lstStyle/>
          <a:p>
            <a:pPr marL="0" indent="0"/>
            <a:r>
              <a:rPr lang="en-US" altLang="en-US" sz="1800"/>
              <a:t>Answer: A is correct</a:t>
            </a:r>
          </a:p>
          <a:p>
            <a:pPr marL="0" indent="0"/>
            <a:r>
              <a:rPr lang="en-US" altLang="en-US" sz="1800"/>
              <a:t>27,000 total lb of benzene is processed. Always apply the total amount that enters a process toward the activity threshold. The quantity of benzene processed exceeds the processing threshold (25,000 lb) for c</a:t>
            </a:r>
            <a:r>
              <a:rPr lang="en-US" sz="1800"/>
              <a:t>hemicals with 25,000/10,000-pound reporting thresholds.</a:t>
            </a:r>
            <a:r>
              <a:rPr lang="en-US" altLang="en-US" sz="1800"/>
              <a:t> Therefore, the facility would need to complete a TRI form for benzene. The quantity released to the environment would be reported on the TRI Form R.</a:t>
            </a:r>
          </a:p>
        </p:txBody>
      </p:sp>
    </p:spTree>
    <p:extLst>
      <p:ext uri="{BB962C8B-B14F-4D97-AF65-F5344CB8AC3E}">
        <p14:creationId xmlns:p14="http://schemas.microsoft.com/office/powerpoint/2010/main" val="278472543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altLang="en-US"/>
              <a:t>Quiz #2: </a:t>
            </a:r>
            <a:r>
              <a:rPr lang="en-US" altLang="en-US" b="0"/>
              <a:t>Question 2</a:t>
            </a:r>
          </a:p>
        </p:txBody>
      </p:sp>
      <p:sp>
        <p:nvSpPr>
          <p:cNvPr id="77827" name="Content Placeholder 2"/>
          <p:cNvSpPr>
            <a:spLocks noGrp="1"/>
          </p:cNvSpPr>
          <p:nvPr>
            <p:ph type="body" sz="quarter" idx="10"/>
          </p:nvPr>
        </p:nvSpPr>
        <p:spPr>
          <a:xfrm>
            <a:off x="2339027" y="1793660"/>
            <a:ext cx="8315722" cy="1708160"/>
          </a:xfrm>
        </p:spPr>
        <p:txBody>
          <a:bodyPr wrap="square">
            <a:spAutoFit/>
          </a:bodyPr>
          <a:lstStyle/>
          <a:p>
            <a:pPr marL="0" indent="0">
              <a:buNone/>
            </a:pPr>
            <a:r>
              <a:rPr lang="en-US" altLang="en-US" sz="1600"/>
              <a:t>If a facility processes 20,000 lb of to 4,4’-Methylenedi(phenyl isocyanate) in one operation and 10,000 lb of </a:t>
            </a:r>
            <a:r>
              <a:rPr lang="en-US" altLang="en-US" sz="1600" err="1"/>
              <a:t>isophorone</a:t>
            </a:r>
            <a:r>
              <a:rPr lang="en-US" altLang="en-US" sz="1600"/>
              <a:t> diisocyanate in another operation during the reporting year, what should it apply towards it's processing threshold for the diisocyanates category? </a:t>
            </a:r>
          </a:p>
          <a:p>
            <a:pPr marL="0" indent="0">
              <a:buNone/>
            </a:pPr>
            <a:r>
              <a:rPr lang="en-US" altLang="en-US"/>
              <a:t>A. 10,000 </a:t>
            </a:r>
            <a:r>
              <a:rPr lang="en-US" altLang="en-US" err="1"/>
              <a:t>lb</a:t>
            </a:r>
            <a:r>
              <a:rPr lang="en-US" altLang="en-US"/>
              <a:t>	B. 20,000 </a:t>
            </a:r>
            <a:r>
              <a:rPr lang="en-US" altLang="en-US" err="1"/>
              <a:t>lb</a:t>
            </a:r>
            <a:r>
              <a:rPr lang="en-US" altLang="en-US"/>
              <a:t>	C. 30,000 </a:t>
            </a:r>
            <a:r>
              <a:rPr lang="en-US" altLang="en-US" err="1"/>
              <a:t>lb</a:t>
            </a:r>
            <a:endParaRPr lang="en-US" altLang="en-US" sz="1600"/>
          </a:p>
          <a:p>
            <a:pPr marL="0" indent="0">
              <a:buNone/>
            </a:pPr>
            <a:r>
              <a:rPr lang="en-US" altLang="en-US" sz="1600" i="1"/>
              <a:t>Select your choice</a:t>
            </a:r>
          </a:p>
        </p:txBody>
      </p:sp>
      <p:sp>
        <p:nvSpPr>
          <p:cNvPr id="7" name="Text Placeholder 19">
            <a:extLst>
              <a:ext uri="{FF2B5EF4-FFF2-40B4-BE49-F238E27FC236}">
                <a16:creationId xmlns:a16="http://schemas.microsoft.com/office/drawing/2014/main" id="{1E0056D2-7CDC-174B-877D-4E10958BCDA0}"/>
              </a:ext>
            </a:extLst>
          </p:cNvPr>
          <p:cNvSpPr>
            <a:spLocks noGrp="1"/>
          </p:cNvSpPr>
          <p:nvPr>
            <p:ph type="body" sz="quarter" idx="11"/>
          </p:nvPr>
        </p:nvSpPr>
        <p:spPr>
          <a:xfrm>
            <a:off x="622478" y="4285408"/>
            <a:ext cx="11038788" cy="1210347"/>
          </a:xfrm>
        </p:spPr>
        <p:txBody>
          <a:bodyPr/>
          <a:lstStyle/>
          <a:p>
            <a:pPr marL="0" indent="0"/>
            <a:r>
              <a:rPr lang="en-US" altLang="en-US" sz="1800"/>
              <a:t>Answer: C is correct</a:t>
            </a:r>
          </a:p>
          <a:p>
            <a:pPr marL="0" indent="0"/>
            <a:r>
              <a:rPr lang="en-US" altLang="en-US" sz="1800"/>
              <a:t>4,4’-Methylenedi(phenyl isocyanate) and </a:t>
            </a:r>
            <a:r>
              <a:rPr lang="en-US" altLang="en-US" sz="1800" err="1"/>
              <a:t>isophorone</a:t>
            </a:r>
            <a:r>
              <a:rPr lang="en-US" altLang="en-US" sz="1800"/>
              <a:t> diisocyanate are both chemicals within the diisocyanates chemical category; therefore, the quantities of each chemical processed during the reporting year should be summed.  The facility has exceeded the reporting threshold for processing (25,000 lb) and would need to report for the </a:t>
            </a:r>
            <a:r>
              <a:rPr lang="en-US" altLang="en-US" sz="1800" err="1"/>
              <a:t>diisocyanates</a:t>
            </a:r>
            <a:r>
              <a:rPr lang="en-US" altLang="en-US" sz="1800"/>
              <a:t> category.</a:t>
            </a:r>
          </a:p>
        </p:txBody>
      </p:sp>
    </p:spTree>
    <p:extLst>
      <p:ext uri="{BB962C8B-B14F-4D97-AF65-F5344CB8AC3E}">
        <p14:creationId xmlns:p14="http://schemas.microsoft.com/office/powerpoint/2010/main" val="119241883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altLang="en-US"/>
              <a:t>Quiz #2: </a:t>
            </a:r>
            <a:r>
              <a:rPr lang="en-US" altLang="en-US" b="0"/>
              <a:t>Question 3</a:t>
            </a:r>
          </a:p>
        </p:txBody>
      </p:sp>
      <p:sp>
        <p:nvSpPr>
          <p:cNvPr id="78851" name="Content Placeholder 2"/>
          <p:cNvSpPr>
            <a:spLocks noGrp="1"/>
          </p:cNvSpPr>
          <p:nvPr>
            <p:ph type="body" sz="quarter" idx="10"/>
          </p:nvPr>
        </p:nvSpPr>
        <p:spPr>
          <a:xfrm>
            <a:off x="2339026" y="1761480"/>
            <a:ext cx="8542334" cy="1708160"/>
          </a:xfrm>
        </p:spPr>
        <p:txBody>
          <a:bodyPr wrap="square">
            <a:spAutoFit/>
          </a:bodyPr>
          <a:lstStyle/>
          <a:p>
            <a:pPr marL="0" indent="0">
              <a:buNone/>
            </a:pPr>
            <a:r>
              <a:rPr lang="en-US" altLang="en-US" sz="1600"/>
              <a:t>A facility processes 18,000 </a:t>
            </a:r>
            <a:r>
              <a:rPr lang="en-US" altLang="en-US" sz="1600" err="1"/>
              <a:t>lb</a:t>
            </a:r>
            <a:r>
              <a:rPr lang="en-US" altLang="en-US" sz="1600"/>
              <a:t> copper sulfate, 10,000 </a:t>
            </a:r>
            <a:r>
              <a:rPr lang="en-US" altLang="en-US" sz="1600" err="1"/>
              <a:t>lb</a:t>
            </a:r>
            <a:r>
              <a:rPr lang="en-US" altLang="en-US" sz="1600"/>
              <a:t> of cuprous oxide, and otherwise uses 12,000 </a:t>
            </a:r>
            <a:r>
              <a:rPr lang="en-US" altLang="en-US" sz="1600" err="1"/>
              <a:t>lb</a:t>
            </a:r>
            <a:r>
              <a:rPr lang="en-US" altLang="en-US" sz="1600"/>
              <a:t> of aqueous sulfuric acid solution in a closed system. For which TRI chemicals or chemical categories would the facility need to submit a TRI form?</a:t>
            </a:r>
          </a:p>
          <a:p>
            <a:pPr marL="0" indent="0">
              <a:buNone/>
            </a:pPr>
            <a:r>
              <a:rPr lang="en-US" altLang="en-US"/>
              <a:t>A. Copper compounds and sulfuric acid	B. only copper compounds	C. only sulfuric acid</a:t>
            </a:r>
            <a:endParaRPr lang="en-US" altLang="en-US" sz="1600"/>
          </a:p>
          <a:p>
            <a:pPr marL="0" indent="0">
              <a:buNone/>
            </a:pPr>
            <a:r>
              <a:rPr lang="en-US" altLang="en-US" sz="1600" i="1"/>
              <a:t>Select your choice</a:t>
            </a:r>
          </a:p>
        </p:txBody>
      </p:sp>
      <p:sp>
        <p:nvSpPr>
          <p:cNvPr id="7" name="Text Placeholder 19">
            <a:extLst>
              <a:ext uri="{FF2B5EF4-FFF2-40B4-BE49-F238E27FC236}">
                <a16:creationId xmlns:a16="http://schemas.microsoft.com/office/drawing/2014/main" id="{2D2266D0-3483-8946-8018-C013B8BEB129}"/>
              </a:ext>
            </a:extLst>
          </p:cNvPr>
          <p:cNvSpPr>
            <a:spLocks noGrp="1"/>
          </p:cNvSpPr>
          <p:nvPr>
            <p:ph type="body" sz="quarter" idx="11"/>
          </p:nvPr>
        </p:nvSpPr>
        <p:spPr>
          <a:xfrm>
            <a:off x="622478" y="4285408"/>
            <a:ext cx="11295202" cy="1871552"/>
          </a:xfrm>
        </p:spPr>
        <p:txBody>
          <a:bodyPr/>
          <a:lstStyle/>
          <a:p>
            <a:pPr marL="0" indent="0"/>
            <a:r>
              <a:rPr lang="en-US" altLang="en-US" sz="1800"/>
              <a:t>Answer: B is correct</a:t>
            </a:r>
          </a:p>
          <a:p>
            <a:pPr marL="0" indent="0"/>
            <a:r>
              <a:rPr lang="en-US" altLang="en-US" sz="1800"/>
              <a:t>The facility has exceeded the 25,000 lb processing threshold for copper compounds (18,000 + 10,000 = 28,000) and would need to submit a TRI form for copper compounds. The qualifier for sulfuric acid (see Section 313 Chemicals) indicates that it is only reportable in an aerosol form. Because the facility only used the sulfuric acid in an aqueous form (and does not generate acid aerosols), it does not need to consider it towards the otherwise use threshold, and no report for sulfuric acid is required</a:t>
            </a:r>
          </a:p>
        </p:txBody>
      </p:sp>
    </p:spTree>
    <p:extLst>
      <p:ext uri="{BB962C8B-B14F-4D97-AF65-F5344CB8AC3E}">
        <p14:creationId xmlns:p14="http://schemas.microsoft.com/office/powerpoint/2010/main" val="2803608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F26A714-F266-314D-A4AA-7F1CB8BC55FB}"/>
              </a:ext>
            </a:extLst>
          </p:cNvPr>
          <p:cNvSpPr/>
          <p:nvPr userDrawn="1"/>
        </p:nvSpPr>
        <p:spPr>
          <a:xfrm>
            <a:off x="0" y="1389696"/>
            <a:ext cx="7543799" cy="4911263"/>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B97CB1-A3AD-8B48-AE3A-C7613852B779}"/>
              </a:ext>
            </a:extLst>
          </p:cNvPr>
          <p:cNvSpPr>
            <a:spLocks noGrp="1"/>
          </p:cNvSpPr>
          <p:nvPr>
            <p:ph type="title"/>
          </p:nvPr>
        </p:nvSpPr>
        <p:spPr/>
        <p:txBody>
          <a:bodyPr>
            <a:noAutofit/>
          </a:bodyPr>
          <a:lstStyle/>
          <a:p>
            <a:r>
              <a:rPr lang="en-US"/>
              <a:t>Example of a </a:t>
            </a:r>
            <a:br>
              <a:rPr lang="en-US"/>
            </a:br>
            <a:r>
              <a:rPr lang="en-US"/>
              <a:t>Multi-Establishment Facility</a:t>
            </a:r>
          </a:p>
        </p:txBody>
      </p:sp>
      <p:sp>
        <p:nvSpPr>
          <p:cNvPr id="8" name="Text Placeholder 2">
            <a:extLst>
              <a:ext uri="{FF2B5EF4-FFF2-40B4-BE49-F238E27FC236}">
                <a16:creationId xmlns:a16="http://schemas.microsoft.com/office/drawing/2014/main" id="{6CB3B046-15D2-9F40-BDAD-982DA3D65F62}"/>
              </a:ext>
            </a:extLst>
          </p:cNvPr>
          <p:cNvSpPr txBox="1">
            <a:spLocks/>
          </p:cNvSpPr>
          <p:nvPr/>
        </p:nvSpPr>
        <p:spPr>
          <a:xfrm>
            <a:off x="481013" y="1734532"/>
            <a:ext cx="5988367" cy="30203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spcAft>
                <a:spcPts val="1500"/>
              </a:spcAft>
              <a:buNone/>
            </a:pPr>
            <a:r>
              <a:rPr lang="en-US" altLang="en-US" sz="2000" b="1"/>
              <a:t>In this example, the plurality is with the foods processing establishment</a:t>
            </a:r>
          </a:p>
          <a:p>
            <a:pPr marL="0" indent="0">
              <a:spcBef>
                <a:spcPts val="500"/>
              </a:spcBef>
              <a:spcAft>
                <a:spcPts val="1500"/>
              </a:spcAft>
              <a:buNone/>
            </a:pPr>
            <a:r>
              <a:rPr lang="en-US" altLang="en-US" sz="2000" b="1"/>
              <a:t>Because the processing NAICS code is one that is covered under TRI, the entire facility would need to consider its employee and chemical use thresholds</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289"/>
          <a:stretch/>
        </p:blipFill>
        <p:spPr>
          <a:xfrm>
            <a:off x="7543799" y="-8401"/>
            <a:ext cx="4648200" cy="6309360"/>
          </a:xfrm>
          <a:prstGeom prst="rect">
            <a:avLst/>
          </a:prstGeom>
        </p:spPr>
      </p:pic>
    </p:spTree>
    <p:extLst>
      <p:ext uri="{BB962C8B-B14F-4D97-AF65-F5344CB8AC3E}">
        <p14:creationId xmlns:p14="http://schemas.microsoft.com/office/powerpoint/2010/main" val="416383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2"/>
          <p:cNvSpPr>
            <a:spLocks noGrp="1" noChangeArrowheads="1"/>
          </p:cNvSpPr>
          <p:nvPr>
            <p:ph type="title"/>
          </p:nvPr>
        </p:nvSpPr>
        <p:spPr/>
        <p:txBody>
          <a:bodyPr/>
          <a:lstStyle/>
          <a:p>
            <a:r>
              <a:rPr lang="en-US" altLang="en-US"/>
              <a:t>Employee Threshold</a:t>
            </a:r>
          </a:p>
        </p:txBody>
      </p:sp>
      <p:sp>
        <p:nvSpPr>
          <p:cNvPr id="34821" name="Rectangle 3"/>
          <p:cNvSpPr>
            <a:spLocks noGrp="1" noChangeArrowheads="1"/>
          </p:cNvSpPr>
          <p:nvPr>
            <p:ph type="body" sz="quarter" idx="10"/>
          </p:nvPr>
        </p:nvSpPr>
        <p:spPr>
          <a:xfrm>
            <a:off x="481013" y="1734532"/>
            <a:ext cx="11432691" cy="3996343"/>
          </a:xfrm>
        </p:spPr>
        <p:txBody>
          <a:bodyPr/>
          <a:lstStyle/>
          <a:p>
            <a:r>
              <a:rPr lang="en-US" altLang="en-US"/>
              <a:t>Ten or more full-time employee equivalents (i.e., 20,000 hours) (40 CFR §§372.3 and 372.22(a))</a:t>
            </a:r>
          </a:p>
          <a:p>
            <a:pPr lvl="1"/>
            <a:r>
              <a:rPr lang="en-US" altLang="en-US"/>
              <a:t>All persons employed by a facility regardless of function </a:t>
            </a:r>
          </a:p>
          <a:p>
            <a:pPr lvl="2"/>
            <a:r>
              <a:rPr lang="en-US" altLang="en-US"/>
              <a:t>Includes operational staff, administrative staff, contractors, dedicated sales staff, company drivers, </a:t>
            </a:r>
            <a:br>
              <a:rPr lang="en-US" altLang="en-US"/>
            </a:br>
            <a:r>
              <a:rPr lang="en-US" altLang="en-US"/>
              <a:t>off-site direct corporate support</a:t>
            </a:r>
          </a:p>
          <a:p>
            <a:pPr lvl="1"/>
            <a:r>
              <a:rPr lang="en-US" altLang="en-US"/>
              <a:t>Add all hours from part-time and full-time employees</a:t>
            </a:r>
          </a:p>
          <a:p>
            <a:pPr lvl="2"/>
            <a:r>
              <a:rPr lang="en-US" altLang="en-US"/>
              <a:t>Includes holidays, vacation, and sick-leave</a:t>
            </a:r>
          </a:p>
          <a:p>
            <a:pPr lvl="1"/>
            <a:r>
              <a:rPr lang="en-US" altLang="en-US"/>
              <a:t>Does </a:t>
            </a:r>
            <a:r>
              <a:rPr lang="en-US" altLang="en-US" u="sng"/>
              <a:t>NOT</a:t>
            </a:r>
            <a:r>
              <a:rPr lang="en-US" altLang="en-US"/>
              <a:t> include intermittent services from non-employees</a:t>
            </a:r>
          </a:p>
          <a:p>
            <a:pPr lvl="2"/>
            <a:r>
              <a:rPr lang="en-US" altLang="en-US"/>
              <a:t>Excludes contract drivers or contractors performing intermittent service functions such as janitorial services </a:t>
            </a:r>
          </a:p>
          <a:p>
            <a:r>
              <a:rPr lang="en-US" altLang="en-US"/>
              <a:t>Total hours worked for each employee can be determined using time management systems.</a:t>
            </a:r>
          </a:p>
        </p:txBody>
      </p:sp>
    </p:spTree>
    <p:custDataLst>
      <p:tags r:id="rId1"/>
    </p:custDataLst>
    <p:extLst>
      <p:ext uri="{BB962C8B-B14F-4D97-AF65-F5344CB8AC3E}">
        <p14:creationId xmlns:p14="http://schemas.microsoft.com/office/powerpoint/2010/main" val="3514748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9B53C-5C3F-4693-81F9-4A37288EBE85}"/>
              </a:ext>
            </a:extLst>
          </p:cNvPr>
          <p:cNvSpPr>
            <a:spLocks noGrp="1"/>
          </p:cNvSpPr>
          <p:nvPr>
            <p:ph type="title"/>
          </p:nvPr>
        </p:nvSpPr>
        <p:spPr/>
        <p:txBody>
          <a:bodyPr>
            <a:normAutofit/>
          </a:bodyPr>
          <a:lstStyle/>
          <a:p>
            <a:r>
              <a:rPr lang="en-US"/>
              <a:t>Discretionary Authority</a:t>
            </a:r>
          </a:p>
        </p:txBody>
      </p:sp>
      <p:sp>
        <p:nvSpPr>
          <p:cNvPr id="10" name="Text Placeholder 9">
            <a:extLst>
              <a:ext uri="{FF2B5EF4-FFF2-40B4-BE49-F238E27FC236}">
                <a16:creationId xmlns:a16="http://schemas.microsoft.com/office/drawing/2014/main" id="{C087B65D-44EC-4D03-8701-E16B3586F7EE}"/>
              </a:ext>
            </a:extLst>
          </p:cNvPr>
          <p:cNvSpPr>
            <a:spLocks noGrp="1"/>
          </p:cNvSpPr>
          <p:nvPr>
            <p:ph type="body" sz="quarter" idx="10"/>
          </p:nvPr>
        </p:nvSpPr>
        <p:spPr/>
        <p:txBody>
          <a:bodyPr/>
          <a:lstStyle/>
          <a:p>
            <a:r>
              <a:rPr lang="en-US" sz="2000" b="1"/>
              <a:t>Under the Emergency Planning and Community Right-to-Know Act (EPCRA) Section 313(b)(2), the EPA Administrator has the discretionary authority to extend TRI reporting requirements to specific facilities.</a:t>
            </a:r>
          </a:p>
          <a:p>
            <a:r>
              <a:rPr lang="en-US" sz="2000" b="0"/>
              <a:t>The Administrator may determine the application of this authority is warranted on the basis of a chemical’s toxicity, the facility’s proximity to other facilities that release the chemical or to population centers, any history of chemical releases at the facility, or other factors the Administrator deems appropriate.</a:t>
            </a:r>
          </a:p>
        </p:txBody>
      </p:sp>
    </p:spTree>
    <p:extLst>
      <p:ext uri="{BB962C8B-B14F-4D97-AF65-F5344CB8AC3E}">
        <p14:creationId xmlns:p14="http://schemas.microsoft.com/office/powerpoint/2010/main" val="15657148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024B-22D7-0144-9572-001BF6DEBD3C}"/>
              </a:ext>
            </a:extLst>
          </p:cNvPr>
          <p:cNvSpPr>
            <a:spLocks noGrp="1"/>
          </p:cNvSpPr>
          <p:nvPr>
            <p:ph type="title"/>
          </p:nvPr>
        </p:nvSpPr>
        <p:spPr/>
        <p:txBody>
          <a:bodyPr/>
          <a:lstStyle/>
          <a:p>
            <a:r>
              <a:rPr lang="en-US"/>
              <a:t>Quiz #1: </a:t>
            </a:r>
            <a:r>
              <a:rPr lang="en-US" b="0"/>
              <a:t>Question 1</a:t>
            </a:r>
          </a:p>
        </p:txBody>
      </p:sp>
      <p:sp>
        <p:nvSpPr>
          <p:cNvPr id="18" name="Text Placeholder 17">
            <a:extLst>
              <a:ext uri="{FF2B5EF4-FFF2-40B4-BE49-F238E27FC236}">
                <a16:creationId xmlns:a16="http://schemas.microsoft.com/office/drawing/2014/main" id="{4F13573C-9305-1346-B30A-9524D1B7B029}"/>
              </a:ext>
            </a:extLst>
          </p:cNvPr>
          <p:cNvSpPr>
            <a:spLocks noGrp="1"/>
          </p:cNvSpPr>
          <p:nvPr>
            <p:ph type="body" sz="quarter" idx="10"/>
          </p:nvPr>
        </p:nvSpPr>
        <p:spPr>
          <a:xfrm>
            <a:off x="2339027" y="2027340"/>
            <a:ext cx="6685704" cy="1210347"/>
          </a:xfrm>
        </p:spPr>
        <p:txBody>
          <a:bodyPr/>
          <a:lstStyle/>
          <a:p>
            <a:r>
              <a:rPr lang="en-US" altLang="en-US"/>
              <a:t>Would the facility described below be covered by TRI and, therefore, need to consider its chemical use for possible reporting? </a:t>
            </a:r>
          </a:p>
          <a:p>
            <a:r>
              <a:rPr lang="en-US" altLang="en-US" i="1"/>
              <a:t>Select Yes or No</a:t>
            </a:r>
          </a:p>
        </p:txBody>
      </p:sp>
      <p:sp>
        <p:nvSpPr>
          <p:cNvPr id="19" name="Text Placeholder 18">
            <a:extLst>
              <a:ext uri="{FF2B5EF4-FFF2-40B4-BE49-F238E27FC236}">
                <a16:creationId xmlns:a16="http://schemas.microsoft.com/office/drawing/2014/main" id="{C8A4B3F2-6DFA-644D-A8E3-589EB08B98E3}"/>
              </a:ext>
            </a:extLst>
          </p:cNvPr>
          <p:cNvSpPr>
            <a:spLocks noGrp="1"/>
          </p:cNvSpPr>
          <p:nvPr>
            <p:ph type="body" sz="quarter" idx="11"/>
          </p:nvPr>
        </p:nvSpPr>
        <p:spPr>
          <a:xfrm>
            <a:off x="622479" y="4285408"/>
            <a:ext cx="8402251" cy="1210347"/>
          </a:xfrm>
        </p:spPr>
        <p:txBody>
          <a:bodyPr/>
          <a:lstStyle/>
          <a:p>
            <a:r>
              <a:rPr lang="en-US" altLang="en-US"/>
              <a:t>	A manufacturing facility, owned by ABC Corporation, with 100 full-time employees</a:t>
            </a:r>
          </a:p>
        </p:txBody>
      </p:sp>
    </p:spTree>
    <p:extLst>
      <p:ext uri="{BB962C8B-B14F-4D97-AF65-F5344CB8AC3E}">
        <p14:creationId xmlns:p14="http://schemas.microsoft.com/office/powerpoint/2010/main" val="3838145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D323326-5B34-3540-977E-5DB860BD9CC5}"/>
              </a:ext>
            </a:extLst>
          </p:cNvPr>
          <p:cNvSpPr>
            <a:spLocks noGrp="1"/>
          </p:cNvSpPr>
          <p:nvPr>
            <p:ph type="title"/>
          </p:nvPr>
        </p:nvSpPr>
        <p:spPr/>
        <p:txBody>
          <a:bodyPr/>
          <a:lstStyle/>
          <a:p>
            <a:r>
              <a:rPr lang="en-US"/>
              <a:t>Quiz #1: </a:t>
            </a:r>
            <a:r>
              <a:rPr lang="en-US" b="0"/>
              <a:t>Question 2</a:t>
            </a:r>
          </a:p>
        </p:txBody>
      </p:sp>
      <p:sp>
        <p:nvSpPr>
          <p:cNvPr id="6" name="Text Placeholder 5">
            <a:extLst>
              <a:ext uri="{FF2B5EF4-FFF2-40B4-BE49-F238E27FC236}">
                <a16:creationId xmlns:a16="http://schemas.microsoft.com/office/drawing/2014/main" id="{BF0D4E7E-ECD5-3247-A307-94B0E904D9EC}"/>
              </a:ext>
            </a:extLst>
          </p:cNvPr>
          <p:cNvSpPr>
            <a:spLocks noGrp="1"/>
          </p:cNvSpPr>
          <p:nvPr>
            <p:ph type="body" sz="quarter" idx="11"/>
          </p:nvPr>
        </p:nvSpPr>
        <p:spPr>
          <a:xfrm>
            <a:off x="622479" y="4285408"/>
            <a:ext cx="9250391" cy="1210347"/>
          </a:xfrm>
        </p:spPr>
        <p:txBody>
          <a:bodyPr/>
          <a:lstStyle/>
          <a:p>
            <a:r>
              <a:rPr lang="en-US" altLang="en-US"/>
              <a:t>A maintenance and warehouse facility, owned by ABC Corporation, with 5 full-time employees, a few blocks away from the manufacturing facility described in Question 1</a:t>
            </a:r>
          </a:p>
        </p:txBody>
      </p:sp>
      <p:sp>
        <p:nvSpPr>
          <p:cNvPr id="14" name="Text Placeholder 17">
            <a:extLst>
              <a:ext uri="{FF2B5EF4-FFF2-40B4-BE49-F238E27FC236}">
                <a16:creationId xmlns:a16="http://schemas.microsoft.com/office/drawing/2014/main" id="{7CD13D42-0340-F746-9A45-94E3DABD1E80}"/>
              </a:ext>
            </a:extLst>
          </p:cNvPr>
          <p:cNvSpPr>
            <a:spLocks noGrp="1"/>
          </p:cNvSpPr>
          <p:nvPr>
            <p:ph type="body" sz="quarter" idx="10"/>
          </p:nvPr>
        </p:nvSpPr>
        <p:spPr>
          <a:xfrm>
            <a:off x="2339027" y="2027340"/>
            <a:ext cx="6685704" cy="1210347"/>
          </a:xfrm>
        </p:spPr>
        <p:txBody>
          <a:bodyPr/>
          <a:lstStyle/>
          <a:p>
            <a:r>
              <a:rPr lang="en-US" altLang="en-US"/>
              <a:t>Would the facility described below be covered by TRI and, therefore, need to consider its chemical use for possible reporting? </a:t>
            </a:r>
          </a:p>
          <a:p>
            <a:r>
              <a:rPr lang="en-US" altLang="en-US" i="1"/>
              <a:t>Select Yes or No</a:t>
            </a:r>
          </a:p>
        </p:txBody>
      </p:sp>
    </p:spTree>
    <p:extLst>
      <p:ext uri="{BB962C8B-B14F-4D97-AF65-F5344CB8AC3E}">
        <p14:creationId xmlns:p14="http://schemas.microsoft.com/office/powerpoint/2010/main" val="2664966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31C10-9DA2-8A41-8E78-9DFCB559B7EE}"/>
              </a:ext>
            </a:extLst>
          </p:cNvPr>
          <p:cNvSpPr>
            <a:spLocks noGrp="1"/>
          </p:cNvSpPr>
          <p:nvPr>
            <p:ph type="title"/>
          </p:nvPr>
        </p:nvSpPr>
        <p:spPr>
          <a:xfrm>
            <a:off x="480767" y="386498"/>
            <a:ext cx="11038133" cy="744717"/>
          </a:xfrm>
        </p:spPr>
        <p:txBody>
          <a:bodyPr/>
          <a:lstStyle/>
          <a:p>
            <a:r>
              <a:rPr lang="en-US"/>
              <a:t>TRI Training Module Agendas</a:t>
            </a:r>
          </a:p>
        </p:txBody>
      </p:sp>
      <p:sp>
        <p:nvSpPr>
          <p:cNvPr id="3" name="Text Placeholder 2">
            <a:extLst>
              <a:ext uri="{FF2B5EF4-FFF2-40B4-BE49-F238E27FC236}">
                <a16:creationId xmlns:a16="http://schemas.microsoft.com/office/drawing/2014/main" id="{97551FFD-0D13-B244-8C5F-1D8C790E293E}"/>
              </a:ext>
            </a:extLst>
          </p:cNvPr>
          <p:cNvSpPr>
            <a:spLocks noGrp="1"/>
          </p:cNvSpPr>
          <p:nvPr>
            <p:ph type="body" sz="quarter" idx="10"/>
          </p:nvPr>
        </p:nvSpPr>
        <p:spPr>
          <a:xfrm>
            <a:off x="481014" y="3061724"/>
            <a:ext cx="5614986" cy="3019051"/>
          </a:xfrm>
        </p:spPr>
        <p:txBody>
          <a:bodyPr/>
          <a:lstStyle/>
          <a:p>
            <a:pPr marL="341313" indent="-341313">
              <a:lnSpc>
                <a:spcPct val="90000"/>
              </a:lnSpc>
            </a:pPr>
            <a:r>
              <a:rPr lang="en-US" altLang="en-US" b="1"/>
              <a:t>Basic Concepts Module</a:t>
            </a:r>
          </a:p>
          <a:p>
            <a:pPr marL="681038" lvl="1" indent="-341313">
              <a:lnSpc>
                <a:spcPct val="90000"/>
              </a:lnSpc>
              <a:buFontTx/>
              <a:buAutoNum type="arabicPeriod"/>
            </a:pPr>
            <a:r>
              <a:rPr lang="en-US" altLang="en-US"/>
              <a:t>Covered Sectors</a:t>
            </a:r>
          </a:p>
          <a:p>
            <a:pPr marL="681038" lvl="1" indent="-341313">
              <a:lnSpc>
                <a:spcPct val="90000"/>
              </a:lnSpc>
              <a:buFontTx/>
              <a:buAutoNum type="arabicPeriod"/>
            </a:pPr>
            <a:r>
              <a:rPr lang="en-US" altLang="en-US"/>
              <a:t>Listed Chemicals and Activity Thresholds</a:t>
            </a:r>
          </a:p>
          <a:p>
            <a:pPr marL="681038" lvl="1" indent="-341313">
              <a:lnSpc>
                <a:spcPct val="90000"/>
              </a:lnSpc>
              <a:buFontTx/>
              <a:buAutoNum type="arabicPeriod"/>
            </a:pPr>
            <a:r>
              <a:rPr lang="en-US" altLang="en-US"/>
              <a:t>Reporting Exemptions</a:t>
            </a:r>
          </a:p>
          <a:p>
            <a:pPr marL="681038" lvl="1" indent="-341313">
              <a:lnSpc>
                <a:spcPct val="90000"/>
              </a:lnSpc>
              <a:buFontTx/>
              <a:buAutoNum type="arabicPeriod"/>
            </a:pPr>
            <a:r>
              <a:rPr lang="en-US" altLang="en-US"/>
              <a:t>Threshold Determination</a:t>
            </a:r>
          </a:p>
          <a:p>
            <a:pPr marL="681038" lvl="1" indent="-341313">
              <a:lnSpc>
                <a:spcPct val="90000"/>
              </a:lnSpc>
              <a:buFontTx/>
              <a:buAutoNum type="arabicPeriod"/>
            </a:pPr>
            <a:r>
              <a:rPr lang="en-US" altLang="en-US"/>
              <a:t>Overview of Form R</a:t>
            </a:r>
          </a:p>
          <a:p>
            <a:pPr marL="681038" lvl="1" indent="-341313">
              <a:lnSpc>
                <a:spcPct val="90000"/>
              </a:lnSpc>
              <a:buFontTx/>
              <a:buAutoNum type="arabicPeriod"/>
            </a:pPr>
            <a:r>
              <a:rPr lang="en-US" altLang="en-US"/>
              <a:t>Form R Calculation Examples</a:t>
            </a:r>
          </a:p>
          <a:p>
            <a:pPr marL="681038" lvl="1" indent="-341313">
              <a:lnSpc>
                <a:spcPct val="90000"/>
              </a:lnSpc>
              <a:buFontTx/>
              <a:buAutoNum type="arabicPeriod"/>
            </a:pPr>
            <a:r>
              <a:rPr lang="en-US" altLang="en-US"/>
              <a:t>Alternate Threshold Rule (Form A)</a:t>
            </a:r>
          </a:p>
          <a:p>
            <a:pPr marL="681038" lvl="1" indent="-341313">
              <a:lnSpc>
                <a:spcPct val="90000"/>
              </a:lnSpc>
              <a:buFontTx/>
              <a:buAutoNum type="arabicPeriod"/>
            </a:pPr>
            <a:r>
              <a:rPr lang="en-US" altLang="en-US"/>
              <a:t>TRI-</a:t>
            </a:r>
            <a:r>
              <a:rPr lang="en-US" altLang="en-US" err="1"/>
              <a:t>MEweb</a:t>
            </a:r>
            <a:r>
              <a:rPr lang="en-US" altLang="en-US"/>
              <a:t> Introduction</a:t>
            </a:r>
          </a:p>
        </p:txBody>
      </p:sp>
      <p:sp>
        <p:nvSpPr>
          <p:cNvPr id="4" name="Text Placeholder 3">
            <a:extLst>
              <a:ext uri="{FF2B5EF4-FFF2-40B4-BE49-F238E27FC236}">
                <a16:creationId xmlns:a16="http://schemas.microsoft.com/office/drawing/2014/main" id="{9B83B04A-3B1E-BA46-93BC-918629C0744F}"/>
              </a:ext>
            </a:extLst>
          </p:cNvPr>
          <p:cNvSpPr>
            <a:spLocks noGrp="1"/>
          </p:cNvSpPr>
          <p:nvPr>
            <p:ph type="body" sz="quarter" idx="12"/>
          </p:nvPr>
        </p:nvSpPr>
        <p:spPr>
          <a:xfrm>
            <a:off x="6373261" y="3061723"/>
            <a:ext cx="5404938" cy="3019051"/>
          </a:xfrm>
        </p:spPr>
        <p:txBody>
          <a:bodyPr/>
          <a:lstStyle/>
          <a:p>
            <a:pPr marL="341313" indent="-341313">
              <a:lnSpc>
                <a:spcPct val="90000"/>
              </a:lnSpc>
            </a:pPr>
            <a:r>
              <a:rPr lang="en-US" altLang="en-US" sz="2000" b="1"/>
              <a:t>Advanced Concepts Module</a:t>
            </a:r>
          </a:p>
          <a:p>
            <a:pPr marL="681038" lvl="1" indent="-341313">
              <a:lnSpc>
                <a:spcPct val="90000"/>
              </a:lnSpc>
              <a:buFontTx/>
              <a:buAutoNum type="arabicPeriod"/>
            </a:pPr>
            <a:r>
              <a:rPr lang="en-US" altLang="en-US"/>
              <a:t>Recent TRI Program Changes</a:t>
            </a:r>
          </a:p>
          <a:p>
            <a:pPr marL="681038" lvl="1" indent="-341313">
              <a:lnSpc>
                <a:spcPct val="90000"/>
              </a:lnSpc>
              <a:buFontTx/>
              <a:buAutoNum type="arabicPeriod"/>
            </a:pPr>
            <a:r>
              <a:rPr lang="en-US" altLang="en-US"/>
              <a:t>Advanced Reporting Guidance</a:t>
            </a:r>
          </a:p>
          <a:p>
            <a:pPr marL="681038" lvl="1" indent="-341313">
              <a:lnSpc>
                <a:spcPct val="90000"/>
              </a:lnSpc>
              <a:buFontTx/>
              <a:buAutoNum type="arabicPeriod"/>
            </a:pPr>
            <a:r>
              <a:rPr lang="en-US" altLang="en-US"/>
              <a:t>Detailed Guidance for Chemicals of Special Concern</a:t>
            </a:r>
          </a:p>
          <a:p>
            <a:pPr marL="681038" lvl="1" indent="-341313">
              <a:lnSpc>
                <a:spcPct val="90000"/>
              </a:lnSpc>
              <a:buFontTx/>
              <a:buAutoNum type="arabicPeriod"/>
            </a:pPr>
            <a:r>
              <a:rPr lang="en-US" altLang="en-US"/>
              <a:t>Tools and Assistance</a:t>
            </a:r>
          </a:p>
          <a:p>
            <a:pPr marL="681038" lvl="1" indent="-341313">
              <a:lnSpc>
                <a:spcPct val="90000"/>
              </a:lnSpc>
              <a:buFontTx/>
              <a:buAutoNum type="arabicPeriod"/>
            </a:pPr>
            <a:r>
              <a:rPr lang="en-US" altLang="en-US"/>
              <a:t>TRI-</a:t>
            </a:r>
            <a:r>
              <a:rPr lang="en-US" altLang="en-US" err="1"/>
              <a:t>MEweb</a:t>
            </a:r>
            <a:endParaRPr lang="en-US" altLang="en-US" sz="1800"/>
          </a:p>
        </p:txBody>
      </p:sp>
      <p:sp>
        <p:nvSpPr>
          <p:cNvPr id="5" name="Oval 4">
            <a:extLst>
              <a:ext uri="{FF2B5EF4-FFF2-40B4-BE49-F238E27FC236}">
                <a16:creationId xmlns:a16="http://schemas.microsoft.com/office/drawing/2014/main" id="{B79DE33F-27DA-174C-9508-B7BA946F549A}"/>
              </a:ext>
            </a:extLst>
          </p:cNvPr>
          <p:cNvSpPr/>
          <p:nvPr/>
        </p:nvSpPr>
        <p:spPr>
          <a:xfrm>
            <a:off x="869998" y="1706471"/>
            <a:ext cx="1056185" cy="1056185"/>
          </a:xfrm>
          <a:prstGeom prst="ellipse">
            <a:avLst/>
          </a:prstGeom>
          <a:solidFill>
            <a:schemeClr val="bg1"/>
          </a:solid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7" name="Oval 6">
            <a:extLst>
              <a:ext uri="{FF2B5EF4-FFF2-40B4-BE49-F238E27FC236}">
                <a16:creationId xmlns:a16="http://schemas.microsoft.com/office/drawing/2014/main" id="{7FBEFBB2-079A-9F4E-8048-D1E3317FEB0F}"/>
              </a:ext>
            </a:extLst>
          </p:cNvPr>
          <p:cNvSpPr/>
          <p:nvPr/>
        </p:nvSpPr>
        <p:spPr>
          <a:xfrm>
            <a:off x="6500669" y="1706471"/>
            <a:ext cx="1056185" cy="105618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6" name="Picture 5">
            <a:extLst>
              <a:ext uri="{FF2B5EF4-FFF2-40B4-BE49-F238E27FC236}">
                <a16:creationId xmlns:a16="http://schemas.microsoft.com/office/drawing/2014/main" id="{8D64722E-97C2-8D48-BA8E-AFB8AFF97447}"/>
              </a:ext>
            </a:extLst>
          </p:cNvPr>
          <p:cNvPicPr>
            <a:picLocks noChangeAspect="1"/>
          </p:cNvPicPr>
          <p:nvPr/>
        </p:nvPicPr>
        <p:blipFill>
          <a:blip r:embed="rId3"/>
          <a:stretch>
            <a:fillRect/>
          </a:stretch>
        </p:blipFill>
        <p:spPr>
          <a:xfrm>
            <a:off x="6768411" y="1891663"/>
            <a:ext cx="520700" cy="685800"/>
          </a:xfrm>
          <a:prstGeom prst="rect">
            <a:avLst/>
          </a:prstGeom>
        </p:spPr>
      </p:pic>
      <p:pic>
        <p:nvPicPr>
          <p:cNvPr id="8" name="Picture 7">
            <a:extLst>
              <a:ext uri="{FF2B5EF4-FFF2-40B4-BE49-F238E27FC236}">
                <a16:creationId xmlns:a16="http://schemas.microsoft.com/office/drawing/2014/main" id="{24DA8A04-0591-DA4C-813C-CED90F336D53}"/>
              </a:ext>
            </a:extLst>
          </p:cNvPr>
          <p:cNvPicPr>
            <a:picLocks noChangeAspect="1"/>
          </p:cNvPicPr>
          <p:nvPr/>
        </p:nvPicPr>
        <p:blipFill>
          <a:blip r:embed="rId4"/>
          <a:stretch>
            <a:fillRect/>
          </a:stretch>
        </p:blipFill>
        <p:spPr>
          <a:xfrm>
            <a:off x="1156790" y="1923413"/>
            <a:ext cx="482600" cy="622300"/>
          </a:xfrm>
          <a:prstGeom prst="rect">
            <a:avLst/>
          </a:prstGeom>
        </p:spPr>
      </p:pic>
    </p:spTree>
    <p:extLst>
      <p:ext uri="{BB962C8B-B14F-4D97-AF65-F5344CB8AC3E}">
        <p14:creationId xmlns:p14="http://schemas.microsoft.com/office/powerpoint/2010/main" val="2705551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C8946-3001-EF4F-80FF-3D2E5FC4FF5F}"/>
              </a:ext>
            </a:extLst>
          </p:cNvPr>
          <p:cNvSpPr>
            <a:spLocks noGrp="1"/>
          </p:cNvSpPr>
          <p:nvPr>
            <p:ph type="title"/>
          </p:nvPr>
        </p:nvSpPr>
        <p:spPr/>
        <p:txBody>
          <a:bodyPr/>
          <a:lstStyle/>
          <a:p>
            <a:r>
              <a:rPr lang="en-US" altLang="en-US"/>
              <a:t>Quiz #1: </a:t>
            </a:r>
            <a:r>
              <a:rPr lang="en-US" altLang="en-US" b="0"/>
              <a:t>Question 3</a:t>
            </a:r>
            <a:endParaRPr lang="en-US" b="0"/>
          </a:p>
        </p:txBody>
      </p:sp>
      <p:sp>
        <p:nvSpPr>
          <p:cNvPr id="20" name="Text Placeholder 19">
            <a:extLst>
              <a:ext uri="{FF2B5EF4-FFF2-40B4-BE49-F238E27FC236}">
                <a16:creationId xmlns:a16="http://schemas.microsoft.com/office/drawing/2014/main" id="{66DC53DF-A24C-7143-B2B7-D7619BD3507E}"/>
              </a:ext>
            </a:extLst>
          </p:cNvPr>
          <p:cNvSpPr>
            <a:spLocks noGrp="1"/>
          </p:cNvSpPr>
          <p:nvPr>
            <p:ph type="body" sz="quarter" idx="11"/>
          </p:nvPr>
        </p:nvSpPr>
        <p:spPr>
          <a:xfrm>
            <a:off x="622479" y="4285408"/>
            <a:ext cx="9184130" cy="1210347"/>
          </a:xfrm>
        </p:spPr>
        <p:txBody>
          <a:bodyPr/>
          <a:lstStyle/>
          <a:p>
            <a:r>
              <a:rPr lang="en-US" altLang="en-US"/>
              <a:t>A maintenance and warehouse facility, owned by ABC Corporation, with 5 full-time employees, next door to the manufacturing facility described in Question 1</a:t>
            </a:r>
          </a:p>
          <a:p>
            <a:endParaRPr lang="en-US"/>
          </a:p>
        </p:txBody>
      </p:sp>
      <p:sp>
        <p:nvSpPr>
          <p:cNvPr id="14" name="Text Placeholder 17">
            <a:extLst>
              <a:ext uri="{FF2B5EF4-FFF2-40B4-BE49-F238E27FC236}">
                <a16:creationId xmlns:a16="http://schemas.microsoft.com/office/drawing/2014/main" id="{D52159A7-91FF-104A-A59F-46077473635C}"/>
              </a:ext>
            </a:extLst>
          </p:cNvPr>
          <p:cNvSpPr>
            <a:spLocks noGrp="1"/>
          </p:cNvSpPr>
          <p:nvPr>
            <p:ph type="body" sz="quarter" idx="10"/>
          </p:nvPr>
        </p:nvSpPr>
        <p:spPr>
          <a:xfrm>
            <a:off x="2339027" y="2027340"/>
            <a:ext cx="6685704" cy="1210347"/>
          </a:xfrm>
        </p:spPr>
        <p:txBody>
          <a:bodyPr/>
          <a:lstStyle/>
          <a:p>
            <a:r>
              <a:rPr lang="en-US" altLang="en-US"/>
              <a:t>Would the facility described below be covered by TRI and, therefore, need to consider its chemical use for possible reporting? </a:t>
            </a:r>
          </a:p>
          <a:p>
            <a:r>
              <a:rPr lang="en-US" altLang="en-US" i="1"/>
              <a:t>Select Yes or No</a:t>
            </a:r>
          </a:p>
        </p:txBody>
      </p:sp>
    </p:spTree>
    <p:extLst>
      <p:ext uri="{BB962C8B-B14F-4D97-AF65-F5344CB8AC3E}">
        <p14:creationId xmlns:p14="http://schemas.microsoft.com/office/powerpoint/2010/main" val="228392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xfrm>
            <a:off x="1215851" y="1159288"/>
            <a:ext cx="8182149" cy="1089529"/>
          </a:xfrm>
        </p:spPr>
        <p:txBody>
          <a:bodyPr wrap="square">
            <a:spAutoFit/>
          </a:bodyPr>
          <a:lstStyle/>
          <a:p>
            <a:pPr>
              <a:defRPr/>
            </a:pPr>
            <a:r>
              <a:rPr lang="en-US" sz="3600">
                <a:cs typeface="+mj-cs"/>
              </a:rPr>
              <a:t>SECTION II: </a:t>
            </a:r>
            <a:r>
              <a:rPr lang="en-US" sz="3600" b="0"/>
              <a:t>LISTED CHEMICALS AND ACTIVITY THRESHOLDS</a:t>
            </a:r>
            <a:endParaRPr lang="en-US" sz="3600" b="0">
              <a:cs typeface="+mj-cs"/>
            </a:endParaRPr>
          </a:p>
        </p:txBody>
      </p:sp>
    </p:spTree>
    <p:custDataLst>
      <p:tags r:id="rId1"/>
    </p:custDataLst>
    <p:extLst>
      <p:ext uri="{BB962C8B-B14F-4D97-AF65-F5344CB8AC3E}">
        <p14:creationId xmlns:p14="http://schemas.microsoft.com/office/powerpoint/2010/main" val="9966904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2"/>
          <p:cNvSpPr>
            <a:spLocks noGrp="1" noChangeArrowheads="1"/>
          </p:cNvSpPr>
          <p:nvPr>
            <p:ph type="title"/>
          </p:nvPr>
        </p:nvSpPr>
        <p:spPr/>
        <p:txBody>
          <a:bodyPr/>
          <a:lstStyle/>
          <a:p>
            <a:r>
              <a:rPr lang="en-US" altLang="en-US"/>
              <a:t>Section 313 Chemicals and Chemical Categories</a:t>
            </a:r>
          </a:p>
        </p:txBody>
      </p:sp>
      <p:sp>
        <p:nvSpPr>
          <p:cNvPr id="26629" name="Rectangle 3"/>
          <p:cNvSpPr>
            <a:spLocks noGrp="1" noChangeArrowheads="1"/>
          </p:cNvSpPr>
          <p:nvPr>
            <p:ph type="body" sz="quarter" idx="10"/>
          </p:nvPr>
        </p:nvSpPr>
        <p:spPr>
          <a:xfrm>
            <a:off x="481014" y="1734532"/>
            <a:ext cx="5235500" cy="3996343"/>
          </a:xfrm>
        </p:spPr>
        <p:txBody>
          <a:bodyPr/>
          <a:lstStyle/>
          <a:p>
            <a:r>
              <a:rPr lang="en-US"/>
              <a:t>Current list contains over 800 individual chemicals and chemical categories (See Table II of the EPA’s TRI Reporting Forms and Instructions document.) There are 6 parts to the chemical list:</a:t>
            </a:r>
          </a:p>
          <a:p>
            <a:pPr lvl="1"/>
            <a:r>
              <a:rPr lang="en-US"/>
              <a:t>Chemicals with qualifiers</a:t>
            </a:r>
          </a:p>
          <a:p>
            <a:pPr lvl="1"/>
            <a:r>
              <a:rPr lang="en-US"/>
              <a:t>Individual non-PFAS listed alphabetically by name and listed by CASRN</a:t>
            </a:r>
          </a:p>
          <a:p>
            <a:pPr lvl="1"/>
            <a:r>
              <a:rPr lang="en-US"/>
              <a:t>Chemical categories</a:t>
            </a:r>
          </a:p>
          <a:p>
            <a:pPr lvl="1"/>
            <a:r>
              <a:rPr lang="en-US"/>
              <a:t>Individual PFAS listed alphabetically by name and listed by CASRN</a:t>
            </a:r>
          </a:p>
        </p:txBody>
      </p:sp>
      <p:sp>
        <p:nvSpPr>
          <p:cNvPr id="2" name="Text Placeholder 1"/>
          <p:cNvSpPr>
            <a:spLocks noGrp="1"/>
          </p:cNvSpPr>
          <p:nvPr>
            <p:ph type="body" sz="quarter" idx="12"/>
          </p:nvPr>
        </p:nvSpPr>
        <p:spPr/>
        <p:txBody>
          <a:bodyPr/>
          <a:lstStyle/>
          <a:p>
            <a:r>
              <a:rPr lang="en-US"/>
              <a:t>The list can change. Check every year. Changes are listed in the front of the TRI Reporting Forms and Instructions on the TRI website and in TRI-</a:t>
            </a:r>
            <a:r>
              <a:rPr lang="en-US" err="1"/>
              <a:t>MEweb</a:t>
            </a:r>
            <a:endParaRPr lang="en-US"/>
          </a:p>
          <a:p>
            <a:r>
              <a:rPr lang="en-US"/>
              <a:t>Section 313 chemical list and more information available at:</a:t>
            </a:r>
          </a:p>
          <a:p>
            <a:r>
              <a:rPr lang="en-US" b="0">
                <a:hlinkClick r:id="rId4">
                  <a:extLst>
                    <a:ext uri="{A12FA001-AC4F-418D-AE19-62706E023703}">
                      <ahyp:hlinkClr xmlns:ahyp="http://schemas.microsoft.com/office/drawing/2018/hyperlinkcolor" val="tx"/>
                    </a:ext>
                  </a:extLst>
                </a:hlinkClick>
              </a:rPr>
              <a:t>https://www.epa.gov/toxics-release-inventory-tri-program/tri-listed-chemicals</a:t>
            </a:r>
            <a:endParaRPr lang="en-US" b="0"/>
          </a:p>
        </p:txBody>
      </p:sp>
    </p:spTree>
    <p:custDataLst>
      <p:tags r:id="rId1"/>
    </p:custDataLst>
    <p:extLst>
      <p:ext uri="{BB962C8B-B14F-4D97-AF65-F5344CB8AC3E}">
        <p14:creationId xmlns:p14="http://schemas.microsoft.com/office/powerpoint/2010/main" val="17382817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04F031-12A0-8942-83D4-F26D1E149519}"/>
              </a:ext>
            </a:extLst>
          </p:cNvPr>
          <p:cNvSpPr>
            <a:spLocks noGrp="1"/>
          </p:cNvSpPr>
          <p:nvPr>
            <p:ph type="title"/>
          </p:nvPr>
        </p:nvSpPr>
        <p:spPr/>
        <p:txBody>
          <a:bodyPr/>
          <a:lstStyle/>
          <a:p>
            <a:r>
              <a:rPr lang="en-US" altLang="en-US"/>
              <a:t>Section 313 Metal Compound Chemical Categories</a:t>
            </a:r>
            <a:endParaRPr lang="en-US"/>
          </a:p>
        </p:txBody>
      </p:sp>
      <p:sp>
        <p:nvSpPr>
          <p:cNvPr id="28677" name="Rectangle 3"/>
          <p:cNvSpPr>
            <a:spLocks noGrp="1" noChangeArrowheads="1"/>
          </p:cNvSpPr>
          <p:nvPr>
            <p:ph type="body" sz="quarter" idx="10"/>
          </p:nvPr>
        </p:nvSpPr>
        <p:spPr>
          <a:xfrm>
            <a:off x="481014" y="1734532"/>
            <a:ext cx="5235500" cy="505085"/>
          </a:xfrm>
        </p:spPr>
        <p:txBody>
          <a:bodyPr/>
          <a:lstStyle/>
          <a:p>
            <a:r>
              <a:rPr lang="en-US" altLang="en-US"/>
              <a:t>Metal compound chemical categories</a:t>
            </a:r>
          </a:p>
        </p:txBody>
      </p:sp>
      <p:sp>
        <p:nvSpPr>
          <p:cNvPr id="4" name="Text Placeholder 3">
            <a:extLst>
              <a:ext uri="{FF2B5EF4-FFF2-40B4-BE49-F238E27FC236}">
                <a16:creationId xmlns:a16="http://schemas.microsoft.com/office/drawing/2014/main" id="{22E02498-B6F5-7546-9273-80AE5DBD771B}"/>
              </a:ext>
            </a:extLst>
          </p:cNvPr>
          <p:cNvSpPr>
            <a:spLocks noGrp="1"/>
          </p:cNvSpPr>
          <p:nvPr>
            <p:ph type="body" sz="quarter" idx="12"/>
          </p:nvPr>
        </p:nvSpPr>
        <p:spPr>
          <a:xfrm>
            <a:off x="3146559" y="2239618"/>
            <a:ext cx="2569955" cy="2959586"/>
          </a:xfrm>
          <a:prstGeom prst="rect">
            <a:avLst/>
          </a:prstGeom>
        </p:spPr>
        <p:txBody>
          <a:bodyPr/>
          <a:lstStyle/>
          <a:p>
            <a:pPr>
              <a:lnSpc>
                <a:spcPct val="90000"/>
              </a:lnSpc>
              <a:spcBef>
                <a:spcPct val="20000"/>
              </a:spcBef>
            </a:pPr>
            <a:r>
              <a:rPr lang="en-US" altLang="en-US" sz="1600" b="0"/>
              <a:t>Lead compounds</a:t>
            </a:r>
          </a:p>
          <a:p>
            <a:pPr>
              <a:lnSpc>
                <a:spcPct val="90000"/>
              </a:lnSpc>
              <a:spcBef>
                <a:spcPct val="20000"/>
              </a:spcBef>
            </a:pPr>
            <a:r>
              <a:rPr lang="en-US" altLang="en-US" sz="1600" b="0"/>
              <a:t>Manganese compounds</a:t>
            </a:r>
          </a:p>
          <a:p>
            <a:pPr>
              <a:lnSpc>
                <a:spcPct val="90000"/>
              </a:lnSpc>
              <a:spcBef>
                <a:spcPct val="20000"/>
              </a:spcBef>
            </a:pPr>
            <a:r>
              <a:rPr lang="en-US" altLang="en-US" sz="1600" b="0"/>
              <a:t>Mercury compounds</a:t>
            </a:r>
          </a:p>
          <a:p>
            <a:pPr>
              <a:lnSpc>
                <a:spcPct val="90000"/>
              </a:lnSpc>
              <a:spcBef>
                <a:spcPct val="20000"/>
              </a:spcBef>
            </a:pPr>
            <a:r>
              <a:rPr lang="en-US" altLang="en-US" sz="1600" b="0"/>
              <a:t>Nickel compounds</a:t>
            </a:r>
          </a:p>
          <a:p>
            <a:pPr>
              <a:lnSpc>
                <a:spcPct val="90000"/>
              </a:lnSpc>
              <a:spcBef>
                <a:spcPct val="20000"/>
              </a:spcBef>
            </a:pPr>
            <a:r>
              <a:rPr lang="en-US" altLang="en-US" sz="1600" b="0"/>
              <a:t>Selenium compounds</a:t>
            </a:r>
          </a:p>
          <a:p>
            <a:pPr>
              <a:lnSpc>
                <a:spcPct val="90000"/>
              </a:lnSpc>
              <a:spcBef>
                <a:spcPct val="20000"/>
              </a:spcBef>
            </a:pPr>
            <a:r>
              <a:rPr lang="en-US" altLang="en-US" sz="1600" b="0"/>
              <a:t>Silver compounds</a:t>
            </a:r>
          </a:p>
          <a:p>
            <a:pPr>
              <a:lnSpc>
                <a:spcPct val="90000"/>
              </a:lnSpc>
              <a:spcBef>
                <a:spcPct val="20000"/>
              </a:spcBef>
            </a:pPr>
            <a:r>
              <a:rPr lang="en-US" altLang="en-US" sz="1600" b="0"/>
              <a:t>Thallium compounds</a:t>
            </a:r>
          </a:p>
          <a:p>
            <a:pPr>
              <a:lnSpc>
                <a:spcPct val="90000"/>
              </a:lnSpc>
              <a:spcBef>
                <a:spcPct val="20000"/>
              </a:spcBef>
            </a:pPr>
            <a:r>
              <a:rPr lang="en-US" altLang="en-US" sz="1600" b="0"/>
              <a:t>Vanadium compounds</a:t>
            </a:r>
          </a:p>
          <a:p>
            <a:pPr>
              <a:lnSpc>
                <a:spcPct val="90000"/>
              </a:lnSpc>
              <a:spcBef>
                <a:spcPct val="20000"/>
              </a:spcBef>
            </a:pPr>
            <a:r>
              <a:rPr lang="en-US" altLang="en-US" sz="1600" b="0"/>
              <a:t>Zinc compounds</a:t>
            </a:r>
          </a:p>
        </p:txBody>
      </p:sp>
      <p:sp>
        <p:nvSpPr>
          <p:cNvPr id="28686" name="Text Box 15"/>
          <p:cNvSpPr txBox="1">
            <a:spLocks noChangeArrowheads="1"/>
          </p:cNvSpPr>
          <p:nvPr/>
        </p:nvSpPr>
        <p:spPr bwMode="auto">
          <a:xfrm>
            <a:off x="511444" y="5748908"/>
            <a:ext cx="10156556" cy="338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600" i="1">
                <a:solidFill>
                  <a:schemeClr val="bg1"/>
                </a:solidFill>
              </a:rPr>
              <a:t>Note: Elemental metals and metal compounds are separately listed chemicals under Section 313.</a:t>
            </a:r>
          </a:p>
        </p:txBody>
      </p:sp>
      <p:sp>
        <p:nvSpPr>
          <p:cNvPr id="19" name="Text Placeholder 3">
            <a:extLst>
              <a:ext uri="{FF2B5EF4-FFF2-40B4-BE49-F238E27FC236}">
                <a16:creationId xmlns:a16="http://schemas.microsoft.com/office/drawing/2014/main" id="{C662182A-AC3C-B244-8E14-37E58DAC968A}"/>
              </a:ext>
            </a:extLst>
          </p:cNvPr>
          <p:cNvSpPr txBox="1">
            <a:spLocks/>
          </p:cNvSpPr>
          <p:nvPr/>
        </p:nvSpPr>
        <p:spPr>
          <a:xfrm>
            <a:off x="511444" y="2239617"/>
            <a:ext cx="2558499" cy="25850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20000"/>
              </a:spcBef>
              <a:buNone/>
            </a:pPr>
            <a:r>
              <a:rPr lang="en-US" altLang="en-US" sz="1600"/>
              <a:t>Antimony compounds</a:t>
            </a:r>
          </a:p>
          <a:p>
            <a:pPr marL="0" indent="0">
              <a:spcBef>
                <a:spcPct val="20000"/>
              </a:spcBef>
              <a:buNone/>
            </a:pPr>
            <a:r>
              <a:rPr lang="en-US" altLang="en-US" sz="1600"/>
              <a:t>Arsenic compounds</a:t>
            </a:r>
          </a:p>
          <a:p>
            <a:pPr marL="0" indent="0">
              <a:spcBef>
                <a:spcPct val="20000"/>
              </a:spcBef>
              <a:buNone/>
            </a:pPr>
            <a:r>
              <a:rPr lang="en-US" altLang="en-US" sz="1600"/>
              <a:t>Barium compounds *</a:t>
            </a:r>
          </a:p>
          <a:p>
            <a:pPr marL="0" indent="0">
              <a:spcBef>
                <a:spcPct val="20000"/>
              </a:spcBef>
              <a:buNone/>
            </a:pPr>
            <a:r>
              <a:rPr lang="en-US" altLang="en-US" sz="1600"/>
              <a:t>Beryllium compounds</a:t>
            </a:r>
          </a:p>
          <a:p>
            <a:pPr marL="0" indent="0">
              <a:spcBef>
                <a:spcPct val="20000"/>
              </a:spcBef>
              <a:buNone/>
            </a:pPr>
            <a:r>
              <a:rPr lang="en-US" altLang="en-US" sz="1600"/>
              <a:t>Cadmium compounds</a:t>
            </a:r>
          </a:p>
          <a:p>
            <a:pPr marL="0" indent="0">
              <a:spcBef>
                <a:spcPct val="20000"/>
              </a:spcBef>
              <a:buNone/>
            </a:pPr>
            <a:r>
              <a:rPr lang="en-US" altLang="en-US" sz="1600"/>
              <a:t>Chromium compounds **</a:t>
            </a:r>
          </a:p>
          <a:p>
            <a:pPr marL="0" indent="0">
              <a:spcBef>
                <a:spcPct val="20000"/>
              </a:spcBef>
              <a:buNone/>
            </a:pPr>
            <a:r>
              <a:rPr lang="en-US" altLang="en-US" sz="1600"/>
              <a:t>Cobalt compounds</a:t>
            </a:r>
          </a:p>
          <a:p>
            <a:pPr marL="0" indent="0">
              <a:spcBef>
                <a:spcPct val="20000"/>
              </a:spcBef>
              <a:buNone/>
            </a:pPr>
            <a:r>
              <a:rPr lang="en-US" altLang="en-US" sz="1600"/>
              <a:t>Copper compounds ***</a:t>
            </a:r>
            <a:endParaRPr lang="en-US" altLang="en-US" sz="1800"/>
          </a:p>
        </p:txBody>
      </p:sp>
      <p:sp>
        <p:nvSpPr>
          <p:cNvPr id="20" name="Text Placeholder 3">
            <a:extLst>
              <a:ext uri="{FF2B5EF4-FFF2-40B4-BE49-F238E27FC236}">
                <a16:creationId xmlns:a16="http://schemas.microsoft.com/office/drawing/2014/main" id="{7DD2FC39-DFD3-F045-AA8A-BB77E02C1AE1}"/>
              </a:ext>
            </a:extLst>
          </p:cNvPr>
          <p:cNvSpPr txBox="1">
            <a:spLocks/>
          </p:cNvSpPr>
          <p:nvPr/>
        </p:nvSpPr>
        <p:spPr>
          <a:xfrm>
            <a:off x="6228515" y="1734532"/>
            <a:ext cx="5482472" cy="32141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2000" b="1">
                <a:ea typeface="ＭＳ Ｐゴシック"/>
                <a:cs typeface="ＭＳ Ｐゴシック"/>
              </a:rPr>
              <a:t>Metal compound categories include any unique chemical substance that contains the element as part of that chemical's infrastructure</a:t>
            </a:r>
          </a:p>
          <a:p>
            <a:pPr marL="457200" lvl="1" indent="0">
              <a:buNone/>
              <a:defRPr/>
            </a:pPr>
            <a:r>
              <a:rPr lang="en-US" sz="1600">
                <a:ea typeface="ＭＳ Ｐゴシック"/>
                <a:cs typeface="ＭＳ Ｐゴシック"/>
              </a:rPr>
              <a:t>Does not include barium sulfate (CASRN 7727-43-7)</a:t>
            </a:r>
          </a:p>
          <a:p>
            <a:pPr marL="457200" lvl="1" indent="0">
              <a:buNone/>
              <a:defRPr/>
            </a:pPr>
            <a:r>
              <a:rPr lang="en-US" sz="1600">
                <a:ea typeface="ＭＳ Ｐゴシック"/>
                <a:cs typeface="ＭＳ Ｐゴシック"/>
              </a:rPr>
              <a:t>Except chromite ore and unreacted </a:t>
            </a:r>
            <a:br>
              <a:rPr lang="en-US" sz="1600">
                <a:ea typeface="ＭＳ Ｐゴシック"/>
                <a:cs typeface="ＭＳ Ｐゴシック"/>
              </a:rPr>
            </a:br>
            <a:r>
              <a:rPr lang="en-US" sz="1600">
                <a:ea typeface="ＭＳ Ｐゴシック"/>
                <a:cs typeface="ＭＳ Ｐゴシック"/>
              </a:rPr>
              <a:t>ore component of processing residue </a:t>
            </a:r>
            <a:br>
              <a:rPr lang="en-US" sz="1600">
                <a:ea typeface="ＭＳ Ｐゴシック"/>
                <a:cs typeface="ＭＳ Ｐゴシック"/>
              </a:rPr>
            </a:br>
            <a:r>
              <a:rPr lang="en-US" sz="1600">
                <a:ea typeface="ＭＳ Ｐゴシック"/>
                <a:cs typeface="ＭＳ Ｐゴシック"/>
              </a:rPr>
              <a:t>(see RFI for further information)</a:t>
            </a:r>
          </a:p>
          <a:p>
            <a:pPr marL="457200" lvl="1" indent="0">
              <a:buNone/>
              <a:defRPr/>
            </a:pPr>
            <a:r>
              <a:rPr lang="en-US" sz="1600">
                <a:ea typeface="ＭＳ Ｐゴシック"/>
                <a:cs typeface="ＭＳ Ｐゴシック"/>
              </a:rPr>
              <a:t>Does not include copper phthalocyanine compounds that are substituted with only hydrogen, and/or chlorine and/or bromine</a:t>
            </a:r>
          </a:p>
        </p:txBody>
      </p:sp>
      <p:sp>
        <p:nvSpPr>
          <p:cNvPr id="11" name="Rectangle 10">
            <a:extLst>
              <a:ext uri="{FF2B5EF4-FFF2-40B4-BE49-F238E27FC236}">
                <a16:creationId xmlns:a16="http://schemas.microsoft.com/office/drawing/2014/main" id="{EF691B78-A203-C042-8F44-02493691D822}"/>
              </a:ext>
            </a:extLst>
          </p:cNvPr>
          <p:cNvSpPr/>
          <p:nvPr/>
        </p:nvSpPr>
        <p:spPr>
          <a:xfrm>
            <a:off x="6515802" y="2873273"/>
            <a:ext cx="242807" cy="338554"/>
          </a:xfrm>
          <a:prstGeom prst="rect">
            <a:avLst/>
          </a:prstGeom>
        </p:spPr>
        <p:txBody>
          <a:bodyPr wrap="square">
            <a:spAutoFit/>
          </a:bodyPr>
          <a:lstStyle/>
          <a:p>
            <a:pPr algn="r"/>
            <a:r>
              <a:rPr lang="en-US" altLang="en-US" sz="1600">
                <a:solidFill>
                  <a:schemeClr val="bg1"/>
                </a:solidFill>
              </a:rPr>
              <a:t>*</a:t>
            </a:r>
            <a:endParaRPr lang="en-US" sz="1600">
              <a:solidFill>
                <a:schemeClr val="bg1"/>
              </a:solidFill>
            </a:endParaRPr>
          </a:p>
        </p:txBody>
      </p:sp>
      <p:sp>
        <p:nvSpPr>
          <p:cNvPr id="25" name="Rectangle 24">
            <a:extLst>
              <a:ext uri="{FF2B5EF4-FFF2-40B4-BE49-F238E27FC236}">
                <a16:creationId xmlns:a16="http://schemas.microsoft.com/office/drawing/2014/main" id="{E5DF88AD-CA16-C64E-9C46-DC9C68C62031}"/>
              </a:ext>
            </a:extLst>
          </p:cNvPr>
          <p:cNvSpPr/>
          <p:nvPr/>
        </p:nvSpPr>
        <p:spPr>
          <a:xfrm>
            <a:off x="6228516" y="3151570"/>
            <a:ext cx="530094" cy="338554"/>
          </a:xfrm>
          <a:prstGeom prst="rect">
            <a:avLst/>
          </a:prstGeom>
        </p:spPr>
        <p:txBody>
          <a:bodyPr wrap="square">
            <a:spAutoFit/>
          </a:bodyPr>
          <a:lstStyle/>
          <a:p>
            <a:pPr algn="r"/>
            <a:r>
              <a:rPr lang="en-US" altLang="en-US" sz="1600">
                <a:solidFill>
                  <a:schemeClr val="bg1"/>
                </a:solidFill>
              </a:rPr>
              <a:t>**</a:t>
            </a:r>
            <a:endParaRPr lang="en-US" sz="1600">
              <a:solidFill>
                <a:schemeClr val="bg1"/>
              </a:solidFill>
            </a:endParaRPr>
          </a:p>
        </p:txBody>
      </p:sp>
      <p:sp>
        <p:nvSpPr>
          <p:cNvPr id="26" name="Rectangle 25">
            <a:extLst>
              <a:ext uri="{FF2B5EF4-FFF2-40B4-BE49-F238E27FC236}">
                <a16:creationId xmlns:a16="http://schemas.microsoft.com/office/drawing/2014/main" id="{2C30AF66-665C-C840-862A-FC534339B846}"/>
              </a:ext>
            </a:extLst>
          </p:cNvPr>
          <p:cNvSpPr/>
          <p:nvPr/>
        </p:nvSpPr>
        <p:spPr>
          <a:xfrm>
            <a:off x="6228516" y="3867185"/>
            <a:ext cx="530094" cy="338554"/>
          </a:xfrm>
          <a:prstGeom prst="rect">
            <a:avLst/>
          </a:prstGeom>
        </p:spPr>
        <p:txBody>
          <a:bodyPr wrap="square">
            <a:spAutoFit/>
          </a:bodyPr>
          <a:lstStyle/>
          <a:p>
            <a:pPr algn="r"/>
            <a:r>
              <a:rPr lang="en-US" altLang="en-US" sz="1600">
                <a:solidFill>
                  <a:schemeClr val="bg1"/>
                </a:solidFill>
              </a:rPr>
              <a:t>***</a:t>
            </a:r>
            <a:endParaRPr lang="en-US" sz="1600">
              <a:solidFill>
                <a:schemeClr val="bg1"/>
              </a:solidFill>
            </a:endParaRPr>
          </a:p>
        </p:txBody>
      </p:sp>
    </p:spTree>
    <p:custDataLst>
      <p:tags r:id="rId1"/>
    </p:custDataLst>
    <p:extLst>
      <p:ext uri="{BB962C8B-B14F-4D97-AF65-F5344CB8AC3E}">
        <p14:creationId xmlns:p14="http://schemas.microsoft.com/office/powerpoint/2010/main" val="1162201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3"/>
          <p:cNvSpPr>
            <a:spLocks noGrp="1" noChangeArrowheads="1"/>
          </p:cNvSpPr>
          <p:nvPr>
            <p:ph type="title"/>
          </p:nvPr>
        </p:nvSpPr>
        <p:spPr>
          <a:xfrm>
            <a:off x="480767" y="386498"/>
            <a:ext cx="9869181" cy="744717"/>
          </a:xfrm>
        </p:spPr>
        <p:txBody>
          <a:bodyPr>
            <a:normAutofit fontScale="90000"/>
          </a:bodyPr>
          <a:lstStyle/>
          <a:p>
            <a:r>
              <a:rPr lang="en-US" altLang="en-US"/>
              <a:t>Other Section 313 Chemical Categories (examples)</a:t>
            </a:r>
          </a:p>
        </p:txBody>
      </p:sp>
      <p:graphicFrame>
        <p:nvGraphicFramePr>
          <p:cNvPr id="4" name="Table 3">
            <a:extLst>
              <a:ext uri="{FF2B5EF4-FFF2-40B4-BE49-F238E27FC236}">
                <a16:creationId xmlns:a16="http://schemas.microsoft.com/office/drawing/2014/main" id="{E216F3EF-A948-D04C-8994-16AE62033BB7}"/>
              </a:ext>
            </a:extLst>
          </p:cNvPr>
          <p:cNvGraphicFramePr>
            <a:graphicFrameLocks noGrp="1"/>
          </p:cNvGraphicFramePr>
          <p:nvPr>
            <p:extLst>
              <p:ext uri="{D42A27DB-BD31-4B8C-83A1-F6EECF244321}">
                <p14:modId xmlns:p14="http://schemas.microsoft.com/office/powerpoint/2010/main" val="1826390299"/>
              </p:ext>
            </p:extLst>
          </p:nvPr>
        </p:nvGraphicFramePr>
        <p:xfrm>
          <a:off x="165652" y="1272209"/>
          <a:ext cx="11860696" cy="4780198"/>
        </p:xfrm>
        <a:graphic>
          <a:graphicData uri="http://schemas.openxmlformats.org/drawingml/2006/table">
            <a:tbl>
              <a:tblPr firstRow="1" bandRow="1">
                <a:tableStyleId>{5C22544A-7EE6-4342-B048-85BDC9FD1C3A}</a:tableStyleId>
              </a:tblPr>
              <a:tblGrid>
                <a:gridCol w="3207026">
                  <a:extLst>
                    <a:ext uri="{9D8B030D-6E8A-4147-A177-3AD203B41FA5}">
                      <a16:colId xmlns:a16="http://schemas.microsoft.com/office/drawing/2014/main" val="3630307204"/>
                    </a:ext>
                  </a:extLst>
                </a:gridCol>
                <a:gridCol w="8653670">
                  <a:extLst>
                    <a:ext uri="{9D8B030D-6E8A-4147-A177-3AD203B41FA5}">
                      <a16:colId xmlns:a16="http://schemas.microsoft.com/office/drawing/2014/main" val="2668554209"/>
                    </a:ext>
                  </a:extLst>
                </a:gridCol>
              </a:tblGrid>
              <a:tr h="995897">
                <a:tc>
                  <a:txBody>
                    <a:bodyPr/>
                    <a:lstStyle/>
                    <a:p>
                      <a:pPr algn="r"/>
                      <a:r>
                        <a:rPr lang="en-US" sz="1400" b="1" i="0">
                          <a:solidFill>
                            <a:srgbClr val="008752"/>
                          </a:solidFill>
                          <a:latin typeface="Arial" panose="020B0604020202020204" pitchFamily="34" charset="0"/>
                          <a:cs typeface="Arial" panose="020B0604020202020204" pitchFamily="34" charset="0"/>
                        </a:rPr>
                        <a:t>Chlorophenols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sz="1400" b="0" i="0">
                          <a:solidFill>
                            <a:schemeClr val="tx1"/>
                          </a:solidFill>
                          <a:latin typeface="Arial" panose="020B0604020202020204" pitchFamily="34" charset="0"/>
                          <a:cs typeface="Arial" panose="020B0604020202020204" pitchFamily="34" charset="0"/>
                        </a:rPr>
                      </a:br>
                      <a:br>
                        <a:rPr lang="en-US" sz="1400" b="0" i="0">
                          <a:solidFill>
                            <a:schemeClr val="tx1"/>
                          </a:solidFill>
                          <a:latin typeface="Arial" panose="020B0604020202020204" pitchFamily="34" charset="0"/>
                          <a:cs typeface="Arial" panose="020B0604020202020204" pitchFamily="34" charset="0"/>
                        </a:rPr>
                      </a:br>
                      <a:endParaRPr lang="en-US" sz="1400" b="0" i="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solidFill>
                          <a:schemeClr val="tx1"/>
                        </a:solidFill>
                        <a:latin typeface="Arial" panose="020B0604020202020204" pitchFamily="34" charset="0"/>
                        <a:cs typeface="Arial" panose="020B0604020202020204" pitchFamily="34" charset="0"/>
                      </a:endParaRP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2228776520"/>
                  </a:ext>
                </a:extLst>
              </a:tr>
              <a:tr h="369547">
                <a:tc>
                  <a:txBody>
                    <a:bodyPr/>
                    <a:lstStyle/>
                    <a:p>
                      <a:pPr algn="r"/>
                      <a:r>
                        <a:rPr lang="en-US" sz="1400" b="1" i="0">
                          <a:solidFill>
                            <a:srgbClr val="008752"/>
                          </a:solidFill>
                          <a:latin typeface="Arial" panose="020B0604020202020204" pitchFamily="34" charset="0"/>
                          <a:cs typeface="Arial" panose="020B0604020202020204" pitchFamily="34" charset="0"/>
                        </a:rPr>
                        <a:t>Cyanide compounds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r>
                        <a:rPr lang="en-US" sz="1400">
                          <a:solidFill>
                            <a:schemeClr val="tx1"/>
                          </a:solidFill>
                          <a:latin typeface="Arial" panose="020B0604020202020204" pitchFamily="34" charset="0"/>
                          <a:cs typeface="Arial" panose="020B0604020202020204" pitchFamily="34" charset="0"/>
                        </a:rPr>
                        <a:t>XCN where X</a:t>
                      </a:r>
                      <a:r>
                        <a:rPr lang="en-US" sz="1400" baseline="30000">
                          <a:solidFill>
                            <a:schemeClr val="tx1"/>
                          </a:solidFill>
                          <a:latin typeface="Arial" panose="020B0604020202020204" pitchFamily="34" charset="0"/>
                          <a:cs typeface="Arial" panose="020B0604020202020204" pitchFamily="34" charset="0"/>
                        </a:rPr>
                        <a:t>+</a:t>
                      </a:r>
                      <a:r>
                        <a:rPr lang="en-US" sz="1400">
                          <a:solidFill>
                            <a:schemeClr val="tx1"/>
                          </a:solidFill>
                          <a:latin typeface="Arial" panose="020B0604020202020204" pitchFamily="34" charset="0"/>
                          <a:cs typeface="Arial" panose="020B0604020202020204" pitchFamily="34" charset="0"/>
                        </a:rPr>
                        <a:t> = any group (except H</a:t>
                      </a:r>
                      <a:r>
                        <a:rPr lang="en-US" sz="1400" baseline="30000">
                          <a:solidFill>
                            <a:schemeClr val="tx1"/>
                          </a:solidFill>
                          <a:latin typeface="Arial" panose="020B0604020202020204" pitchFamily="34" charset="0"/>
                          <a:cs typeface="Arial" panose="020B0604020202020204" pitchFamily="34" charset="0"/>
                        </a:rPr>
                        <a:t>+</a:t>
                      </a:r>
                      <a:r>
                        <a:rPr lang="en-US" sz="1400">
                          <a:solidFill>
                            <a:schemeClr val="tx1"/>
                          </a:solidFill>
                          <a:latin typeface="Arial" panose="020B0604020202020204" pitchFamily="34" charset="0"/>
                          <a:cs typeface="Arial" panose="020B0604020202020204" pitchFamily="34" charset="0"/>
                        </a:rPr>
                        <a:t>)  or any other group where a formal dissociation may occur. For example, KCN or Ca(CN)</a:t>
                      </a:r>
                      <a:r>
                        <a:rPr lang="en-US" sz="1400" baseline="-25000">
                          <a:solidFill>
                            <a:schemeClr val="tx1"/>
                          </a:solidFill>
                          <a:latin typeface="Arial" panose="020B0604020202020204" pitchFamily="34" charset="0"/>
                          <a:cs typeface="Arial" panose="020B0604020202020204" pitchFamily="34" charset="0"/>
                        </a:rPr>
                        <a:t>2</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2382906750"/>
                  </a:ext>
                </a:extLst>
              </a:tr>
              <a:tr h="369547">
                <a:tc>
                  <a:txBody>
                    <a:bodyPr/>
                    <a:lstStyle/>
                    <a:p>
                      <a:pPr algn="r"/>
                      <a:r>
                        <a:rPr lang="en-US" sz="1400" b="1" i="0" err="1">
                          <a:solidFill>
                            <a:srgbClr val="008752"/>
                          </a:solidFill>
                          <a:latin typeface="Arial" panose="020B0604020202020204" pitchFamily="34" charset="0"/>
                          <a:cs typeface="Arial" panose="020B0604020202020204" pitchFamily="34" charset="0"/>
                        </a:rPr>
                        <a:t>Diisocyanates</a:t>
                      </a:r>
                      <a:endParaRPr lang="en-US" sz="1400" b="1" i="0">
                        <a:solidFill>
                          <a:srgbClr val="008752"/>
                        </a:solidFill>
                        <a:latin typeface="Arial" panose="020B0604020202020204" pitchFamily="34" charset="0"/>
                        <a:cs typeface="Arial" panose="020B0604020202020204" pitchFamily="34" charset="0"/>
                      </a:endParaRP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r>
                        <a:rPr lang="en-US" sz="1400">
                          <a:solidFill>
                            <a:schemeClr val="tx1"/>
                          </a:solidFill>
                          <a:latin typeface="Arial" panose="020B0604020202020204" pitchFamily="34" charset="0"/>
                          <a:cs typeface="Arial" panose="020B0604020202020204" pitchFamily="34" charset="0"/>
                        </a:rPr>
                        <a:t>20 individual compounds cited in Category</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215464187"/>
                  </a:ext>
                </a:extLst>
              </a:tr>
              <a:tr h="347532">
                <a:tc>
                  <a:txBody>
                    <a:bodyPr/>
                    <a:lstStyle/>
                    <a:p>
                      <a:pPr algn="r"/>
                      <a:r>
                        <a:rPr lang="en-US" sz="1400" b="1" i="0">
                          <a:solidFill>
                            <a:srgbClr val="008752"/>
                          </a:solidFill>
                          <a:latin typeface="Arial" panose="020B0604020202020204" pitchFamily="34" charset="0"/>
                          <a:cs typeface="Arial" panose="020B0604020202020204" pitchFamily="34" charset="0"/>
                        </a:rPr>
                        <a:t>Dioxin and dioxin-like compounds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r>
                        <a:rPr lang="en-US" sz="1400">
                          <a:solidFill>
                            <a:schemeClr val="tx1"/>
                          </a:solidFill>
                          <a:latin typeface="Arial" panose="020B0604020202020204" pitchFamily="34" charset="0"/>
                          <a:cs typeface="Arial" panose="020B0604020202020204" pitchFamily="34" charset="0"/>
                        </a:rPr>
                        <a:t>17 individual compounds cited in Category</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1038838435"/>
                  </a:ext>
                </a:extLst>
              </a:tr>
              <a:tr h="588769">
                <a:tc>
                  <a:txBody>
                    <a:bodyPr/>
                    <a:lstStyle/>
                    <a:p>
                      <a:pPr algn="r"/>
                      <a:r>
                        <a:rPr lang="en-US" sz="1400" b="1" i="0" err="1">
                          <a:solidFill>
                            <a:srgbClr val="008752"/>
                          </a:solidFill>
                          <a:latin typeface="Arial" panose="020B0604020202020204" pitchFamily="34" charset="0"/>
                          <a:cs typeface="Arial" panose="020B0604020202020204" pitchFamily="34" charset="0"/>
                        </a:rPr>
                        <a:t>Ethylenebisdithiocarbamic</a:t>
                      </a:r>
                      <a:r>
                        <a:rPr lang="en-US" sz="1400" b="1" i="0">
                          <a:solidFill>
                            <a:srgbClr val="008752"/>
                          </a:solidFill>
                          <a:latin typeface="Arial" panose="020B0604020202020204" pitchFamily="34" charset="0"/>
                          <a:cs typeface="Arial" panose="020B0604020202020204" pitchFamily="34" charset="0"/>
                        </a:rPr>
                        <a:t> acid, salts and esters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r>
                        <a:rPr lang="en-US" sz="1400">
                          <a:solidFill>
                            <a:schemeClr val="tx1"/>
                          </a:solidFill>
                          <a:latin typeface="Arial" panose="020B0604020202020204" pitchFamily="34" charset="0"/>
                          <a:cs typeface="Arial" panose="020B0604020202020204" pitchFamily="34" charset="0"/>
                        </a:rPr>
                        <a:t>Includes a substance that may contain EBDC or EBDC salt or ester as part of its infrastructure</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3909537140"/>
                  </a:ext>
                </a:extLst>
              </a:tr>
              <a:tr h="369547">
                <a:tc>
                  <a:txBody>
                    <a:bodyPr/>
                    <a:lstStyle/>
                    <a:p>
                      <a:pPr algn="r"/>
                      <a:r>
                        <a:rPr lang="en-US" sz="1400" b="1" i="0">
                          <a:solidFill>
                            <a:srgbClr val="008752"/>
                          </a:solidFill>
                          <a:latin typeface="Arial" panose="020B0604020202020204" pitchFamily="34" charset="0"/>
                          <a:cs typeface="Arial" panose="020B0604020202020204" pitchFamily="34" charset="0"/>
                        </a:rPr>
                        <a:t>Certain glycol ethers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Complex definition</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5000"/>
                      </a:schemeClr>
                    </a:solidFill>
                  </a:tcPr>
                </a:tc>
                <a:extLst>
                  <a:ext uri="{0D108BD9-81ED-4DB2-BD59-A6C34878D82A}">
                    <a16:rowId xmlns:a16="http://schemas.microsoft.com/office/drawing/2014/main" val="3588316966"/>
                  </a:ext>
                </a:extLst>
              </a:tr>
              <a:tr h="369547">
                <a:tc>
                  <a:txBody>
                    <a:bodyPr/>
                    <a:lstStyle/>
                    <a:p>
                      <a:pPr algn="r"/>
                      <a:r>
                        <a:rPr lang="en-US" sz="1400" b="1" i="0">
                          <a:solidFill>
                            <a:srgbClr val="008752"/>
                          </a:solidFill>
                          <a:latin typeface="Arial" panose="020B0604020202020204" pitchFamily="34" charset="0"/>
                          <a:cs typeface="Arial" panose="020B0604020202020204" pitchFamily="34" charset="0"/>
                        </a:rPr>
                        <a:t>Nicotine and salts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r>
                        <a:rPr lang="en-US" sz="1400">
                          <a:solidFill>
                            <a:schemeClr val="tx1"/>
                          </a:solidFill>
                          <a:latin typeface="Arial" panose="020B0604020202020204" pitchFamily="34" charset="0"/>
                          <a:cs typeface="Arial" panose="020B0604020202020204" pitchFamily="34" charset="0"/>
                        </a:rPr>
                        <a:t>Includes a substance that may contain it or salt as part </a:t>
                      </a:r>
                      <a:r>
                        <a:rPr lang="en-US" sz="1400" i="0">
                          <a:solidFill>
                            <a:schemeClr val="tx1"/>
                          </a:solidFill>
                          <a:latin typeface="Arial" panose="020B0604020202020204" pitchFamily="34" charset="0"/>
                          <a:cs typeface="Arial" panose="020B0604020202020204" pitchFamily="34" charset="0"/>
                        </a:rPr>
                        <a:t>of </a:t>
                      </a:r>
                      <a:r>
                        <a:rPr lang="en-US" sz="1400" i="1">
                          <a:solidFill>
                            <a:schemeClr val="tx1"/>
                          </a:solidFill>
                          <a:latin typeface="Arial" panose="020B0604020202020204" pitchFamily="34" charset="0"/>
                          <a:cs typeface="Arial" panose="020B0604020202020204" pitchFamily="34" charset="0"/>
                        </a:rPr>
                        <a:t>its infrastructure </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854617755"/>
                  </a:ext>
                </a:extLst>
              </a:tr>
              <a:tr h="369547">
                <a:tc>
                  <a:txBody>
                    <a:bodyPr/>
                    <a:lstStyle/>
                    <a:p>
                      <a:pPr algn="r"/>
                      <a:r>
                        <a:rPr lang="en-US" sz="1400" b="1" i="0">
                          <a:solidFill>
                            <a:srgbClr val="008752"/>
                          </a:solidFill>
                          <a:latin typeface="Arial" panose="020B0604020202020204" pitchFamily="34" charset="0"/>
                          <a:cs typeface="Arial" panose="020B0604020202020204" pitchFamily="34" charset="0"/>
                        </a:rPr>
                        <a:t>Nitrate compounds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5000"/>
                      </a:schemeClr>
                    </a:solidFill>
                  </a:tcPr>
                </a:tc>
                <a:tc>
                  <a:txBody>
                    <a:bodyPr/>
                    <a:lstStyle/>
                    <a:p>
                      <a:r>
                        <a:rPr lang="en-US" sz="1400">
                          <a:solidFill>
                            <a:schemeClr val="tx1"/>
                          </a:solidFill>
                          <a:latin typeface="Arial" panose="020B0604020202020204" pitchFamily="34" charset="0"/>
                          <a:cs typeface="Arial" panose="020B0604020202020204" pitchFamily="34" charset="0"/>
                        </a:rPr>
                        <a:t>Water dissociable, reportable only when in </a:t>
                      </a:r>
                      <a:r>
                        <a:rPr lang="en-US" sz="1400" i="1">
                          <a:solidFill>
                            <a:schemeClr val="tx1"/>
                          </a:solidFill>
                          <a:latin typeface="Arial" panose="020B0604020202020204" pitchFamily="34" charset="0"/>
                          <a:cs typeface="Arial" panose="020B0604020202020204" pitchFamily="34" charset="0"/>
                        </a:rPr>
                        <a:t>aqueous solution</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5000"/>
                      </a:schemeClr>
                    </a:solidFill>
                  </a:tcPr>
                </a:tc>
                <a:extLst>
                  <a:ext uri="{0D108BD9-81ED-4DB2-BD59-A6C34878D82A}">
                    <a16:rowId xmlns:a16="http://schemas.microsoft.com/office/drawing/2014/main" val="3026141088"/>
                  </a:ext>
                </a:extLst>
              </a:tr>
              <a:tr h="784656">
                <a:tc>
                  <a:txBody>
                    <a:bodyPr/>
                    <a:lstStyle/>
                    <a:p>
                      <a:pPr algn="r"/>
                      <a:r>
                        <a:rPr lang="en-US" sz="1400" b="1" i="0">
                          <a:solidFill>
                            <a:srgbClr val="008752"/>
                          </a:solidFill>
                          <a:latin typeface="Arial" panose="020B0604020202020204" pitchFamily="34" charset="0"/>
                          <a:cs typeface="Arial" panose="020B0604020202020204" pitchFamily="34" charset="0"/>
                        </a:rPr>
                        <a:t>Polybrominated biphenyls (PBBs)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endParaRPr lang="en-US" sz="1400">
                        <a:solidFill>
                          <a:schemeClr val="tx1"/>
                        </a:solidFill>
                        <a:latin typeface="Arial" panose="020B0604020202020204" pitchFamily="34" charset="0"/>
                        <a:cs typeface="Arial" panose="020B0604020202020204" pitchFamily="34" charset="0"/>
                      </a:endParaRP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1585875360"/>
                  </a:ext>
                </a:extLst>
              </a:tr>
            </a:tbl>
          </a:graphicData>
        </a:graphic>
      </p:graphicFrame>
      <p:pic>
        <p:nvPicPr>
          <p:cNvPr id="5" name="Picture 4">
            <a:extLst>
              <a:ext uri="{FF2B5EF4-FFF2-40B4-BE49-F238E27FC236}">
                <a16:creationId xmlns:a16="http://schemas.microsoft.com/office/drawing/2014/main" id="{EAA55049-EE6A-5443-AEF0-53AAC73E76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11550" y="5447377"/>
            <a:ext cx="1795313" cy="604319"/>
          </a:xfrm>
          <a:prstGeom prst="rect">
            <a:avLst/>
          </a:prstGeom>
        </p:spPr>
      </p:pic>
      <p:pic>
        <p:nvPicPr>
          <p:cNvPr id="7" name="Picture 6">
            <a:extLst>
              <a:ext uri="{FF2B5EF4-FFF2-40B4-BE49-F238E27FC236}">
                <a16:creationId xmlns:a16="http://schemas.microsoft.com/office/drawing/2014/main" id="{94A5D095-9331-FB49-B04B-6A26E6BDBC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10610" y="1387964"/>
            <a:ext cx="905503" cy="848360"/>
          </a:xfrm>
          <a:prstGeom prst="rect">
            <a:avLst/>
          </a:prstGeom>
        </p:spPr>
      </p:pic>
    </p:spTree>
    <p:custDataLst>
      <p:tags r:id="rId1"/>
    </p:custDataLst>
    <p:extLst>
      <p:ext uri="{BB962C8B-B14F-4D97-AF65-F5344CB8AC3E}">
        <p14:creationId xmlns:p14="http://schemas.microsoft.com/office/powerpoint/2010/main" val="4271907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3"/>
          <p:cNvSpPr>
            <a:spLocks noGrp="1" noChangeArrowheads="1"/>
          </p:cNvSpPr>
          <p:nvPr>
            <p:ph type="title"/>
          </p:nvPr>
        </p:nvSpPr>
        <p:spPr/>
        <p:txBody>
          <a:bodyPr/>
          <a:lstStyle/>
          <a:p>
            <a:r>
              <a:rPr lang="en-US" altLang="en-US"/>
              <a:t>Section 313 Chemicals With Qualifiers</a:t>
            </a:r>
          </a:p>
        </p:txBody>
      </p:sp>
      <p:sp>
        <p:nvSpPr>
          <p:cNvPr id="27654" name="Rectangle 4"/>
          <p:cNvSpPr>
            <a:spLocks noGrp="1" noChangeArrowheads="1"/>
          </p:cNvSpPr>
          <p:nvPr>
            <p:ph type="body" sz="quarter" idx="4294967295"/>
          </p:nvPr>
        </p:nvSpPr>
        <p:spPr>
          <a:xfrm>
            <a:off x="290990" y="1291587"/>
            <a:ext cx="11610019" cy="1107057"/>
          </a:xfrm>
          <a:prstGeom prst="rect">
            <a:avLst/>
          </a:prstGeom>
        </p:spPr>
        <p:txBody>
          <a:bodyPr/>
          <a:lstStyle/>
          <a:p>
            <a:pPr marL="0" indent="0">
              <a:buNone/>
            </a:pPr>
            <a:r>
              <a:rPr lang="en-US" sz="1600" b="1">
                <a:solidFill>
                  <a:srgbClr val="008752"/>
                </a:solidFill>
              </a:rPr>
              <a:t>Qualifiers: </a:t>
            </a:r>
            <a:r>
              <a:rPr lang="en-US" sz="1600">
                <a:solidFill>
                  <a:srgbClr val="008752"/>
                </a:solidFill>
              </a:rPr>
              <a:t>Listed chemicals with parenthetic qualifiers subject to TRI reporting only if manufactured, processed, or otherwise used in specified form (40 CFR §372.25(g))</a:t>
            </a:r>
          </a:p>
          <a:p>
            <a:pPr marL="0" indent="0">
              <a:buNone/>
            </a:pPr>
            <a:r>
              <a:rPr lang="en-US" sz="1600" b="1">
                <a:solidFill>
                  <a:srgbClr val="008752"/>
                </a:solidFill>
              </a:rPr>
              <a:t>Below are some examples (see Table II of EPA’s </a:t>
            </a:r>
            <a:r>
              <a:rPr lang="en-US" sz="1600" b="1" i="1">
                <a:solidFill>
                  <a:srgbClr val="008752"/>
                </a:solidFill>
              </a:rPr>
              <a:t>TRI Reporting Forms and Instructions </a:t>
            </a:r>
            <a:r>
              <a:rPr lang="en-US" sz="1600" b="1">
                <a:solidFill>
                  <a:srgbClr val="008752"/>
                </a:solidFill>
              </a:rPr>
              <a:t>document for full list of chemical qualifiers):</a:t>
            </a:r>
          </a:p>
        </p:txBody>
      </p:sp>
      <p:graphicFrame>
        <p:nvGraphicFramePr>
          <p:cNvPr id="8" name="Table 7">
            <a:extLst>
              <a:ext uri="{FF2B5EF4-FFF2-40B4-BE49-F238E27FC236}">
                <a16:creationId xmlns:a16="http://schemas.microsoft.com/office/drawing/2014/main" id="{21F107AD-55F3-4747-B81A-741CE62C97B1}"/>
              </a:ext>
            </a:extLst>
          </p:cNvPr>
          <p:cNvGraphicFramePr>
            <a:graphicFrameLocks noGrp="1"/>
          </p:cNvGraphicFramePr>
          <p:nvPr>
            <p:extLst>
              <p:ext uri="{D42A27DB-BD31-4B8C-83A1-F6EECF244321}">
                <p14:modId xmlns:p14="http://schemas.microsoft.com/office/powerpoint/2010/main" val="2857030996"/>
              </p:ext>
            </p:extLst>
          </p:nvPr>
        </p:nvGraphicFramePr>
        <p:xfrm>
          <a:off x="480767" y="2642539"/>
          <a:ext cx="8369535" cy="3255264"/>
        </p:xfrm>
        <a:graphic>
          <a:graphicData uri="http://schemas.openxmlformats.org/drawingml/2006/table">
            <a:tbl>
              <a:tblPr firstRow="1" bandRow="1">
                <a:tableStyleId>{5C22544A-7EE6-4342-B048-85BDC9FD1C3A}</a:tableStyleId>
              </a:tblPr>
              <a:tblGrid>
                <a:gridCol w="2185154">
                  <a:extLst>
                    <a:ext uri="{9D8B030D-6E8A-4147-A177-3AD203B41FA5}">
                      <a16:colId xmlns:a16="http://schemas.microsoft.com/office/drawing/2014/main" val="3630307204"/>
                    </a:ext>
                  </a:extLst>
                </a:gridCol>
                <a:gridCol w="1467481">
                  <a:extLst>
                    <a:ext uri="{9D8B030D-6E8A-4147-A177-3AD203B41FA5}">
                      <a16:colId xmlns:a16="http://schemas.microsoft.com/office/drawing/2014/main" val="4045462746"/>
                    </a:ext>
                  </a:extLst>
                </a:gridCol>
                <a:gridCol w="4716900">
                  <a:extLst>
                    <a:ext uri="{9D8B030D-6E8A-4147-A177-3AD203B41FA5}">
                      <a16:colId xmlns:a16="http://schemas.microsoft.com/office/drawing/2014/main" val="2668554209"/>
                    </a:ext>
                  </a:extLst>
                </a:gridCol>
              </a:tblGrid>
              <a:tr h="301304">
                <a:tc>
                  <a:txBody>
                    <a:bodyPr/>
                    <a:lstStyle/>
                    <a:p>
                      <a:pPr algn="l"/>
                      <a:r>
                        <a:rPr lang="en-US" sz="1800" b="0">
                          <a:solidFill>
                            <a:schemeClr val="bg1"/>
                          </a:solidFill>
                          <a:latin typeface="Arial" panose="020B0604020202020204" pitchFamily="34" charset="0"/>
                          <a:cs typeface="Arial" panose="020B0604020202020204" pitchFamily="34" charset="0"/>
                        </a:rPr>
                        <a:t>CHEMICAL</a:t>
                      </a:r>
                    </a:p>
                  </a:txBody>
                  <a:tcPr marL="137160" marR="137160" marT="73152" marB="73152"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752"/>
                    </a:solidFill>
                  </a:tcPr>
                </a:tc>
                <a:tc>
                  <a:txBody>
                    <a:bodyPr/>
                    <a:lstStyle/>
                    <a:p>
                      <a:pPr algn="r"/>
                      <a:r>
                        <a:rPr lang="en-US" sz="1800" b="0">
                          <a:solidFill>
                            <a:schemeClr val="bg1"/>
                          </a:solidFill>
                          <a:latin typeface="Arial" panose="020B0604020202020204" pitchFamily="34" charset="0"/>
                          <a:cs typeface="Arial" panose="020B0604020202020204" pitchFamily="34" charset="0"/>
                        </a:rPr>
                        <a:t>CASRN</a:t>
                      </a:r>
                    </a:p>
                  </a:txBody>
                  <a:tcPr marL="137160" marR="137160" marT="73152" marB="73152" anchor="ctr">
                    <a:lnL w="12700" cmpd="sng">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752"/>
                    </a:solidFill>
                  </a:tcPr>
                </a:tc>
                <a:tc>
                  <a:txBody>
                    <a:bodyPr/>
                    <a:lstStyle/>
                    <a:p>
                      <a:r>
                        <a:rPr lang="en-US" sz="1800" b="0">
                          <a:solidFill>
                            <a:schemeClr val="bg1"/>
                          </a:solidFill>
                          <a:latin typeface="Arial" panose="020B0604020202020204" pitchFamily="34" charset="0"/>
                          <a:cs typeface="Arial" panose="020B0604020202020204" pitchFamily="34" charset="0"/>
                        </a:rPr>
                        <a:t>QUALIFIER</a:t>
                      </a:r>
                    </a:p>
                  </a:txBody>
                  <a:tcPr marL="137160" marR="137160" marT="73152" marB="73152"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752"/>
                    </a:solidFill>
                  </a:tcPr>
                </a:tc>
                <a:extLst>
                  <a:ext uri="{0D108BD9-81ED-4DB2-BD59-A6C34878D82A}">
                    <a16:rowId xmlns:a16="http://schemas.microsoft.com/office/drawing/2014/main" val="4268656997"/>
                  </a:ext>
                </a:extLst>
              </a:tr>
              <a:tr h="283464">
                <a:tc>
                  <a:txBody>
                    <a:bodyPr/>
                    <a:lstStyle/>
                    <a:p>
                      <a:pPr algn="l"/>
                      <a:r>
                        <a:rPr lang="en-US" sz="1400" b="0" i="0">
                          <a:solidFill>
                            <a:srgbClr val="008752"/>
                          </a:solidFill>
                          <a:latin typeface="Arial" panose="020B0604020202020204" pitchFamily="34" charset="0"/>
                          <a:cs typeface="Arial" panose="020B0604020202020204" pitchFamily="34" charset="0"/>
                        </a:rPr>
                        <a:t>Aluminum</a:t>
                      </a:r>
                    </a:p>
                  </a:txBody>
                  <a:tcPr marL="137160" marR="137160" marT="27432" marB="2743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7429-90-5</a:t>
                      </a:r>
                    </a:p>
                  </a:txBody>
                  <a:tcPr marL="137160" marR="13716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Fume or dust</a:t>
                      </a:r>
                    </a:p>
                  </a:txBody>
                  <a:tcPr marL="137160" marR="137160"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2228776520"/>
                  </a:ext>
                </a:extLst>
              </a:tr>
              <a:tr h="283464">
                <a:tc>
                  <a:txBody>
                    <a:bodyPr/>
                    <a:lstStyle/>
                    <a:p>
                      <a:pPr algn="l"/>
                      <a:r>
                        <a:rPr lang="en-US" sz="1400" b="0" i="0">
                          <a:solidFill>
                            <a:srgbClr val="008752"/>
                          </a:solidFill>
                          <a:latin typeface="Arial" panose="020B0604020202020204" pitchFamily="34" charset="0"/>
                          <a:cs typeface="Arial" panose="020B0604020202020204" pitchFamily="34" charset="0"/>
                        </a:rPr>
                        <a:t>Aluminum oxide</a:t>
                      </a:r>
                    </a:p>
                  </a:txBody>
                  <a:tcPr marL="137160" marR="137160" marT="27432" marB="2743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r"/>
                      <a:r>
                        <a:rPr lang="en-US" sz="1400">
                          <a:solidFill>
                            <a:schemeClr val="tx1"/>
                          </a:solidFill>
                          <a:latin typeface="Arial" panose="020B0604020202020204" pitchFamily="34" charset="0"/>
                          <a:cs typeface="Arial" panose="020B0604020202020204" pitchFamily="34" charset="0"/>
                        </a:rPr>
                        <a:t>1344-28-1</a:t>
                      </a:r>
                    </a:p>
                  </a:txBody>
                  <a:tcPr marL="137160" marR="13716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r>
                        <a:rPr lang="en-US" sz="1400">
                          <a:solidFill>
                            <a:schemeClr val="tx1"/>
                          </a:solidFill>
                          <a:latin typeface="Arial" panose="020B0604020202020204" pitchFamily="34" charset="0"/>
                          <a:cs typeface="Arial" panose="020B0604020202020204" pitchFamily="34" charset="0"/>
                        </a:rPr>
                        <a:t>Fibrous forms</a:t>
                      </a:r>
                    </a:p>
                  </a:txBody>
                  <a:tcPr marL="137160" marR="137160"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2382906750"/>
                  </a:ext>
                </a:extLst>
              </a:tr>
              <a:tr h="283464">
                <a:tc>
                  <a:txBody>
                    <a:bodyPr/>
                    <a:lstStyle/>
                    <a:p>
                      <a:pPr algn="l"/>
                      <a:r>
                        <a:rPr lang="en-US" sz="1400" b="0" i="0">
                          <a:solidFill>
                            <a:srgbClr val="008752"/>
                          </a:solidFill>
                          <a:latin typeface="Arial" panose="020B0604020202020204" pitchFamily="34" charset="0"/>
                          <a:cs typeface="Arial" panose="020B0604020202020204" pitchFamily="34" charset="0"/>
                        </a:rPr>
                        <a:t>Asbestos</a:t>
                      </a:r>
                    </a:p>
                  </a:txBody>
                  <a:tcPr marL="137160" marR="137160" marT="27432" marB="2743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1332-21-4</a:t>
                      </a:r>
                    </a:p>
                  </a:txBody>
                  <a:tcPr marL="137160" marR="13716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Friable</a:t>
                      </a:r>
                    </a:p>
                  </a:txBody>
                  <a:tcPr marL="137160" marR="137160"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5000"/>
                      </a:schemeClr>
                    </a:solidFill>
                  </a:tcPr>
                </a:tc>
                <a:extLst>
                  <a:ext uri="{0D108BD9-81ED-4DB2-BD59-A6C34878D82A}">
                    <a16:rowId xmlns:a16="http://schemas.microsoft.com/office/drawing/2014/main" val="808669474"/>
                  </a:ext>
                </a:extLst>
              </a:tr>
              <a:tr h="283464">
                <a:tc>
                  <a:txBody>
                    <a:bodyPr/>
                    <a:lstStyle/>
                    <a:p>
                      <a:pPr algn="l"/>
                      <a:r>
                        <a:rPr lang="en-US" sz="1400" b="0" i="0">
                          <a:solidFill>
                            <a:srgbClr val="008752"/>
                          </a:solidFill>
                          <a:latin typeface="Arial" panose="020B0604020202020204" pitchFamily="34" charset="0"/>
                          <a:cs typeface="Arial" panose="020B0604020202020204" pitchFamily="34" charset="0"/>
                        </a:rPr>
                        <a:t>Isopropyl alcohol</a:t>
                      </a:r>
                    </a:p>
                  </a:txBody>
                  <a:tcPr marL="137160" marR="137160" marT="27432" marB="2743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67-63-0</a:t>
                      </a:r>
                    </a:p>
                  </a:txBody>
                  <a:tcPr marL="137160" marR="13716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Only manufacturers using the strong acid processes</a:t>
                      </a:r>
                    </a:p>
                  </a:txBody>
                  <a:tcPr marL="137160" marR="137160"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5000"/>
                      </a:schemeClr>
                    </a:solidFill>
                  </a:tcPr>
                </a:tc>
                <a:extLst>
                  <a:ext uri="{0D108BD9-81ED-4DB2-BD59-A6C34878D82A}">
                    <a16:rowId xmlns:a16="http://schemas.microsoft.com/office/drawing/2014/main" val="1013465433"/>
                  </a:ext>
                </a:extLst>
              </a:tr>
              <a:tr h="283464">
                <a:tc>
                  <a:txBody>
                    <a:bodyPr/>
                    <a:lstStyle/>
                    <a:p>
                      <a:pPr algn="l"/>
                      <a:r>
                        <a:rPr lang="en-US" sz="1400" b="0" i="0">
                          <a:solidFill>
                            <a:srgbClr val="008752"/>
                          </a:solidFill>
                          <a:latin typeface="Arial" panose="020B0604020202020204" pitchFamily="34" charset="0"/>
                          <a:cs typeface="Arial" panose="020B0604020202020204" pitchFamily="34" charset="0"/>
                        </a:rPr>
                        <a:t>Hydrochloric acid</a:t>
                      </a:r>
                    </a:p>
                  </a:txBody>
                  <a:tcPr marL="137160" marR="137160" marT="27432" marB="2743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7647-01-0</a:t>
                      </a:r>
                    </a:p>
                  </a:txBody>
                  <a:tcPr marL="137160" marR="13716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Acid aerosols</a:t>
                      </a:r>
                    </a:p>
                  </a:txBody>
                  <a:tcPr marL="137160" marR="137160"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5000"/>
                      </a:schemeClr>
                    </a:solidFill>
                  </a:tcPr>
                </a:tc>
                <a:extLst>
                  <a:ext uri="{0D108BD9-81ED-4DB2-BD59-A6C34878D82A}">
                    <a16:rowId xmlns:a16="http://schemas.microsoft.com/office/drawing/2014/main" val="928059658"/>
                  </a:ext>
                </a:extLst>
              </a:tr>
              <a:tr h="283464">
                <a:tc>
                  <a:txBody>
                    <a:bodyPr/>
                    <a:lstStyle/>
                    <a:p>
                      <a:pPr algn="l"/>
                      <a:r>
                        <a:rPr lang="en-US" sz="1400" b="0" i="0">
                          <a:solidFill>
                            <a:srgbClr val="008752"/>
                          </a:solidFill>
                          <a:latin typeface="Arial" panose="020B0604020202020204" pitchFamily="34" charset="0"/>
                          <a:cs typeface="Arial" panose="020B0604020202020204" pitchFamily="34" charset="0"/>
                        </a:rPr>
                        <a:t>Phosphorus </a:t>
                      </a:r>
                    </a:p>
                  </a:txBody>
                  <a:tcPr marL="137160" marR="137160" marT="27432" marB="2743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12185-10-3</a:t>
                      </a:r>
                    </a:p>
                  </a:txBody>
                  <a:tcPr marL="137160" marR="13716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Yellow or white</a:t>
                      </a:r>
                    </a:p>
                  </a:txBody>
                  <a:tcPr marL="137160" marR="137160"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5000"/>
                      </a:schemeClr>
                    </a:solidFill>
                  </a:tcPr>
                </a:tc>
                <a:extLst>
                  <a:ext uri="{0D108BD9-81ED-4DB2-BD59-A6C34878D82A}">
                    <a16:rowId xmlns:a16="http://schemas.microsoft.com/office/drawing/2014/main" val="2115763184"/>
                  </a:ext>
                </a:extLst>
              </a:tr>
              <a:tr h="283464">
                <a:tc>
                  <a:txBody>
                    <a:bodyPr/>
                    <a:lstStyle/>
                    <a:p>
                      <a:pPr algn="l"/>
                      <a:r>
                        <a:rPr lang="en-US" sz="1400" b="0" i="0">
                          <a:solidFill>
                            <a:srgbClr val="008752"/>
                          </a:solidFill>
                          <a:latin typeface="Arial" panose="020B0604020202020204" pitchFamily="34" charset="0"/>
                          <a:cs typeface="Arial" panose="020B0604020202020204" pitchFamily="34" charset="0"/>
                        </a:rPr>
                        <a:t>Saccharin</a:t>
                      </a:r>
                    </a:p>
                  </a:txBody>
                  <a:tcPr marL="137160" marR="137160" marT="27432" marB="2743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81-07-2</a:t>
                      </a:r>
                    </a:p>
                  </a:txBody>
                  <a:tcPr marL="137160" marR="13716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Manufacture only</a:t>
                      </a:r>
                    </a:p>
                  </a:txBody>
                  <a:tcPr marL="137160" marR="137160"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5000"/>
                      </a:schemeClr>
                    </a:solidFill>
                  </a:tcPr>
                </a:tc>
                <a:extLst>
                  <a:ext uri="{0D108BD9-81ED-4DB2-BD59-A6C34878D82A}">
                    <a16:rowId xmlns:a16="http://schemas.microsoft.com/office/drawing/2014/main" val="4284850683"/>
                  </a:ext>
                </a:extLst>
              </a:tr>
              <a:tr h="283464">
                <a:tc>
                  <a:txBody>
                    <a:bodyPr/>
                    <a:lstStyle/>
                    <a:p>
                      <a:pPr algn="l"/>
                      <a:r>
                        <a:rPr lang="en-US" sz="1400" b="0" i="0">
                          <a:solidFill>
                            <a:srgbClr val="008752"/>
                          </a:solidFill>
                          <a:latin typeface="Arial" panose="020B0604020202020204" pitchFamily="34" charset="0"/>
                          <a:cs typeface="Arial" panose="020B0604020202020204" pitchFamily="34" charset="0"/>
                        </a:rPr>
                        <a:t>Sulfuric acid</a:t>
                      </a:r>
                    </a:p>
                  </a:txBody>
                  <a:tcPr marL="137160" marR="137160" marT="27432" marB="2743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kern="1200">
                          <a:solidFill>
                            <a:schemeClr val="dk1"/>
                          </a:solidFill>
                          <a:effectLst/>
                          <a:latin typeface="Arial" panose="020B0604020202020204" pitchFamily="34" charset="0"/>
                          <a:ea typeface="+mn-ea"/>
                          <a:cs typeface="Arial" panose="020B0604020202020204" pitchFamily="34" charset="0"/>
                        </a:rPr>
                        <a:t>7664-98-8</a:t>
                      </a:r>
                      <a:r>
                        <a:rPr lang="en-US" sz="1400">
                          <a:effectLst/>
                          <a:latin typeface="Arial" panose="020B0604020202020204" pitchFamily="34" charset="0"/>
                          <a:cs typeface="Arial" panose="020B0604020202020204" pitchFamily="34" charset="0"/>
                        </a:rPr>
                        <a:t> </a:t>
                      </a:r>
                      <a:endParaRPr lang="en-US" sz="1400">
                        <a:solidFill>
                          <a:schemeClr val="tx1"/>
                        </a:solidFill>
                        <a:latin typeface="Arial" panose="020B0604020202020204" pitchFamily="34" charset="0"/>
                        <a:cs typeface="Arial" panose="020B0604020202020204" pitchFamily="34" charset="0"/>
                      </a:endParaRPr>
                    </a:p>
                  </a:txBody>
                  <a:tcPr marL="137160" marR="13716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Acid aerosols</a:t>
                      </a:r>
                    </a:p>
                  </a:txBody>
                  <a:tcPr marL="137160" marR="137160"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5000"/>
                      </a:schemeClr>
                    </a:solidFill>
                  </a:tcPr>
                </a:tc>
                <a:extLst>
                  <a:ext uri="{0D108BD9-81ED-4DB2-BD59-A6C34878D82A}">
                    <a16:rowId xmlns:a16="http://schemas.microsoft.com/office/drawing/2014/main" val="708283957"/>
                  </a:ext>
                </a:extLst>
              </a:tr>
              <a:tr h="283464">
                <a:tc>
                  <a:txBody>
                    <a:bodyPr/>
                    <a:lstStyle/>
                    <a:p>
                      <a:pPr algn="l"/>
                      <a:r>
                        <a:rPr lang="en-US" sz="1400" b="0" i="0">
                          <a:solidFill>
                            <a:srgbClr val="008752"/>
                          </a:solidFill>
                          <a:latin typeface="Arial" panose="020B0604020202020204" pitchFamily="34" charset="0"/>
                          <a:cs typeface="Arial" panose="020B0604020202020204" pitchFamily="34" charset="0"/>
                        </a:rPr>
                        <a:t>Vanadium</a:t>
                      </a:r>
                    </a:p>
                  </a:txBody>
                  <a:tcPr marL="137160" marR="137160" marT="27432" marB="2743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7440-62-2</a:t>
                      </a:r>
                    </a:p>
                  </a:txBody>
                  <a:tcPr marL="137160" marR="13716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Except when contained in an alloy</a:t>
                      </a:r>
                    </a:p>
                  </a:txBody>
                  <a:tcPr marL="137160" marR="137160"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75000"/>
                      </a:schemeClr>
                    </a:solidFill>
                  </a:tcPr>
                </a:tc>
                <a:extLst>
                  <a:ext uri="{0D108BD9-81ED-4DB2-BD59-A6C34878D82A}">
                    <a16:rowId xmlns:a16="http://schemas.microsoft.com/office/drawing/2014/main" val="1699428277"/>
                  </a:ext>
                </a:extLst>
              </a:tr>
              <a:tr h="283464">
                <a:tc>
                  <a:txBody>
                    <a:bodyPr/>
                    <a:lstStyle/>
                    <a:p>
                      <a:pPr algn="l"/>
                      <a:r>
                        <a:rPr lang="en-US" sz="1400" b="0" i="0">
                          <a:solidFill>
                            <a:srgbClr val="008752"/>
                          </a:solidFill>
                          <a:latin typeface="Arial" panose="020B0604020202020204" pitchFamily="34" charset="0"/>
                          <a:cs typeface="Arial" panose="020B0604020202020204" pitchFamily="34" charset="0"/>
                        </a:rPr>
                        <a:t>Zinc</a:t>
                      </a:r>
                    </a:p>
                  </a:txBody>
                  <a:tcPr marL="137160" marR="137160" marT="27432" marB="2743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7440-66-6</a:t>
                      </a:r>
                    </a:p>
                  </a:txBody>
                  <a:tcPr marL="137160" marR="13716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Fume or dust</a:t>
                      </a:r>
                    </a:p>
                  </a:txBody>
                  <a:tcPr marL="137160" marR="137160"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5000"/>
                      </a:schemeClr>
                    </a:solidFill>
                  </a:tcPr>
                </a:tc>
                <a:extLst>
                  <a:ext uri="{0D108BD9-81ED-4DB2-BD59-A6C34878D82A}">
                    <a16:rowId xmlns:a16="http://schemas.microsoft.com/office/drawing/2014/main" val="3638799058"/>
                  </a:ext>
                </a:extLst>
              </a:tr>
            </a:tbl>
          </a:graphicData>
        </a:graphic>
      </p:graphicFrame>
    </p:spTree>
    <p:custDataLst>
      <p:tags r:id="rId1"/>
    </p:custDataLst>
    <p:extLst>
      <p:ext uri="{BB962C8B-B14F-4D97-AF65-F5344CB8AC3E}">
        <p14:creationId xmlns:p14="http://schemas.microsoft.com/office/powerpoint/2010/main" val="3786322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45853" y="1637817"/>
            <a:ext cx="7165931" cy="4604484"/>
          </a:xfrm>
        </p:spPr>
        <p:txBody>
          <a:bodyPr/>
          <a:lstStyle/>
          <a:p>
            <a:r>
              <a:rPr lang="en-US" sz="1800" b="1" dirty="0"/>
              <a:t>Section 7321 of the National Defense Authorization Act for Fiscal Year 2020 (NDAA) adds certain per- and polyfluoroalkyl substances (PFAS) to the TRI list of reportable chemicals.</a:t>
            </a:r>
          </a:p>
          <a:p>
            <a:pPr marL="688975" lvl="1" indent="-342900"/>
            <a:r>
              <a:rPr lang="en-US" sz="1550" dirty="0"/>
              <a:t>Additional PFAS may be added to the TRI list for future reporting years due to the automatic addition of PFAS to the TRI list mandated by NDAA Section 7321(c) that occur under certain circumstances:</a:t>
            </a:r>
          </a:p>
          <a:p>
            <a:pPr marL="1146175" lvl="2" indent="-342900"/>
            <a:r>
              <a:rPr lang="en-US" sz="1550" dirty="0"/>
              <a:t>EPA finalizing a toxicity value for a PFAS;</a:t>
            </a:r>
          </a:p>
          <a:p>
            <a:pPr marL="1146175" lvl="2" indent="-342900"/>
            <a:r>
              <a:rPr lang="en-US" sz="1550" dirty="0"/>
              <a:t>issuing certain Significant New Use Rules (SNURs) under TSCA for a PFAS, or adding a PFAS to certain existing SNURs;</a:t>
            </a:r>
          </a:p>
          <a:p>
            <a:pPr marL="1146175" lvl="2" indent="-342900"/>
            <a:r>
              <a:rPr lang="en-US" sz="1550" dirty="0"/>
              <a:t>adding a PFAS as an active chemical on the TSCA Inventory.</a:t>
            </a:r>
          </a:p>
          <a:p>
            <a:pPr marL="688975" lvl="1" indent="-342900"/>
            <a:r>
              <a:rPr lang="en-US" sz="1550" dirty="0"/>
              <a:t>PFAS are individually listed and subject to manufacturing, processing, and otherwise use reporting thresholds of 100 pounds.</a:t>
            </a:r>
          </a:p>
          <a:p>
            <a:pPr marL="688975" lvl="1" indent="-342900"/>
            <a:r>
              <a:rPr lang="en-US" sz="1550" dirty="0"/>
              <a:t>Effective Nov 30, 2023, these PFAS were added to the list of Chemicals of Special Concern. Beginning in RY24, these PFAS are subject to the same reporting requirements as other Chemicals of Special Concern.</a:t>
            </a:r>
          </a:p>
          <a:p>
            <a:pPr marL="688975" lvl="1" indent="-342900"/>
            <a:r>
              <a:rPr lang="en-US" sz="1550" dirty="0">
                <a:hlinkClick r:id="rId3"/>
              </a:rPr>
              <a:t>https://www.epa.gov/toxics-release-inventory-tri-program/addition-certain-pfas-tri-national-defense-authorization-act</a:t>
            </a:r>
            <a:endParaRPr lang="en-US" sz="1550" dirty="0"/>
          </a:p>
        </p:txBody>
      </p:sp>
      <p:sp>
        <p:nvSpPr>
          <p:cNvPr id="3" name="Title 2"/>
          <p:cNvSpPr>
            <a:spLocks noGrp="1"/>
          </p:cNvSpPr>
          <p:nvPr>
            <p:ph type="title"/>
          </p:nvPr>
        </p:nvSpPr>
        <p:spPr/>
        <p:txBody>
          <a:bodyPr/>
          <a:lstStyle/>
          <a:p>
            <a:r>
              <a:rPr lang="en-US" altLang="en-US" dirty="0"/>
              <a:t>Chemical List Changes</a:t>
            </a:r>
            <a:endParaRPr lang="en-US" dirty="0"/>
          </a:p>
        </p:txBody>
      </p:sp>
    </p:spTree>
    <p:extLst>
      <p:ext uri="{BB962C8B-B14F-4D97-AF65-F5344CB8AC3E}">
        <p14:creationId xmlns:p14="http://schemas.microsoft.com/office/powerpoint/2010/main" val="17107698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1013" y="1734532"/>
            <a:ext cx="6871765" cy="4553534"/>
          </a:xfrm>
        </p:spPr>
        <p:txBody>
          <a:bodyPr/>
          <a:lstStyle/>
          <a:p>
            <a:r>
              <a:rPr lang="en-US" sz="1800" b="1" dirty="0"/>
              <a:t>For RY 2023, nine PFAS have been added to the TRI list of reportable chemicals per the requirements of the NDAA. These are:</a:t>
            </a:r>
          </a:p>
          <a:p>
            <a:pPr lvl="1" indent="-342900"/>
            <a:r>
              <a:rPr lang="en-US" sz="1400" dirty="0" err="1"/>
              <a:t>Perfluorobutanoic</a:t>
            </a:r>
            <a:r>
              <a:rPr lang="en-US" sz="1400" dirty="0"/>
              <a:t> acid (CASRN 375-22-4)</a:t>
            </a:r>
          </a:p>
          <a:p>
            <a:pPr lvl="1" indent="-342900"/>
            <a:r>
              <a:rPr lang="en-US" sz="1400" dirty="0"/>
              <a:t>Sodium </a:t>
            </a:r>
            <a:r>
              <a:rPr lang="en-US" sz="1400" dirty="0" err="1"/>
              <a:t>perfluorobutanoate</a:t>
            </a:r>
            <a:r>
              <a:rPr lang="en-US" sz="1400" dirty="0"/>
              <a:t> (CASRN 2218-54-4)</a:t>
            </a:r>
          </a:p>
          <a:p>
            <a:pPr lvl="1" indent="-342900"/>
            <a:r>
              <a:rPr lang="en-US" sz="1400" dirty="0"/>
              <a:t>Potassium </a:t>
            </a:r>
            <a:r>
              <a:rPr lang="en-US" sz="1400" dirty="0" err="1"/>
              <a:t>heptafluorobutanoate</a:t>
            </a:r>
            <a:r>
              <a:rPr lang="en-US" sz="1400" dirty="0"/>
              <a:t> (CASRN 2966-54-3)</a:t>
            </a:r>
          </a:p>
          <a:p>
            <a:pPr lvl="1" indent="-342900"/>
            <a:r>
              <a:rPr lang="en-US" sz="1400" dirty="0"/>
              <a:t>Ammonium </a:t>
            </a:r>
            <a:r>
              <a:rPr lang="en-US" sz="1400" dirty="0" err="1"/>
              <a:t>perfluorobutanoate</a:t>
            </a:r>
            <a:r>
              <a:rPr lang="en-US" sz="1400" dirty="0"/>
              <a:t> (CASRN 10495-86-0)</a:t>
            </a:r>
          </a:p>
          <a:p>
            <a:pPr lvl="1" indent="-342900"/>
            <a:r>
              <a:rPr lang="en-US" sz="1400" dirty="0" err="1"/>
              <a:t>Perfluorobutanoate</a:t>
            </a:r>
            <a:r>
              <a:rPr lang="en-US" sz="1400" dirty="0"/>
              <a:t> (CASRN 45048-62-2)</a:t>
            </a:r>
          </a:p>
          <a:p>
            <a:pPr lvl="1" indent="-342900"/>
            <a:r>
              <a:rPr lang="en-US" sz="1400" dirty="0"/>
              <a:t>Alcohols, C8-16, </a:t>
            </a:r>
            <a:r>
              <a:rPr lang="el-GR" sz="1400" dirty="0"/>
              <a:t>γ-ω-</a:t>
            </a:r>
            <a:r>
              <a:rPr lang="en-US" sz="1400" dirty="0"/>
              <a:t>perfluoro, reaction products with 1,6-diisocyanatohexane, glycidol and stearyl alc. (CASRN 2728655-42-1)</a:t>
            </a:r>
          </a:p>
          <a:p>
            <a:pPr lvl="1" indent="-342900"/>
            <a:r>
              <a:rPr lang="en-US" sz="1400" dirty="0"/>
              <a:t>Acetamide, N-[3-(</a:t>
            </a:r>
            <a:r>
              <a:rPr lang="en-US" sz="1400" dirty="0" err="1"/>
              <a:t>dimethylamino</a:t>
            </a:r>
            <a:r>
              <a:rPr lang="en-US" sz="1400" dirty="0"/>
              <a:t>)propyl]-, 2-[(</a:t>
            </a:r>
            <a:r>
              <a:rPr lang="el-GR" sz="1400" dirty="0"/>
              <a:t>γ-ω-</a:t>
            </a:r>
            <a:r>
              <a:rPr lang="en-US" sz="1400" dirty="0"/>
              <a:t>perfluoro-C4-20-alkyl)</a:t>
            </a:r>
            <a:r>
              <a:rPr lang="en-US" sz="1400" dirty="0" err="1"/>
              <a:t>thio</a:t>
            </a:r>
            <a:r>
              <a:rPr lang="en-US" sz="1400" dirty="0"/>
              <a:t>] </a:t>
            </a:r>
            <a:r>
              <a:rPr lang="en-US" sz="1400" dirty="0" err="1"/>
              <a:t>derivs</a:t>
            </a:r>
            <a:r>
              <a:rPr lang="en-US" sz="1400" dirty="0"/>
              <a:t>. (CASRN 2738952-61-7)</a:t>
            </a:r>
          </a:p>
          <a:p>
            <a:pPr lvl="1" indent="-342900"/>
            <a:r>
              <a:rPr lang="en-US" sz="1400" dirty="0"/>
              <a:t>Acetamide, N-(2-aminoethyl)-, 2-[(</a:t>
            </a:r>
            <a:r>
              <a:rPr lang="el-GR" sz="1400" dirty="0"/>
              <a:t>γ-ω-</a:t>
            </a:r>
            <a:r>
              <a:rPr lang="en-US" sz="1400" dirty="0"/>
              <a:t>perfluoro-C4-20-alkyl)</a:t>
            </a:r>
            <a:r>
              <a:rPr lang="en-US" sz="1400" dirty="0" err="1"/>
              <a:t>thio</a:t>
            </a:r>
            <a:r>
              <a:rPr lang="en-US" sz="1400" dirty="0"/>
              <a:t>] </a:t>
            </a:r>
            <a:r>
              <a:rPr lang="en-US" sz="1400" dirty="0" err="1"/>
              <a:t>derivs</a:t>
            </a:r>
            <a:r>
              <a:rPr lang="en-US" sz="1400" dirty="0"/>
              <a:t>., polymers with N1,N1-dimethyl-1,3-propanediamine, epichlorohydrin and ethylenediamine, oxidized (CASRN 2742694-36-4)</a:t>
            </a:r>
          </a:p>
          <a:p>
            <a:pPr lvl="1" indent="-342900"/>
            <a:r>
              <a:rPr lang="en-US" sz="1400" dirty="0"/>
              <a:t>Acetic acid, 2-[(</a:t>
            </a:r>
            <a:r>
              <a:rPr lang="el-GR" sz="1400" dirty="0"/>
              <a:t>γ-ω-</a:t>
            </a:r>
            <a:r>
              <a:rPr lang="en-US" sz="1400" dirty="0"/>
              <a:t>perfluoro-C4-20-alkyl)</a:t>
            </a:r>
            <a:r>
              <a:rPr lang="en-US" sz="1400" dirty="0" err="1"/>
              <a:t>thio</a:t>
            </a:r>
            <a:r>
              <a:rPr lang="en-US" sz="1400" dirty="0"/>
              <a:t>] </a:t>
            </a:r>
            <a:r>
              <a:rPr lang="en-US" sz="1400" dirty="0" err="1"/>
              <a:t>derivs</a:t>
            </a:r>
            <a:r>
              <a:rPr lang="en-US" sz="1400" dirty="0"/>
              <a:t>., 2-hydroxypropyl esters (CASRN 2744262-09-5)</a:t>
            </a:r>
          </a:p>
        </p:txBody>
      </p:sp>
      <p:sp>
        <p:nvSpPr>
          <p:cNvPr id="3" name="Title 2"/>
          <p:cNvSpPr>
            <a:spLocks noGrp="1"/>
          </p:cNvSpPr>
          <p:nvPr>
            <p:ph type="title"/>
          </p:nvPr>
        </p:nvSpPr>
        <p:spPr/>
        <p:txBody>
          <a:bodyPr/>
          <a:lstStyle/>
          <a:p>
            <a:r>
              <a:rPr lang="en-US" altLang="en-US"/>
              <a:t>Chemical List Changes</a:t>
            </a:r>
            <a:endParaRPr lang="en-US"/>
          </a:p>
        </p:txBody>
      </p:sp>
    </p:spTree>
    <p:extLst>
      <p:ext uri="{BB962C8B-B14F-4D97-AF65-F5344CB8AC3E}">
        <p14:creationId xmlns:p14="http://schemas.microsoft.com/office/powerpoint/2010/main" val="2751439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1013" y="1734532"/>
            <a:ext cx="6871765" cy="4553534"/>
          </a:xfrm>
        </p:spPr>
        <p:txBody>
          <a:bodyPr/>
          <a:lstStyle/>
          <a:p>
            <a:r>
              <a:rPr lang="en-US" sz="1800" b="1"/>
              <a:t>For RY 2023, EPA added 12 chemicals in response to a petition submitted under Section 313(e) of EPCRA. These are:</a:t>
            </a:r>
          </a:p>
          <a:p>
            <a:pPr lvl="1" indent="-342900"/>
            <a:r>
              <a:rPr lang="en-US" sz="1400"/>
              <a:t>Dibutyltin dichloride (CASRN 683-18-1 )</a:t>
            </a:r>
          </a:p>
          <a:p>
            <a:pPr lvl="1" indent="-342900"/>
            <a:r>
              <a:rPr lang="en-US" sz="1400"/>
              <a:t>1,3-Dichloro-2-propanol (CASRN 96-23-1)</a:t>
            </a:r>
          </a:p>
          <a:p>
            <a:pPr lvl="1" indent="-342900"/>
            <a:r>
              <a:rPr lang="en-US" sz="1400"/>
              <a:t>Formamide (CASRN 75-12-7)</a:t>
            </a:r>
          </a:p>
          <a:p>
            <a:pPr lvl="1" indent="-342900"/>
            <a:r>
              <a:rPr lang="en-US" sz="1400"/>
              <a:t>1,3,4,6,7,8-Hexahydro-4,6,6,7,8,8-hexamethylcyclopenta[g]-2-benzopyran (CASRN 1222-05-5)</a:t>
            </a:r>
          </a:p>
          <a:p>
            <a:pPr lvl="1" indent="-342900"/>
            <a:r>
              <a:rPr lang="en-US" sz="1400"/>
              <a:t>N-</a:t>
            </a:r>
            <a:r>
              <a:rPr lang="en-US" sz="1400" err="1"/>
              <a:t>Hydroxyethylethylenediamine</a:t>
            </a:r>
            <a:r>
              <a:rPr lang="en-US" sz="1400"/>
              <a:t> (CASRN 111-41-1)</a:t>
            </a:r>
          </a:p>
          <a:p>
            <a:pPr lvl="1" indent="-342900"/>
            <a:r>
              <a:rPr lang="en-US" sz="1400"/>
              <a:t>Nitrilotriacetic acid trisodium salt (CASRN 5064-31-3) </a:t>
            </a:r>
          </a:p>
          <a:p>
            <a:pPr lvl="1" indent="-342900"/>
            <a:r>
              <a:rPr lang="en-US" sz="1400"/>
              <a:t>p-(1,1,3,3-Tetramethylbutyl)phenol (CASRN 140-66-9)</a:t>
            </a:r>
          </a:p>
          <a:p>
            <a:pPr lvl="1" indent="-342900"/>
            <a:r>
              <a:rPr lang="en-US" sz="1400"/>
              <a:t>1,2,3-Trichlorobenzene (CASRN 87-61-6)</a:t>
            </a:r>
          </a:p>
          <a:p>
            <a:pPr lvl="1" indent="-342900"/>
            <a:r>
              <a:rPr lang="en-US" sz="1400" err="1"/>
              <a:t>Triglycidyl</a:t>
            </a:r>
            <a:r>
              <a:rPr lang="en-US" sz="1400"/>
              <a:t> </a:t>
            </a:r>
            <a:r>
              <a:rPr lang="en-US" sz="1400" err="1"/>
              <a:t>isocyanurate</a:t>
            </a:r>
            <a:r>
              <a:rPr lang="en-US" sz="1400"/>
              <a:t> (CASRN 2451-62-9)</a:t>
            </a:r>
          </a:p>
          <a:p>
            <a:pPr lvl="1" indent="-342900"/>
            <a:r>
              <a:rPr lang="en-US" sz="1400"/>
              <a:t>Tris(2-chloroethyl) phosphate (CASRN 115-96-8)</a:t>
            </a:r>
          </a:p>
          <a:p>
            <a:pPr lvl="1" indent="-342900"/>
            <a:r>
              <a:rPr lang="en-US" sz="1400"/>
              <a:t>Tris(1,3-dichloro-2-propyl) phosphate (CASRN 13674-87-8)</a:t>
            </a:r>
          </a:p>
          <a:p>
            <a:pPr lvl="1" indent="-342900"/>
            <a:r>
              <a:rPr lang="en-US" sz="1400"/>
              <a:t>Tris(dimethylphenol) phosphate (CASRN 25155-23-1)</a:t>
            </a:r>
          </a:p>
        </p:txBody>
      </p:sp>
      <p:sp>
        <p:nvSpPr>
          <p:cNvPr id="3" name="Title 2"/>
          <p:cNvSpPr>
            <a:spLocks noGrp="1"/>
          </p:cNvSpPr>
          <p:nvPr>
            <p:ph type="title"/>
          </p:nvPr>
        </p:nvSpPr>
        <p:spPr/>
        <p:txBody>
          <a:bodyPr/>
          <a:lstStyle/>
          <a:p>
            <a:r>
              <a:rPr lang="en-US" altLang="en-US"/>
              <a:t>Chemical List Changes</a:t>
            </a:r>
            <a:endParaRPr lang="en-US"/>
          </a:p>
        </p:txBody>
      </p:sp>
    </p:spTree>
    <p:extLst>
      <p:ext uri="{BB962C8B-B14F-4D97-AF65-F5344CB8AC3E}">
        <p14:creationId xmlns:p14="http://schemas.microsoft.com/office/powerpoint/2010/main" val="19755574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9" name="Rectangle 3"/>
          <p:cNvSpPr>
            <a:spLocks noGrp="1" noChangeArrowheads="1"/>
          </p:cNvSpPr>
          <p:nvPr>
            <p:ph type="title"/>
          </p:nvPr>
        </p:nvSpPr>
        <p:spPr/>
        <p:txBody>
          <a:bodyPr/>
          <a:lstStyle/>
          <a:p>
            <a:r>
              <a:rPr lang="en-US" altLang="en-US"/>
              <a:t>Toxic Chemical Activity Thresholds</a:t>
            </a:r>
          </a:p>
        </p:txBody>
      </p:sp>
      <p:sp>
        <p:nvSpPr>
          <p:cNvPr id="40964" name="Rectangle 2"/>
          <p:cNvSpPr>
            <a:spLocks noGrp="1" noChangeArrowheads="1"/>
          </p:cNvSpPr>
          <p:nvPr>
            <p:ph type="body" sz="quarter" idx="10"/>
          </p:nvPr>
        </p:nvSpPr>
        <p:spPr>
          <a:xfrm>
            <a:off x="481013" y="1734532"/>
            <a:ext cx="11038542" cy="4334798"/>
          </a:xfrm>
        </p:spPr>
        <p:txBody>
          <a:bodyPr/>
          <a:lstStyle/>
          <a:p>
            <a:r>
              <a:rPr lang="en-US" altLang="en-US"/>
              <a:t>A TRI report must be prepared and submitted for any chemical that has exceeded an activity threshold</a:t>
            </a:r>
          </a:p>
          <a:p>
            <a:r>
              <a:rPr lang="en-US" altLang="en-US"/>
              <a:t>Threshold calculations are based on cumulative quantities of each Section 313 chemical manufactured, processed, or otherwise used over the reporting year for the whole facility</a:t>
            </a:r>
          </a:p>
          <a:p>
            <a:r>
              <a:rPr lang="en-US" altLang="en-US"/>
              <a:t>Each activity threshold is treated separately:</a:t>
            </a:r>
          </a:p>
          <a:p>
            <a:pPr lvl="1"/>
            <a:r>
              <a:rPr lang="en-US" altLang="en-US"/>
              <a:t>Quantify separately amounts of toxic chemicals that are manufactured, </a:t>
            </a:r>
            <a:br>
              <a:rPr lang="en-US" altLang="en-US"/>
            </a:br>
            <a:r>
              <a:rPr lang="en-US" altLang="en-US"/>
              <a:t>processed, or otherwise used at the facility</a:t>
            </a:r>
          </a:p>
          <a:p>
            <a:pPr lvl="1"/>
            <a:r>
              <a:rPr lang="en-US" altLang="en-US"/>
              <a:t>Compare amounts in each activity to the toxic chemical’s applicable threshold</a:t>
            </a:r>
          </a:p>
          <a:p>
            <a:r>
              <a:rPr lang="en-US" altLang="en-US"/>
              <a:t>Lower thresholds apply to the chemicals/chemical categories designated as </a:t>
            </a:r>
            <a:r>
              <a:rPr lang="en-US"/>
              <a:t>Chemicals of Special Concern</a:t>
            </a:r>
          </a:p>
          <a:p>
            <a:r>
              <a:rPr lang="en-US" altLang="en-US"/>
              <a:t>Lower thresholds apply to the 189 PFAS</a:t>
            </a:r>
          </a:p>
          <a:p>
            <a:endParaRPr lang="en-US" altLang="en-US"/>
          </a:p>
        </p:txBody>
      </p:sp>
    </p:spTree>
    <p:custDataLst>
      <p:tags r:id="rId1"/>
    </p:custDataLst>
    <p:extLst>
      <p:ext uri="{BB962C8B-B14F-4D97-AF65-F5344CB8AC3E}">
        <p14:creationId xmlns:p14="http://schemas.microsoft.com/office/powerpoint/2010/main" val="3869400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26585-1792-504C-AF60-CD85DE7FD11D}"/>
              </a:ext>
            </a:extLst>
          </p:cNvPr>
          <p:cNvSpPr>
            <a:spLocks noGrp="1"/>
          </p:cNvSpPr>
          <p:nvPr>
            <p:ph type="title"/>
          </p:nvPr>
        </p:nvSpPr>
        <p:spPr/>
        <p:txBody>
          <a:bodyPr/>
          <a:lstStyle/>
          <a:p>
            <a:r>
              <a:rPr lang="en-US"/>
              <a:t>INTRODUCTION</a:t>
            </a:r>
          </a:p>
        </p:txBody>
      </p:sp>
    </p:spTree>
    <p:extLst>
      <p:ext uri="{BB962C8B-B14F-4D97-AF65-F5344CB8AC3E}">
        <p14:creationId xmlns:p14="http://schemas.microsoft.com/office/powerpoint/2010/main" val="41051515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DBF4E1C6-E220-2041-8A52-324DDD900C07}"/>
              </a:ext>
            </a:extLst>
          </p:cNvPr>
          <p:cNvSpPr/>
          <p:nvPr/>
        </p:nvSpPr>
        <p:spPr>
          <a:xfrm>
            <a:off x="468323" y="2727812"/>
            <a:ext cx="11166628" cy="2359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76" name="Rectangle 3"/>
          <p:cNvSpPr>
            <a:spLocks noGrp="1" noChangeArrowheads="1"/>
          </p:cNvSpPr>
          <p:nvPr>
            <p:ph type="title"/>
          </p:nvPr>
        </p:nvSpPr>
        <p:spPr>
          <a:xfrm>
            <a:off x="480767" y="386498"/>
            <a:ext cx="11311840" cy="744717"/>
          </a:xfrm>
        </p:spPr>
        <p:txBody>
          <a:bodyPr>
            <a:normAutofit fontScale="90000"/>
          </a:bodyPr>
          <a:lstStyle/>
          <a:p>
            <a:r>
              <a:rPr lang="en-US" altLang="en-US"/>
              <a:t>Chemicals with 25,000/10,000-pound Reporting Thresholds</a:t>
            </a:r>
          </a:p>
        </p:txBody>
      </p:sp>
      <p:sp>
        <p:nvSpPr>
          <p:cNvPr id="8" name="Text Placeholder 7">
            <a:extLst>
              <a:ext uri="{FF2B5EF4-FFF2-40B4-BE49-F238E27FC236}">
                <a16:creationId xmlns:a16="http://schemas.microsoft.com/office/drawing/2014/main" id="{E48D04B5-942E-2D46-B1C3-068BDC646D78}"/>
              </a:ext>
            </a:extLst>
          </p:cNvPr>
          <p:cNvSpPr>
            <a:spLocks noGrp="1"/>
          </p:cNvSpPr>
          <p:nvPr>
            <p:ph type="body" sz="quarter" idx="10"/>
          </p:nvPr>
        </p:nvSpPr>
        <p:spPr>
          <a:xfrm>
            <a:off x="481013" y="1833943"/>
            <a:ext cx="11037887" cy="855924"/>
          </a:xfrm>
        </p:spPr>
        <p:txBody>
          <a:bodyPr/>
          <a:lstStyle/>
          <a:p>
            <a:r>
              <a:rPr lang="en-US" altLang="en-US"/>
              <a:t>A TRI-covered facility must submit a TRI Report for a Section 313 Chemical with 25,000/10,000-pound reporting threshold if:</a:t>
            </a:r>
          </a:p>
        </p:txBody>
      </p:sp>
      <p:sp>
        <p:nvSpPr>
          <p:cNvPr id="28" name="Oval 27">
            <a:extLst>
              <a:ext uri="{FF2B5EF4-FFF2-40B4-BE49-F238E27FC236}">
                <a16:creationId xmlns:a16="http://schemas.microsoft.com/office/drawing/2014/main" id="{94DF3384-8BDF-9E45-9F63-0D3B7275A848}"/>
              </a:ext>
            </a:extLst>
          </p:cNvPr>
          <p:cNvSpPr/>
          <p:nvPr/>
        </p:nvSpPr>
        <p:spPr>
          <a:xfrm>
            <a:off x="4076919" y="3814505"/>
            <a:ext cx="646908" cy="646908"/>
          </a:xfrm>
          <a:prstGeom prst="ellipse">
            <a:avLst/>
          </a:prstGeom>
          <a:solidFill>
            <a:srgbClr val="006C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9EAC5B3-596D-D14E-9000-5499CEF808D9}"/>
              </a:ext>
            </a:extLst>
          </p:cNvPr>
          <p:cNvSpPr/>
          <p:nvPr/>
        </p:nvSpPr>
        <p:spPr>
          <a:xfrm>
            <a:off x="468324" y="2727812"/>
            <a:ext cx="11166627" cy="61308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7">
            <a:extLst>
              <a:ext uri="{FF2B5EF4-FFF2-40B4-BE49-F238E27FC236}">
                <a16:creationId xmlns:a16="http://schemas.microsoft.com/office/drawing/2014/main" id="{7DC7D77A-2010-484F-B814-223014C1F6EE}"/>
              </a:ext>
            </a:extLst>
          </p:cNvPr>
          <p:cNvSpPr txBox="1">
            <a:spLocks/>
          </p:cNvSpPr>
          <p:nvPr/>
        </p:nvSpPr>
        <p:spPr>
          <a:xfrm>
            <a:off x="673145" y="2829997"/>
            <a:ext cx="8933794" cy="421092"/>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a:solidFill>
                  <a:srgbClr val="008752"/>
                </a:solidFill>
                <a:latin typeface="Arial" charset="0"/>
                <a:ea typeface="ＭＳ Ｐゴシック" charset="-128"/>
              </a:rPr>
              <a:t>NON-CSC, NON-PFAS THRESHOLDS</a:t>
            </a:r>
            <a:endParaRPr lang="en-US" altLang="en-US" b="0">
              <a:solidFill>
                <a:srgbClr val="008752"/>
              </a:solidFill>
            </a:endParaRPr>
          </a:p>
        </p:txBody>
      </p:sp>
      <p:sp>
        <p:nvSpPr>
          <p:cNvPr id="36" name="Text Placeholder 7">
            <a:extLst>
              <a:ext uri="{FF2B5EF4-FFF2-40B4-BE49-F238E27FC236}">
                <a16:creationId xmlns:a16="http://schemas.microsoft.com/office/drawing/2014/main" id="{6386A740-058F-E945-B8D9-838CDA356993}"/>
              </a:ext>
            </a:extLst>
          </p:cNvPr>
          <p:cNvSpPr txBox="1">
            <a:spLocks/>
          </p:cNvSpPr>
          <p:nvPr/>
        </p:nvSpPr>
        <p:spPr>
          <a:xfrm>
            <a:off x="673145" y="3534256"/>
            <a:ext cx="3079047" cy="1216704"/>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0758">
              <a:defRPr/>
            </a:pPr>
            <a:r>
              <a:rPr lang="en-US">
                <a:solidFill>
                  <a:srgbClr val="008752"/>
                </a:solidFill>
                <a:latin typeface="Arial" charset="0"/>
                <a:ea typeface="ＭＳ Ｐゴシック" charset="-128"/>
              </a:rPr>
              <a:t>Manufactured (including imported</a:t>
            </a:r>
            <a:r>
              <a:rPr lang="en-US" sz="1600" b="0">
                <a:solidFill>
                  <a:srgbClr val="008752"/>
                </a:solidFill>
                <a:latin typeface="Arial" charset="0"/>
                <a:ea typeface="ＭＳ Ｐゴシック" charset="-128"/>
              </a:rPr>
              <a:t>)</a:t>
            </a:r>
            <a:endParaRPr lang="en-US" sz="1600" b="0" u="sng">
              <a:solidFill>
                <a:srgbClr val="008752"/>
              </a:solidFill>
              <a:latin typeface="Arial" charset="0"/>
              <a:ea typeface="ＭＳ Ｐゴシック" charset="-128"/>
            </a:endParaRPr>
          </a:p>
          <a:p>
            <a:pPr indent="-220758">
              <a:spcBef>
                <a:spcPts val="500"/>
              </a:spcBef>
              <a:defRPr/>
            </a:pPr>
            <a:r>
              <a:rPr lang="en-US" sz="1600" b="0">
                <a:solidFill>
                  <a:srgbClr val="008752"/>
                </a:solidFill>
                <a:latin typeface="Arial" charset="0"/>
                <a:ea typeface="ＭＳ Ｐゴシック" charset="-128"/>
              </a:rPr>
              <a:t>more than </a:t>
            </a:r>
            <a:r>
              <a:rPr lang="en-US" sz="1600" b="0" i="1">
                <a:solidFill>
                  <a:srgbClr val="008752"/>
                </a:solidFill>
                <a:latin typeface="Arial" charset="0"/>
                <a:ea typeface="ＭＳ Ｐゴシック" charset="-128"/>
              </a:rPr>
              <a:t>25,000</a:t>
            </a:r>
            <a:r>
              <a:rPr lang="en-US" sz="1600" b="0">
                <a:solidFill>
                  <a:srgbClr val="008752"/>
                </a:solidFill>
                <a:latin typeface="Arial" charset="0"/>
                <a:ea typeface="ＭＳ Ｐゴシック" charset="-128"/>
              </a:rPr>
              <a:t> pounds of the chemical in the reporting year</a:t>
            </a:r>
          </a:p>
        </p:txBody>
      </p:sp>
      <p:sp>
        <p:nvSpPr>
          <p:cNvPr id="37" name="Text Placeholder 7">
            <a:extLst>
              <a:ext uri="{FF2B5EF4-FFF2-40B4-BE49-F238E27FC236}">
                <a16:creationId xmlns:a16="http://schemas.microsoft.com/office/drawing/2014/main" id="{739090D9-A6EA-B843-95B2-405D3484EAB7}"/>
              </a:ext>
            </a:extLst>
          </p:cNvPr>
          <p:cNvSpPr txBox="1">
            <a:spLocks/>
          </p:cNvSpPr>
          <p:nvPr/>
        </p:nvSpPr>
        <p:spPr>
          <a:xfrm>
            <a:off x="5123814" y="3534256"/>
            <a:ext cx="2411772" cy="1216703"/>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0758">
              <a:spcBef>
                <a:spcPts val="500"/>
              </a:spcBef>
              <a:defRPr/>
            </a:pPr>
            <a:r>
              <a:rPr lang="en-US">
                <a:solidFill>
                  <a:srgbClr val="008752"/>
                </a:solidFill>
                <a:latin typeface="Arial" charset="0"/>
                <a:ea typeface="ＭＳ Ｐゴシック" charset="-128"/>
              </a:rPr>
              <a:t>Processed </a:t>
            </a:r>
            <a:endParaRPr lang="en-US" sz="1600" b="0">
              <a:solidFill>
                <a:srgbClr val="008752"/>
              </a:solidFill>
              <a:latin typeface="Arial" charset="0"/>
              <a:ea typeface="ＭＳ Ｐゴシック" charset="-128"/>
            </a:endParaRPr>
          </a:p>
          <a:p>
            <a:pPr indent="-220758">
              <a:spcBef>
                <a:spcPts val="500"/>
              </a:spcBef>
              <a:defRPr/>
            </a:pPr>
            <a:r>
              <a:rPr lang="en-US" sz="1600" b="0">
                <a:solidFill>
                  <a:srgbClr val="008752"/>
                </a:solidFill>
                <a:latin typeface="Arial" charset="0"/>
                <a:ea typeface="ＭＳ Ｐゴシック" charset="-128"/>
              </a:rPr>
              <a:t>more than </a:t>
            </a:r>
            <a:r>
              <a:rPr lang="en-US" sz="1600" b="0" i="1">
                <a:solidFill>
                  <a:srgbClr val="008752"/>
                </a:solidFill>
                <a:latin typeface="Arial" charset="0"/>
                <a:ea typeface="ＭＳ Ｐゴシック" charset="-128"/>
              </a:rPr>
              <a:t>25,000</a:t>
            </a:r>
            <a:r>
              <a:rPr lang="en-US" sz="1600" b="0">
                <a:solidFill>
                  <a:srgbClr val="008752"/>
                </a:solidFill>
                <a:latin typeface="Arial" charset="0"/>
                <a:ea typeface="ＭＳ Ｐゴシック" charset="-128"/>
              </a:rPr>
              <a:t> pounds of the chemical in the reporting year</a:t>
            </a:r>
            <a:endParaRPr lang="en-US" sz="1600" b="0" i="1">
              <a:solidFill>
                <a:srgbClr val="008752"/>
              </a:solidFill>
              <a:latin typeface="Arial" charset="0"/>
              <a:ea typeface="ＭＳ Ｐゴシック" charset="-128"/>
            </a:endParaRPr>
          </a:p>
        </p:txBody>
      </p:sp>
      <p:sp>
        <p:nvSpPr>
          <p:cNvPr id="38" name="Text Placeholder 7">
            <a:extLst>
              <a:ext uri="{FF2B5EF4-FFF2-40B4-BE49-F238E27FC236}">
                <a16:creationId xmlns:a16="http://schemas.microsoft.com/office/drawing/2014/main" id="{35362DC9-A908-6D43-A7C4-78A5DFACE61D}"/>
              </a:ext>
            </a:extLst>
          </p:cNvPr>
          <p:cNvSpPr txBox="1">
            <a:spLocks/>
          </p:cNvSpPr>
          <p:nvPr/>
        </p:nvSpPr>
        <p:spPr>
          <a:xfrm>
            <a:off x="8629213" y="3534255"/>
            <a:ext cx="2411772" cy="1138315"/>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0758">
              <a:defRPr/>
            </a:pPr>
            <a:r>
              <a:rPr lang="en-US">
                <a:solidFill>
                  <a:srgbClr val="008752"/>
                </a:solidFill>
                <a:latin typeface="Arial" charset="0"/>
                <a:ea typeface="ＭＳ Ｐゴシック" charset="-128"/>
              </a:rPr>
              <a:t>Otherwise Used</a:t>
            </a:r>
          </a:p>
          <a:p>
            <a:pPr indent="-220758">
              <a:spcBef>
                <a:spcPts val="500"/>
              </a:spcBef>
              <a:defRPr/>
            </a:pPr>
            <a:r>
              <a:rPr lang="en-US" sz="1600" b="0">
                <a:solidFill>
                  <a:srgbClr val="008752"/>
                </a:solidFill>
                <a:latin typeface="Arial" charset="0"/>
                <a:ea typeface="ＭＳ Ｐゴシック" charset="-128"/>
              </a:rPr>
              <a:t>more than </a:t>
            </a:r>
            <a:r>
              <a:rPr lang="en-US" sz="1600" b="0" i="1">
                <a:solidFill>
                  <a:srgbClr val="008752"/>
                </a:solidFill>
                <a:latin typeface="Arial" charset="0"/>
                <a:ea typeface="ＭＳ Ｐゴシック" charset="-128"/>
              </a:rPr>
              <a:t>10,000</a:t>
            </a:r>
            <a:r>
              <a:rPr lang="en-US" sz="1600" b="0">
                <a:solidFill>
                  <a:srgbClr val="008752"/>
                </a:solidFill>
                <a:latin typeface="Arial" charset="0"/>
                <a:ea typeface="ＭＳ Ｐゴシック" charset="-128"/>
              </a:rPr>
              <a:t> pounds of the chemical in the reporting year</a:t>
            </a:r>
          </a:p>
        </p:txBody>
      </p:sp>
      <p:sp>
        <p:nvSpPr>
          <p:cNvPr id="43" name="Oval 42">
            <a:extLst>
              <a:ext uri="{FF2B5EF4-FFF2-40B4-BE49-F238E27FC236}">
                <a16:creationId xmlns:a16="http://schemas.microsoft.com/office/drawing/2014/main" id="{7840B078-670E-2247-A8D0-FB791B61AD6C}"/>
              </a:ext>
            </a:extLst>
          </p:cNvPr>
          <p:cNvSpPr/>
          <p:nvPr/>
        </p:nvSpPr>
        <p:spPr>
          <a:xfrm>
            <a:off x="7797581" y="3814505"/>
            <a:ext cx="646908" cy="646908"/>
          </a:xfrm>
          <a:prstGeom prst="ellipse">
            <a:avLst/>
          </a:prstGeom>
          <a:solidFill>
            <a:srgbClr val="006C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D5D5FDE-5C39-E942-9AFE-02387DAA74BA}"/>
              </a:ext>
            </a:extLst>
          </p:cNvPr>
          <p:cNvSpPr/>
          <p:nvPr/>
        </p:nvSpPr>
        <p:spPr>
          <a:xfrm>
            <a:off x="4121462" y="3951950"/>
            <a:ext cx="530915" cy="369332"/>
          </a:xfrm>
          <a:prstGeom prst="rect">
            <a:avLst/>
          </a:prstGeom>
        </p:spPr>
        <p:txBody>
          <a:bodyPr wrap="none">
            <a:spAutoFit/>
          </a:bodyPr>
          <a:lstStyle/>
          <a:p>
            <a:r>
              <a:rPr lang="en-US">
                <a:solidFill>
                  <a:schemeClr val="bg1"/>
                </a:solidFill>
                <a:latin typeface="Arial" charset="0"/>
                <a:ea typeface="ＭＳ Ｐゴシック" charset="-128"/>
              </a:rPr>
              <a:t>OR</a:t>
            </a:r>
            <a:endParaRPr lang="en-US">
              <a:solidFill>
                <a:schemeClr val="bg1"/>
              </a:solidFill>
            </a:endParaRPr>
          </a:p>
        </p:txBody>
      </p:sp>
      <p:sp>
        <p:nvSpPr>
          <p:cNvPr id="45" name="Rectangle 44">
            <a:extLst>
              <a:ext uri="{FF2B5EF4-FFF2-40B4-BE49-F238E27FC236}">
                <a16:creationId xmlns:a16="http://schemas.microsoft.com/office/drawing/2014/main" id="{0AD40BB6-F033-8F4D-9E39-3CECCC2370EA}"/>
              </a:ext>
            </a:extLst>
          </p:cNvPr>
          <p:cNvSpPr/>
          <p:nvPr/>
        </p:nvSpPr>
        <p:spPr>
          <a:xfrm>
            <a:off x="7842124" y="3951950"/>
            <a:ext cx="530915" cy="369332"/>
          </a:xfrm>
          <a:prstGeom prst="rect">
            <a:avLst/>
          </a:prstGeom>
        </p:spPr>
        <p:txBody>
          <a:bodyPr wrap="none">
            <a:spAutoFit/>
          </a:bodyPr>
          <a:lstStyle/>
          <a:p>
            <a:r>
              <a:rPr lang="en-US">
                <a:solidFill>
                  <a:schemeClr val="bg1"/>
                </a:solidFill>
                <a:latin typeface="Arial" charset="0"/>
                <a:ea typeface="ＭＳ Ｐゴシック" charset="-128"/>
              </a:rPr>
              <a:t>OR</a:t>
            </a:r>
            <a:endParaRPr lang="en-US">
              <a:solidFill>
                <a:schemeClr val="bg1"/>
              </a:solidFill>
            </a:endParaRPr>
          </a:p>
        </p:txBody>
      </p:sp>
      <p:sp>
        <p:nvSpPr>
          <p:cNvPr id="46" name="Text Placeholder 7">
            <a:extLst>
              <a:ext uri="{FF2B5EF4-FFF2-40B4-BE49-F238E27FC236}">
                <a16:creationId xmlns:a16="http://schemas.microsoft.com/office/drawing/2014/main" id="{920D94E1-8964-9B40-A681-D1A4844858E0}"/>
              </a:ext>
            </a:extLst>
          </p:cNvPr>
          <p:cNvSpPr txBox="1">
            <a:spLocks/>
          </p:cNvSpPr>
          <p:nvPr/>
        </p:nvSpPr>
        <p:spPr>
          <a:xfrm>
            <a:off x="480766" y="5087333"/>
            <a:ext cx="9798351" cy="695982"/>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38" indent="-401638">
              <a:defRPr/>
            </a:pPr>
            <a:endParaRPr lang="en-US" altLang="en-US"/>
          </a:p>
        </p:txBody>
      </p:sp>
      <p:sp>
        <p:nvSpPr>
          <p:cNvPr id="49" name="Rectangle 48">
            <a:extLst>
              <a:ext uri="{FF2B5EF4-FFF2-40B4-BE49-F238E27FC236}">
                <a16:creationId xmlns:a16="http://schemas.microsoft.com/office/drawing/2014/main" id="{D5503BC4-4B4B-7C42-8EF0-82AE4F55F226}"/>
              </a:ext>
            </a:extLst>
          </p:cNvPr>
          <p:cNvSpPr/>
          <p:nvPr/>
        </p:nvSpPr>
        <p:spPr>
          <a:xfrm>
            <a:off x="480110" y="5358042"/>
            <a:ext cx="9126829" cy="707886"/>
          </a:xfrm>
          <a:prstGeom prst="rect">
            <a:avLst/>
          </a:prstGeom>
        </p:spPr>
        <p:txBody>
          <a:bodyPr wrap="square">
            <a:spAutoFit/>
          </a:bodyPr>
          <a:lstStyle/>
          <a:p>
            <a:r>
              <a:rPr lang="en-US" altLang="en-US" sz="2000" b="1">
                <a:solidFill>
                  <a:schemeClr val="bg1"/>
                </a:solidFill>
                <a:latin typeface="Arial" panose="020B0604020202020204" pitchFamily="34" charset="0"/>
                <a:cs typeface="Arial" panose="020B0604020202020204" pitchFamily="34" charset="0"/>
              </a:rPr>
              <a:t>Most of the 800+ chemicals and chemical categories on the Section 313 list are chemicals with 25,000/10,000-pound reporting thresholds</a:t>
            </a:r>
          </a:p>
        </p:txBody>
      </p:sp>
    </p:spTree>
    <p:custDataLst>
      <p:tags r:id="rId1"/>
    </p:custDataLst>
    <p:extLst>
      <p:ext uri="{BB962C8B-B14F-4D97-AF65-F5344CB8AC3E}">
        <p14:creationId xmlns:p14="http://schemas.microsoft.com/office/powerpoint/2010/main" val="16583712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DBF4E1C6-E220-2041-8A52-324DDD900C07}"/>
              </a:ext>
            </a:extLst>
          </p:cNvPr>
          <p:cNvSpPr/>
          <p:nvPr/>
        </p:nvSpPr>
        <p:spPr>
          <a:xfrm>
            <a:off x="468323" y="2727812"/>
            <a:ext cx="11166628" cy="2359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76" name="Rectangle 3"/>
          <p:cNvSpPr>
            <a:spLocks noGrp="1" noChangeArrowheads="1"/>
          </p:cNvSpPr>
          <p:nvPr>
            <p:ph type="title"/>
          </p:nvPr>
        </p:nvSpPr>
        <p:spPr/>
        <p:txBody>
          <a:bodyPr/>
          <a:lstStyle/>
          <a:p>
            <a:r>
              <a:rPr lang="en-US" altLang="en-US"/>
              <a:t>PFAS Activity Thresholds</a:t>
            </a:r>
          </a:p>
        </p:txBody>
      </p:sp>
      <p:sp>
        <p:nvSpPr>
          <p:cNvPr id="8" name="Text Placeholder 7">
            <a:extLst>
              <a:ext uri="{FF2B5EF4-FFF2-40B4-BE49-F238E27FC236}">
                <a16:creationId xmlns:a16="http://schemas.microsoft.com/office/drawing/2014/main" id="{E48D04B5-942E-2D46-B1C3-068BDC646D78}"/>
              </a:ext>
            </a:extLst>
          </p:cNvPr>
          <p:cNvSpPr>
            <a:spLocks noGrp="1"/>
          </p:cNvSpPr>
          <p:nvPr>
            <p:ph type="body" sz="quarter" idx="10"/>
          </p:nvPr>
        </p:nvSpPr>
        <p:spPr>
          <a:xfrm>
            <a:off x="481013" y="1833943"/>
            <a:ext cx="11037887" cy="855924"/>
          </a:xfrm>
        </p:spPr>
        <p:txBody>
          <a:bodyPr/>
          <a:lstStyle/>
          <a:p>
            <a:r>
              <a:rPr lang="en-US" altLang="en-US"/>
              <a:t>A TRI-covered facility must file a TRI Report for an EPCRA Section 313 PFAS if:</a:t>
            </a:r>
          </a:p>
        </p:txBody>
      </p:sp>
      <p:sp>
        <p:nvSpPr>
          <p:cNvPr id="28" name="Oval 27">
            <a:extLst>
              <a:ext uri="{FF2B5EF4-FFF2-40B4-BE49-F238E27FC236}">
                <a16:creationId xmlns:a16="http://schemas.microsoft.com/office/drawing/2014/main" id="{94DF3384-8BDF-9E45-9F63-0D3B7275A848}"/>
              </a:ext>
            </a:extLst>
          </p:cNvPr>
          <p:cNvSpPr/>
          <p:nvPr/>
        </p:nvSpPr>
        <p:spPr>
          <a:xfrm>
            <a:off x="4076919" y="3814505"/>
            <a:ext cx="646908" cy="646908"/>
          </a:xfrm>
          <a:prstGeom prst="ellipse">
            <a:avLst/>
          </a:prstGeom>
          <a:solidFill>
            <a:srgbClr val="006C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9EAC5B3-596D-D14E-9000-5499CEF808D9}"/>
              </a:ext>
            </a:extLst>
          </p:cNvPr>
          <p:cNvSpPr/>
          <p:nvPr/>
        </p:nvSpPr>
        <p:spPr>
          <a:xfrm>
            <a:off x="468324" y="2727812"/>
            <a:ext cx="11166627" cy="61308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7">
            <a:extLst>
              <a:ext uri="{FF2B5EF4-FFF2-40B4-BE49-F238E27FC236}">
                <a16:creationId xmlns:a16="http://schemas.microsoft.com/office/drawing/2014/main" id="{7DC7D77A-2010-484F-B814-223014C1F6EE}"/>
              </a:ext>
            </a:extLst>
          </p:cNvPr>
          <p:cNvSpPr txBox="1">
            <a:spLocks/>
          </p:cNvSpPr>
          <p:nvPr/>
        </p:nvSpPr>
        <p:spPr>
          <a:xfrm>
            <a:off x="673145" y="2829997"/>
            <a:ext cx="8933794" cy="421092"/>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a:solidFill>
                  <a:srgbClr val="008752"/>
                </a:solidFill>
                <a:latin typeface="Arial" charset="0"/>
                <a:ea typeface="ＭＳ Ｐゴシック" charset="-128"/>
              </a:rPr>
              <a:t>PFAS THRESHOLDS</a:t>
            </a:r>
            <a:endParaRPr lang="en-US" altLang="en-US" b="0">
              <a:solidFill>
                <a:srgbClr val="008752"/>
              </a:solidFill>
            </a:endParaRPr>
          </a:p>
        </p:txBody>
      </p:sp>
      <p:sp>
        <p:nvSpPr>
          <p:cNvPr id="36" name="Text Placeholder 7">
            <a:extLst>
              <a:ext uri="{FF2B5EF4-FFF2-40B4-BE49-F238E27FC236}">
                <a16:creationId xmlns:a16="http://schemas.microsoft.com/office/drawing/2014/main" id="{6386A740-058F-E945-B8D9-838CDA356993}"/>
              </a:ext>
            </a:extLst>
          </p:cNvPr>
          <p:cNvSpPr txBox="1">
            <a:spLocks/>
          </p:cNvSpPr>
          <p:nvPr/>
        </p:nvSpPr>
        <p:spPr>
          <a:xfrm>
            <a:off x="673145" y="3534256"/>
            <a:ext cx="3079047" cy="1216704"/>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0758">
              <a:defRPr/>
            </a:pPr>
            <a:r>
              <a:rPr lang="en-US">
                <a:solidFill>
                  <a:srgbClr val="008752"/>
                </a:solidFill>
                <a:latin typeface="Arial" charset="0"/>
                <a:ea typeface="ＭＳ Ｐゴシック" charset="-128"/>
              </a:rPr>
              <a:t>Manufactured (including imported</a:t>
            </a:r>
            <a:r>
              <a:rPr lang="en-US" sz="1600" b="0">
                <a:solidFill>
                  <a:srgbClr val="008752"/>
                </a:solidFill>
                <a:latin typeface="Arial" charset="0"/>
                <a:ea typeface="ＭＳ Ｐゴシック" charset="-128"/>
              </a:rPr>
              <a:t>)</a:t>
            </a:r>
            <a:endParaRPr lang="en-US" sz="1600" b="0" u="sng">
              <a:solidFill>
                <a:srgbClr val="008752"/>
              </a:solidFill>
              <a:latin typeface="Arial" charset="0"/>
              <a:ea typeface="ＭＳ Ｐゴシック" charset="-128"/>
            </a:endParaRPr>
          </a:p>
          <a:p>
            <a:pPr indent="-220758">
              <a:spcBef>
                <a:spcPts val="500"/>
              </a:spcBef>
              <a:defRPr/>
            </a:pPr>
            <a:r>
              <a:rPr lang="en-US" sz="1600" b="0">
                <a:solidFill>
                  <a:srgbClr val="008752"/>
                </a:solidFill>
                <a:latin typeface="Arial" charset="0"/>
                <a:ea typeface="ＭＳ Ｐゴシック" charset="-128"/>
              </a:rPr>
              <a:t>more than </a:t>
            </a:r>
            <a:r>
              <a:rPr lang="en-US" sz="1600" b="0" i="1">
                <a:solidFill>
                  <a:srgbClr val="008752"/>
                </a:solidFill>
                <a:latin typeface="Arial" charset="0"/>
                <a:ea typeface="ＭＳ Ｐゴシック" charset="-128"/>
              </a:rPr>
              <a:t>100</a:t>
            </a:r>
            <a:r>
              <a:rPr lang="en-US" sz="1600" b="0">
                <a:solidFill>
                  <a:srgbClr val="008752"/>
                </a:solidFill>
                <a:latin typeface="Arial" charset="0"/>
                <a:ea typeface="ＭＳ Ｐゴシック" charset="-128"/>
              </a:rPr>
              <a:t> pounds of the chemical in the reporting year</a:t>
            </a:r>
          </a:p>
        </p:txBody>
      </p:sp>
      <p:sp>
        <p:nvSpPr>
          <p:cNvPr id="37" name="Text Placeholder 7">
            <a:extLst>
              <a:ext uri="{FF2B5EF4-FFF2-40B4-BE49-F238E27FC236}">
                <a16:creationId xmlns:a16="http://schemas.microsoft.com/office/drawing/2014/main" id="{739090D9-A6EA-B843-95B2-405D3484EAB7}"/>
              </a:ext>
            </a:extLst>
          </p:cNvPr>
          <p:cNvSpPr txBox="1">
            <a:spLocks/>
          </p:cNvSpPr>
          <p:nvPr/>
        </p:nvSpPr>
        <p:spPr>
          <a:xfrm>
            <a:off x="5123814" y="3534256"/>
            <a:ext cx="2411772" cy="1216703"/>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0758">
              <a:spcBef>
                <a:spcPts val="500"/>
              </a:spcBef>
              <a:defRPr/>
            </a:pPr>
            <a:r>
              <a:rPr lang="en-US">
                <a:solidFill>
                  <a:srgbClr val="008752"/>
                </a:solidFill>
                <a:latin typeface="Arial" charset="0"/>
                <a:ea typeface="ＭＳ Ｐゴシック" charset="-128"/>
              </a:rPr>
              <a:t>Processed </a:t>
            </a:r>
            <a:endParaRPr lang="en-US" sz="1600" b="0">
              <a:solidFill>
                <a:srgbClr val="008752"/>
              </a:solidFill>
              <a:latin typeface="Arial" charset="0"/>
              <a:ea typeface="ＭＳ Ｐゴシック" charset="-128"/>
            </a:endParaRPr>
          </a:p>
          <a:p>
            <a:pPr indent="-220758">
              <a:spcBef>
                <a:spcPts val="500"/>
              </a:spcBef>
              <a:defRPr/>
            </a:pPr>
            <a:r>
              <a:rPr lang="en-US" sz="1600" b="0">
                <a:solidFill>
                  <a:srgbClr val="008752"/>
                </a:solidFill>
                <a:latin typeface="Arial" charset="0"/>
                <a:ea typeface="ＭＳ Ｐゴシック" charset="-128"/>
              </a:rPr>
              <a:t>more than </a:t>
            </a:r>
            <a:r>
              <a:rPr lang="en-US" sz="1600" b="0" i="1">
                <a:solidFill>
                  <a:srgbClr val="008752"/>
                </a:solidFill>
                <a:latin typeface="Arial" charset="0"/>
                <a:ea typeface="ＭＳ Ｐゴシック" charset="-128"/>
              </a:rPr>
              <a:t>100</a:t>
            </a:r>
            <a:r>
              <a:rPr lang="en-US" sz="1600" b="0">
                <a:solidFill>
                  <a:srgbClr val="008752"/>
                </a:solidFill>
                <a:latin typeface="Arial" charset="0"/>
                <a:ea typeface="ＭＳ Ｐゴシック" charset="-128"/>
              </a:rPr>
              <a:t> pounds of the chemical in the reporting year</a:t>
            </a:r>
            <a:endParaRPr lang="en-US" sz="1600" b="0" i="1">
              <a:solidFill>
                <a:srgbClr val="008752"/>
              </a:solidFill>
              <a:latin typeface="Arial" charset="0"/>
              <a:ea typeface="ＭＳ Ｐゴシック" charset="-128"/>
            </a:endParaRPr>
          </a:p>
        </p:txBody>
      </p:sp>
      <p:sp>
        <p:nvSpPr>
          <p:cNvPr id="38" name="Text Placeholder 7">
            <a:extLst>
              <a:ext uri="{FF2B5EF4-FFF2-40B4-BE49-F238E27FC236}">
                <a16:creationId xmlns:a16="http://schemas.microsoft.com/office/drawing/2014/main" id="{35362DC9-A908-6D43-A7C4-78A5DFACE61D}"/>
              </a:ext>
            </a:extLst>
          </p:cNvPr>
          <p:cNvSpPr txBox="1">
            <a:spLocks/>
          </p:cNvSpPr>
          <p:nvPr/>
        </p:nvSpPr>
        <p:spPr>
          <a:xfrm>
            <a:off x="8629213" y="3534255"/>
            <a:ext cx="2411772" cy="1138315"/>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0758">
              <a:defRPr/>
            </a:pPr>
            <a:r>
              <a:rPr lang="en-US">
                <a:solidFill>
                  <a:srgbClr val="008752"/>
                </a:solidFill>
                <a:latin typeface="Arial" charset="0"/>
                <a:ea typeface="ＭＳ Ｐゴシック" charset="-128"/>
              </a:rPr>
              <a:t>Otherwise Used</a:t>
            </a:r>
          </a:p>
          <a:p>
            <a:pPr indent="-220758">
              <a:spcBef>
                <a:spcPts val="500"/>
              </a:spcBef>
              <a:defRPr/>
            </a:pPr>
            <a:r>
              <a:rPr lang="en-US" sz="1600" b="0">
                <a:solidFill>
                  <a:srgbClr val="008752"/>
                </a:solidFill>
                <a:latin typeface="Arial" charset="0"/>
                <a:ea typeface="ＭＳ Ｐゴシック" charset="-128"/>
              </a:rPr>
              <a:t>more than </a:t>
            </a:r>
            <a:r>
              <a:rPr lang="en-US" sz="1600" b="0" i="1">
                <a:solidFill>
                  <a:srgbClr val="008752"/>
                </a:solidFill>
                <a:latin typeface="Arial" charset="0"/>
                <a:ea typeface="ＭＳ Ｐゴシック" charset="-128"/>
              </a:rPr>
              <a:t>100</a:t>
            </a:r>
            <a:r>
              <a:rPr lang="en-US" sz="1600" b="0">
                <a:solidFill>
                  <a:srgbClr val="008752"/>
                </a:solidFill>
                <a:latin typeface="Arial" charset="0"/>
                <a:ea typeface="ＭＳ Ｐゴシック" charset="-128"/>
              </a:rPr>
              <a:t> pounds of the chemical in the reporting year</a:t>
            </a:r>
          </a:p>
        </p:txBody>
      </p:sp>
      <p:sp>
        <p:nvSpPr>
          <p:cNvPr id="43" name="Oval 42">
            <a:extLst>
              <a:ext uri="{FF2B5EF4-FFF2-40B4-BE49-F238E27FC236}">
                <a16:creationId xmlns:a16="http://schemas.microsoft.com/office/drawing/2014/main" id="{7840B078-670E-2247-A8D0-FB791B61AD6C}"/>
              </a:ext>
            </a:extLst>
          </p:cNvPr>
          <p:cNvSpPr/>
          <p:nvPr/>
        </p:nvSpPr>
        <p:spPr>
          <a:xfrm>
            <a:off x="7797581" y="3814505"/>
            <a:ext cx="646908" cy="646908"/>
          </a:xfrm>
          <a:prstGeom prst="ellipse">
            <a:avLst/>
          </a:prstGeom>
          <a:solidFill>
            <a:srgbClr val="006C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D5D5FDE-5C39-E942-9AFE-02387DAA74BA}"/>
              </a:ext>
            </a:extLst>
          </p:cNvPr>
          <p:cNvSpPr/>
          <p:nvPr/>
        </p:nvSpPr>
        <p:spPr>
          <a:xfrm>
            <a:off x="4121462" y="3951950"/>
            <a:ext cx="530915" cy="369332"/>
          </a:xfrm>
          <a:prstGeom prst="rect">
            <a:avLst/>
          </a:prstGeom>
        </p:spPr>
        <p:txBody>
          <a:bodyPr wrap="none">
            <a:spAutoFit/>
          </a:bodyPr>
          <a:lstStyle/>
          <a:p>
            <a:r>
              <a:rPr lang="en-US">
                <a:solidFill>
                  <a:schemeClr val="bg1"/>
                </a:solidFill>
                <a:latin typeface="Arial" charset="0"/>
                <a:ea typeface="ＭＳ Ｐゴシック" charset="-128"/>
              </a:rPr>
              <a:t>OR</a:t>
            </a:r>
            <a:endParaRPr lang="en-US">
              <a:solidFill>
                <a:schemeClr val="bg1"/>
              </a:solidFill>
            </a:endParaRPr>
          </a:p>
        </p:txBody>
      </p:sp>
      <p:sp>
        <p:nvSpPr>
          <p:cNvPr id="45" name="Rectangle 44">
            <a:extLst>
              <a:ext uri="{FF2B5EF4-FFF2-40B4-BE49-F238E27FC236}">
                <a16:creationId xmlns:a16="http://schemas.microsoft.com/office/drawing/2014/main" id="{0AD40BB6-F033-8F4D-9E39-3CECCC2370EA}"/>
              </a:ext>
            </a:extLst>
          </p:cNvPr>
          <p:cNvSpPr/>
          <p:nvPr/>
        </p:nvSpPr>
        <p:spPr>
          <a:xfrm>
            <a:off x="7842124" y="3951950"/>
            <a:ext cx="530915" cy="369332"/>
          </a:xfrm>
          <a:prstGeom prst="rect">
            <a:avLst/>
          </a:prstGeom>
        </p:spPr>
        <p:txBody>
          <a:bodyPr wrap="none">
            <a:spAutoFit/>
          </a:bodyPr>
          <a:lstStyle/>
          <a:p>
            <a:r>
              <a:rPr lang="en-US">
                <a:solidFill>
                  <a:schemeClr val="bg1"/>
                </a:solidFill>
                <a:latin typeface="Arial" charset="0"/>
                <a:ea typeface="ＭＳ Ｐゴシック" charset="-128"/>
              </a:rPr>
              <a:t>OR</a:t>
            </a:r>
            <a:endParaRPr lang="en-US">
              <a:solidFill>
                <a:schemeClr val="bg1"/>
              </a:solidFill>
            </a:endParaRPr>
          </a:p>
        </p:txBody>
      </p:sp>
      <p:sp>
        <p:nvSpPr>
          <p:cNvPr id="46" name="Text Placeholder 7">
            <a:extLst>
              <a:ext uri="{FF2B5EF4-FFF2-40B4-BE49-F238E27FC236}">
                <a16:creationId xmlns:a16="http://schemas.microsoft.com/office/drawing/2014/main" id="{920D94E1-8964-9B40-A681-D1A4844858E0}"/>
              </a:ext>
            </a:extLst>
          </p:cNvPr>
          <p:cNvSpPr txBox="1">
            <a:spLocks/>
          </p:cNvSpPr>
          <p:nvPr/>
        </p:nvSpPr>
        <p:spPr>
          <a:xfrm>
            <a:off x="480766" y="5087333"/>
            <a:ext cx="9798351" cy="695982"/>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38" indent="-401638">
              <a:defRPr/>
            </a:pPr>
            <a:endParaRPr lang="en-US" altLang="en-US"/>
          </a:p>
        </p:txBody>
      </p:sp>
      <p:sp>
        <p:nvSpPr>
          <p:cNvPr id="49" name="Rectangle 48">
            <a:extLst>
              <a:ext uri="{FF2B5EF4-FFF2-40B4-BE49-F238E27FC236}">
                <a16:creationId xmlns:a16="http://schemas.microsoft.com/office/drawing/2014/main" id="{D5503BC4-4B4B-7C42-8EF0-82AE4F55F226}"/>
              </a:ext>
            </a:extLst>
          </p:cNvPr>
          <p:cNvSpPr/>
          <p:nvPr/>
        </p:nvSpPr>
        <p:spPr>
          <a:xfrm>
            <a:off x="480110" y="5358042"/>
            <a:ext cx="9126829" cy="400110"/>
          </a:xfrm>
          <a:prstGeom prst="rect">
            <a:avLst/>
          </a:prstGeom>
        </p:spPr>
        <p:txBody>
          <a:bodyPr wrap="square">
            <a:spAutoFit/>
          </a:bodyPr>
          <a:lstStyle/>
          <a:p>
            <a:r>
              <a:rPr lang="en-US" altLang="en-US" sz="2000" b="1">
                <a:solidFill>
                  <a:schemeClr val="bg1"/>
                </a:solidFill>
                <a:latin typeface="Arial" panose="020B0604020202020204" pitchFamily="34" charset="0"/>
                <a:cs typeface="Arial" panose="020B0604020202020204" pitchFamily="34" charset="0"/>
              </a:rPr>
              <a:t>189 EPCRA Section 313 chemicals are PFAS</a:t>
            </a:r>
          </a:p>
        </p:txBody>
      </p:sp>
    </p:spTree>
    <p:custDataLst>
      <p:tags r:id="rId1"/>
    </p:custDataLst>
    <p:extLst>
      <p:ext uri="{BB962C8B-B14F-4D97-AF65-F5344CB8AC3E}">
        <p14:creationId xmlns:p14="http://schemas.microsoft.com/office/powerpoint/2010/main" val="12814285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Rectangle 3"/>
          <p:cNvSpPr>
            <a:spLocks noGrp="1" noChangeArrowheads="1"/>
          </p:cNvSpPr>
          <p:nvPr>
            <p:ph type="title"/>
          </p:nvPr>
        </p:nvSpPr>
        <p:spPr/>
        <p:txBody>
          <a:bodyPr/>
          <a:lstStyle/>
          <a:p>
            <a:r>
              <a:rPr lang="en-US" altLang="en-US"/>
              <a:t>TRI-Listed Chemicals of Special Concern</a:t>
            </a:r>
          </a:p>
        </p:txBody>
      </p:sp>
      <p:sp>
        <p:nvSpPr>
          <p:cNvPr id="24582" name="Rectangle 4"/>
          <p:cNvSpPr>
            <a:spLocks noGrp="1" noChangeArrowheads="1"/>
          </p:cNvSpPr>
          <p:nvPr>
            <p:ph type="body" sz="quarter" idx="10"/>
          </p:nvPr>
        </p:nvSpPr>
        <p:spPr/>
        <p:txBody>
          <a:bodyPr/>
          <a:lstStyle/>
          <a:p>
            <a:r>
              <a:rPr lang="en-US" altLang="en-US"/>
              <a:t>Within the list of chemicals and chemical categories, there is a subset designated as being of special concern and commonly referred to as Chemicals of Special Concern (40 CFR § 372.28)</a:t>
            </a:r>
          </a:p>
          <a:p>
            <a:r>
              <a:rPr lang="en-US" altLang="en-US"/>
              <a:t>Chemicals of Special Concern have lower activity thresholds and different reporting requirements than chemicals not listed as Chemicals of Special Concern </a:t>
            </a:r>
          </a:p>
          <a:p>
            <a:pPr lvl="1"/>
            <a:r>
              <a:rPr lang="en-US" altLang="en-US"/>
              <a:t>Special rules often apply to Chemicals of Special Concern</a:t>
            </a:r>
          </a:p>
          <a:p>
            <a:r>
              <a:rPr lang="en-US" altLang="en-US"/>
              <a:t>For RY 2023, 22 chemicals and chemical compound categories are classified as Chemicals of Special Concern and have lower activity thresholds</a:t>
            </a:r>
          </a:p>
        </p:txBody>
      </p:sp>
    </p:spTree>
    <p:custDataLst>
      <p:tags r:id="rId1"/>
    </p:custDataLst>
    <p:extLst>
      <p:ext uri="{BB962C8B-B14F-4D97-AF65-F5344CB8AC3E}">
        <p14:creationId xmlns:p14="http://schemas.microsoft.com/office/powerpoint/2010/main" val="4217660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3"/>
          <p:cNvSpPr>
            <a:spLocks noGrp="1" noChangeArrowheads="1"/>
          </p:cNvSpPr>
          <p:nvPr>
            <p:ph type="title"/>
          </p:nvPr>
        </p:nvSpPr>
        <p:spPr/>
        <p:txBody>
          <a:bodyPr/>
          <a:lstStyle/>
          <a:p>
            <a:r>
              <a:rPr lang="en-US" altLang="en-US"/>
              <a:t>Chemicals of Special Concern and Activity Thresholds</a:t>
            </a:r>
          </a:p>
        </p:txBody>
      </p:sp>
      <p:sp>
        <p:nvSpPr>
          <p:cNvPr id="29" name="Text Placeholder 28">
            <a:extLst>
              <a:ext uri="{FF2B5EF4-FFF2-40B4-BE49-F238E27FC236}">
                <a16:creationId xmlns:a16="http://schemas.microsoft.com/office/drawing/2014/main" id="{0272749F-6F3F-464E-9C4C-E03F8B6DBAD3}"/>
              </a:ext>
            </a:extLst>
          </p:cNvPr>
          <p:cNvSpPr>
            <a:spLocks noGrp="1"/>
          </p:cNvSpPr>
          <p:nvPr>
            <p:ph type="body" sz="quarter" idx="10"/>
          </p:nvPr>
        </p:nvSpPr>
        <p:spPr>
          <a:xfrm>
            <a:off x="481014" y="2239618"/>
            <a:ext cx="3796696" cy="3464753"/>
          </a:xfrm>
        </p:spPr>
        <p:txBody>
          <a:bodyPr/>
          <a:lstStyle/>
          <a:p>
            <a:r>
              <a:rPr lang="en-US" altLang="en-US"/>
              <a:t>100 </a:t>
            </a:r>
            <a:r>
              <a:rPr lang="en-US" altLang="en-US" err="1"/>
              <a:t>lb</a:t>
            </a:r>
            <a:r>
              <a:rPr lang="en-US" altLang="en-US"/>
              <a:t>/</a:t>
            </a:r>
            <a:r>
              <a:rPr lang="en-US" altLang="en-US" err="1"/>
              <a:t>yr</a:t>
            </a:r>
            <a:r>
              <a:rPr lang="en-US" altLang="en-US"/>
              <a:t> (manufactured, processed, or otherwise used):</a:t>
            </a:r>
          </a:p>
          <a:p>
            <a:pPr lvl="1"/>
            <a:r>
              <a:rPr lang="en-US" altLang="en-US"/>
              <a:t>Aldrin</a:t>
            </a:r>
          </a:p>
          <a:p>
            <a:pPr lvl="1"/>
            <a:r>
              <a:rPr lang="en-US" altLang="en-US"/>
              <a:t>Hexabromocyclododecane</a:t>
            </a:r>
          </a:p>
          <a:p>
            <a:pPr lvl="1"/>
            <a:r>
              <a:rPr lang="en-US" altLang="en-US"/>
              <a:t>Lead*</a:t>
            </a:r>
          </a:p>
          <a:p>
            <a:pPr lvl="1"/>
            <a:r>
              <a:rPr lang="en-US" altLang="en-US"/>
              <a:t>Lead compounds</a:t>
            </a:r>
          </a:p>
          <a:p>
            <a:pPr lvl="1"/>
            <a:r>
              <a:rPr lang="en-US" altLang="en-US"/>
              <a:t>Pendimethalin</a:t>
            </a:r>
          </a:p>
          <a:p>
            <a:pPr lvl="1"/>
            <a:r>
              <a:rPr lang="en-US" altLang="en-US"/>
              <a:t>Polycyclic aromatic compounds</a:t>
            </a:r>
          </a:p>
          <a:p>
            <a:pPr lvl="1"/>
            <a:r>
              <a:rPr lang="en-US" altLang="en-US" err="1"/>
              <a:t>Tetrabromobisphenol</a:t>
            </a:r>
            <a:r>
              <a:rPr lang="en-US" altLang="en-US"/>
              <a:t> A</a:t>
            </a:r>
          </a:p>
          <a:p>
            <a:pPr lvl="1"/>
            <a:r>
              <a:rPr lang="en-US" altLang="en-US"/>
              <a:t>Trifluralin</a:t>
            </a:r>
          </a:p>
          <a:p>
            <a:pPr lvl="1"/>
            <a:r>
              <a:rPr lang="en-US" altLang="en-US" err="1"/>
              <a:t>Methoxychlor</a:t>
            </a:r>
            <a:endParaRPr lang="en-US" altLang="en-US"/>
          </a:p>
          <a:p>
            <a:pPr lvl="1"/>
            <a:r>
              <a:rPr lang="en-US" altLang="en-US"/>
              <a:t>1,3,4,6,7,8-Hexahydro-4,6,6,7,8,8-hexamethylcyclopenta[g]-2-benzopyran </a:t>
            </a:r>
          </a:p>
        </p:txBody>
      </p:sp>
      <p:sp>
        <p:nvSpPr>
          <p:cNvPr id="25" name="Text Placeholder 24">
            <a:extLst>
              <a:ext uri="{FF2B5EF4-FFF2-40B4-BE49-F238E27FC236}">
                <a16:creationId xmlns:a16="http://schemas.microsoft.com/office/drawing/2014/main" id="{999FA441-FDD4-5649-964A-169BE64C26EC}"/>
              </a:ext>
            </a:extLst>
          </p:cNvPr>
          <p:cNvSpPr>
            <a:spLocks noGrp="1"/>
          </p:cNvSpPr>
          <p:nvPr>
            <p:ph type="body" sz="quarter" idx="11"/>
          </p:nvPr>
        </p:nvSpPr>
        <p:spPr>
          <a:xfrm>
            <a:off x="4431888" y="2239618"/>
            <a:ext cx="3451199" cy="3464753"/>
          </a:xfrm>
        </p:spPr>
        <p:txBody>
          <a:bodyPr/>
          <a:lstStyle/>
          <a:p>
            <a:r>
              <a:rPr lang="en-US" altLang="en-US"/>
              <a:t>10 lb/</a:t>
            </a:r>
            <a:r>
              <a:rPr lang="en-US" altLang="en-US" err="1"/>
              <a:t>yr</a:t>
            </a:r>
            <a:r>
              <a:rPr lang="en-US" altLang="en-US"/>
              <a:t> (manufactured, processed, or otherwise used):</a:t>
            </a:r>
          </a:p>
          <a:p>
            <a:pPr lvl="1"/>
            <a:r>
              <a:rPr lang="en-US" altLang="en-US"/>
              <a:t>Chlordane</a:t>
            </a:r>
          </a:p>
          <a:p>
            <a:pPr lvl="1"/>
            <a:r>
              <a:rPr lang="en-US" altLang="en-US"/>
              <a:t>Heptachlor</a:t>
            </a:r>
          </a:p>
          <a:p>
            <a:pPr lvl="1"/>
            <a:r>
              <a:rPr lang="en-US" altLang="en-US"/>
              <a:t>Mercury</a:t>
            </a:r>
          </a:p>
          <a:p>
            <a:pPr lvl="1"/>
            <a:r>
              <a:rPr lang="en-US" altLang="en-US" err="1"/>
              <a:t>Toxaphene</a:t>
            </a:r>
            <a:endParaRPr lang="en-US" altLang="en-US"/>
          </a:p>
          <a:p>
            <a:pPr lvl="1"/>
            <a:r>
              <a:rPr lang="en-US" altLang="en-US" err="1"/>
              <a:t>Isodrin</a:t>
            </a:r>
            <a:endParaRPr lang="en-US" altLang="en-US"/>
          </a:p>
          <a:p>
            <a:pPr lvl="1"/>
            <a:r>
              <a:rPr lang="en-US" altLang="en-US"/>
              <a:t>Polychlorinated biphenyls</a:t>
            </a:r>
          </a:p>
          <a:p>
            <a:pPr lvl="1"/>
            <a:r>
              <a:rPr lang="en-US" altLang="en-US"/>
              <a:t>Benzo[g,h,i]perylene</a:t>
            </a:r>
          </a:p>
          <a:p>
            <a:pPr lvl="1"/>
            <a:r>
              <a:rPr lang="en-US" altLang="en-US"/>
              <a:t>Hexachlorobenzene </a:t>
            </a:r>
          </a:p>
          <a:p>
            <a:pPr lvl="1"/>
            <a:r>
              <a:rPr lang="en-US" altLang="en-US"/>
              <a:t>Mercury compounds</a:t>
            </a:r>
          </a:p>
          <a:p>
            <a:pPr lvl="1"/>
            <a:r>
              <a:rPr lang="en-US" altLang="en-US" err="1"/>
              <a:t>Octachlorostyrene</a:t>
            </a:r>
            <a:endParaRPr lang="en-US" altLang="en-US"/>
          </a:p>
          <a:p>
            <a:pPr lvl="1"/>
            <a:r>
              <a:rPr lang="en-US" altLang="en-US" err="1"/>
              <a:t>Pentachlorobenzene</a:t>
            </a:r>
            <a:endParaRPr lang="en-US" altLang="en-US"/>
          </a:p>
          <a:p>
            <a:pPr lvl="1"/>
            <a:endParaRPr lang="en-US" altLang="en-US"/>
          </a:p>
          <a:p>
            <a:endParaRPr lang="en-US"/>
          </a:p>
        </p:txBody>
      </p:sp>
      <p:sp>
        <p:nvSpPr>
          <p:cNvPr id="27" name="Text Placeholder 26">
            <a:extLst>
              <a:ext uri="{FF2B5EF4-FFF2-40B4-BE49-F238E27FC236}">
                <a16:creationId xmlns:a16="http://schemas.microsoft.com/office/drawing/2014/main" id="{F171D36C-5B0F-F84E-A369-D6B58A194AE9}"/>
              </a:ext>
            </a:extLst>
          </p:cNvPr>
          <p:cNvSpPr>
            <a:spLocks noGrp="1"/>
          </p:cNvSpPr>
          <p:nvPr>
            <p:ph type="body" sz="quarter" idx="12"/>
          </p:nvPr>
        </p:nvSpPr>
        <p:spPr>
          <a:xfrm>
            <a:off x="8481419" y="2239618"/>
            <a:ext cx="3352772" cy="3464753"/>
          </a:xfrm>
        </p:spPr>
        <p:txBody>
          <a:bodyPr/>
          <a:lstStyle/>
          <a:p>
            <a:r>
              <a:rPr lang="en-US" altLang="en-US"/>
              <a:t>0.1 g/</a:t>
            </a:r>
            <a:r>
              <a:rPr lang="en-US" altLang="en-US" err="1"/>
              <a:t>yr</a:t>
            </a:r>
            <a:r>
              <a:rPr lang="en-US" altLang="en-US"/>
              <a:t> (manufactured, processed, or otherwise used):</a:t>
            </a:r>
          </a:p>
          <a:p>
            <a:pPr lvl="1"/>
            <a:r>
              <a:rPr lang="en-US" altLang="en-US"/>
              <a:t>Dioxin and dioxin-like compounds</a:t>
            </a:r>
          </a:p>
          <a:p>
            <a:endParaRPr lang="en-US"/>
          </a:p>
        </p:txBody>
      </p:sp>
      <p:sp>
        <p:nvSpPr>
          <p:cNvPr id="12" name="Rectangle 4"/>
          <p:cNvSpPr txBox="1">
            <a:spLocks noChangeArrowheads="1"/>
          </p:cNvSpPr>
          <p:nvPr/>
        </p:nvSpPr>
        <p:spPr bwMode="auto">
          <a:xfrm>
            <a:off x="480767" y="1520735"/>
            <a:ext cx="11476382" cy="646311"/>
          </a:xfrm>
          <a:prstGeom prst="rect">
            <a:avLst/>
          </a:prstGeom>
          <a:noFill/>
          <a:ln w="9525">
            <a:noFill/>
            <a:miter lim="800000"/>
            <a:headEnd/>
            <a:tailEnd/>
          </a:ln>
        </p:spPr>
        <p:txBody>
          <a:bodyPr wrap="square" lIns="91421" tIns="45710" rIns="91421" bIns="45710">
            <a:spAutoFit/>
          </a:bodyPr>
          <a:lstStyle/>
          <a:p>
            <a:pPr defTabSz="914212">
              <a:lnSpc>
                <a:spcPct val="90000"/>
              </a:lnSpc>
              <a:spcBef>
                <a:spcPct val="20000"/>
              </a:spcBef>
              <a:defRPr/>
            </a:pPr>
            <a:r>
              <a:rPr lang="en-US" sz="2000" b="1" kern="0">
                <a:solidFill>
                  <a:schemeClr val="bg1"/>
                </a:solidFill>
                <a:latin typeface="Arial" panose="020B0604020202020204" pitchFamily="34" charset="0"/>
                <a:cs typeface="Arial" panose="020B0604020202020204" pitchFamily="34" charset="0"/>
              </a:rPr>
              <a:t>Chemicals of Special Concerns are subject to separate and lower activity thresholds (See 40 CFR § 372.28)</a:t>
            </a:r>
          </a:p>
        </p:txBody>
      </p:sp>
      <p:sp>
        <p:nvSpPr>
          <p:cNvPr id="48" name="Rectangle 47">
            <a:extLst>
              <a:ext uri="{FF2B5EF4-FFF2-40B4-BE49-F238E27FC236}">
                <a16:creationId xmlns:a16="http://schemas.microsoft.com/office/drawing/2014/main" id="{699B5B04-257A-F640-8537-7DB9BB70AAC4}"/>
              </a:ext>
            </a:extLst>
          </p:cNvPr>
          <p:cNvSpPr/>
          <p:nvPr/>
        </p:nvSpPr>
        <p:spPr>
          <a:xfrm>
            <a:off x="0" y="6007172"/>
            <a:ext cx="4733988" cy="307777"/>
          </a:xfrm>
          <a:prstGeom prst="rect">
            <a:avLst/>
          </a:prstGeom>
        </p:spPr>
        <p:txBody>
          <a:bodyPr wrap="none">
            <a:spAutoFit/>
          </a:bodyPr>
          <a:lstStyle/>
          <a:p>
            <a:r>
              <a:rPr lang="en-US" altLang="en-US" sz="1400" i="1">
                <a:solidFill>
                  <a:schemeClr val="bg1"/>
                </a:solidFill>
                <a:latin typeface="Arial" panose="020B0604020202020204" pitchFamily="34" charset="0"/>
                <a:cs typeface="Arial" panose="020B0604020202020204" pitchFamily="34" charset="0"/>
              </a:rPr>
              <a:t> *Excluding lead in stainless steel, brass, or bronze alloys</a:t>
            </a:r>
            <a:endParaRPr lang="en-US" sz="1400" i="1">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0037372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1" name="Rectangle 3"/>
          <p:cNvSpPr>
            <a:spLocks noGrp="1" noChangeArrowheads="1"/>
          </p:cNvSpPr>
          <p:nvPr>
            <p:ph type="title"/>
          </p:nvPr>
        </p:nvSpPr>
        <p:spPr/>
        <p:txBody>
          <a:bodyPr/>
          <a:lstStyle/>
          <a:p>
            <a:r>
              <a:rPr lang="en-US" altLang="en-US"/>
              <a:t>Manufacturing Activities</a:t>
            </a:r>
          </a:p>
        </p:txBody>
      </p:sp>
      <p:sp>
        <p:nvSpPr>
          <p:cNvPr id="30724" name="Rectangle 2"/>
          <p:cNvSpPr>
            <a:spLocks noGrp="1" noChangeArrowheads="1"/>
          </p:cNvSpPr>
          <p:nvPr>
            <p:ph type="body" sz="quarter" idx="10"/>
          </p:nvPr>
        </p:nvSpPr>
        <p:spPr>
          <a:xfrm>
            <a:off x="481014" y="1734533"/>
            <a:ext cx="11586068" cy="3751867"/>
          </a:xfrm>
        </p:spPr>
        <p:txBody>
          <a:bodyPr/>
          <a:lstStyle/>
          <a:p>
            <a:r>
              <a:rPr lang="en-US" altLang="en-US"/>
              <a:t>Manufacturing (EPCRA §313(b)(1)(C)(</a:t>
            </a:r>
            <a:r>
              <a:rPr lang="en-US" altLang="en-US" err="1"/>
              <a:t>i</a:t>
            </a:r>
            <a:r>
              <a:rPr lang="en-US" altLang="en-US"/>
              <a:t>) and 40 CFR § 372.3): </a:t>
            </a:r>
            <a:r>
              <a:rPr lang="en-US" altLang="en-US" b="0"/>
              <a:t>Generating a Section 313 chemical</a:t>
            </a:r>
          </a:p>
          <a:p>
            <a:r>
              <a:rPr lang="en-US" altLang="en-US"/>
              <a:t>Intentionally producing chemicals for:</a:t>
            </a:r>
          </a:p>
          <a:p>
            <a:pPr lvl="1"/>
            <a:r>
              <a:rPr lang="en-US" altLang="en-US"/>
              <a:t>Sale</a:t>
            </a:r>
          </a:p>
          <a:p>
            <a:pPr lvl="1"/>
            <a:r>
              <a:rPr lang="en-US" altLang="en-US"/>
              <a:t>Distribution</a:t>
            </a:r>
          </a:p>
          <a:p>
            <a:pPr lvl="1"/>
            <a:r>
              <a:rPr lang="en-US" altLang="en-US"/>
              <a:t>On-site use or processing (e.g., intermediates)</a:t>
            </a:r>
          </a:p>
          <a:p>
            <a:r>
              <a:rPr lang="en-US" altLang="en-US"/>
              <a:t>Coincidentally producing chemicals as impurities* or byproducts**:</a:t>
            </a:r>
          </a:p>
          <a:p>
            <a:pPr lvl="1"/>
            <a:r>
              <a:rPr lang="en-US" altLang="en-US"/>
              <a:t>At any point at the facility, including waste treatment and fuel combustion</a:t>
            </a:r>
          </a:p>
          <a:p>
            <a:r>
              <a:rPr lang="en-US" altLang="en-US"/>
              <a:t>Importing:</a:t>
            </a:r>
          </a:p>
          <a:p>
            <a:pPr lvl="1"/>
            <a:r>
              <a:rPr lang="en-US" altLang="en-US"/>
              <a:t>“Cause” to be imported</a:t>
            </a:r>
            <a:endParaRPr lang="en-US"/>
          </a:p>
          <a:p>
            <a:endParaRPr lang="en-US"/>
          </a:p>
          <a:p>
            <a:pPr lvl="1"/>
            <a:endParaRPr lang="en-US" altLang="en-US"/>
          </a:p>
          <a:p>
            <a:pPr lvl="1"/>
            <a:endParaRPr lang="en-US" altLang="en-US"/>
          </a:p>
        </p:txBody>
      </p:sp>
      <p:sp>
        <p:nvSpPr>
          <p:cNvPr id="30726" name="Text Box 6"/>
          <p:cNvSpPr txBox="1">
            <a:spLocks noChangeArrowheads="1"/>
          </p:cNvSpPr>
          <p:nvPr/>
        </p:nvSpPr>
        <p:spPr bwMode="auto">
          <a:xfrm>
            <a:off x="480767" y="5604610"/>
            <a:ext cx="11830503" cy="5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i="1">
                <a:solidFill>
                  <a:schemeClr val="bg1"/>
                </a:solidFill>
              </a:rPr>
              <a:t>*Impurity = TRI chemical that still remains with the final facility product as it is distributed into commerce</a:t>
            </a:r>
          </a:p>
          <a:p>
            <a:r>
              <a:rPr lang="en-US" altLang="en-US" sz="1400" i="1">
                <a:solidFill>
                  <a:schemeClr val="bg1"/>
                </a:solidFill>
              </a:rPr>
              <a:t>**Byproduct = TRI chemical that is separated out from the process mixture before it becomes the final product</a:t>
            </a:r>
          </a:p>
        </p:txBody>
      </p:sp>
    </p:spTree>
    <p:custDataLst>
      <p:tags r:id="rId1"/>
    </p:custDataLst>
    <p:extLst>
      <p:ext uri="{BB962C8B-B14F-4D97-AF65-F5344CB8AC3E}">
        <p14:creationId xmlns:p14="http://schemas.microsoft.com/office/powerpoint/2010/main" val="24440065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Rectangle 2"/>
          <p:cNvSpPr>
            <a:spLocks noGrp="1" noChangeArrowheads="1"/>
          </p:cNvSpPr>
          <p:nvPr>
            <p:ph type="title"/>
          </p:nvPr>
        </p:nvSpPr>
        <p:spPr/>
        <p:txBody>
          <a:bodyPr/>
          <a:lstStyle/>
          <a:p>
            <a:r>
              <a:rPr lang="en-US" altLang="en-US"/>
              <a:t>Processing Activities</a:t>
            </a:r>
          </a:p>
        </p:txBody>
      </p:sp>
      <p:sp>
        <p:nvSpPr>
          <p:cNvPr id="31750" name="Rectangle 3"/>
          <p:cNvSpPr>
            <a:spLocks noGrp="1" noChangeArrowheads="1"/>
          </p:cNvSpPr>
          <p:nvPr>
            <p:ph type="body" sz="quarter" idx="11"/>
          </p:nvPr>
        </p:nvSpPr>
        <p:spPr>
          <a:xfrm>
            <a:off x="481013" y="1814513"/>
            <a:ext cx="6496050" cy="3997325"/>
          </a:xfrm>
        </p:spPr>
        <p:txBody>
          <a:bodyPr/>
          <a:lstStyle/>
          <a:p>
            <a:r>
              <a:rPr lang="en-US" altLang="en-US"/>
              <a:t>Processing (EPCRA §313(b)(1)(C)(ii) and 40 CFR § 372.3) - preparation of a Section 313 chemical, after its manufacture, for distribution in commerce:</a:t>
            </a:r>
          </a:p>
          <a:p>
            <a:pPr lvl="1"/>
            <a:r>
              <a:rPr lang="en-US" altLang="en-US"/>
              <a:t>Use as a reactant to manufacture</a:t>
            </a:r>
            <a:br>
              <a:rPr lang="en-US" altLang="en-US"/>
            </a:br>
            <a:r>
              <a:rPr lang="en-US" altLang="en-US"/>
              <a:t>another substance or product</a:t>
            </a:r>
          </a:p>
          <a:p>
            <a:pPr lvl="1"/>
            <a:r>
              <a:rPr lang="en-US" altLang="en-US"/>
              <a:t>Add as a formulation component </a:t>
            </a:r>
          </a:p>
          <a:p>
            <a:pPr lvl="1"/>
            <a:r>
              <a:rPr lang="en-US" altLang="en-US"/>
              <a:t>Incorporate as an article component </a:t>
            </a:r>
          </a:p>
          <a:p>
            <a:pPr lvl="1"/>
            <a:r>
              <a:rPr lang="en-US" altLang="en-US"/>
              <a:t>Repackage for distribution</a:t>
            </a:r>
          </a:p>
          <a:p>
            <a:pPr lvl="1"/>
            <a:r>
              <a:rPr lang="en-US" altLang="en-US"/>
              <a:t>Incidentally include as an impurity</a:t>
            </a:r>
          </a:p>
          <a:p>
            <a:pPr lvl="1"/>
            <a:r>
              <a:rPr lang="en-US" altLang="en-US"/>
              <a:t>Quantities sent off-site for recycling</a:t>
            </a:r>
          </a:p>
          <a:p>
            <a:endParaRPr lang="en-US" altLang="en-US"/>
          </a:p>
          <a:p>
            <a:endParaRPr lang="en-US" altLang="en-US"/>
          </a:p>
        </p:txBody>
      </p:sp>
    </p:spTree>
    <p:custDataLst>
      <p:tags r:id="rId1"/>
    </p:custDataLst>
    <p:extLst>
      <p:ext uri="{BB962C8B-B14F-4D97-AF65-F5344CB8AC3E}">
        <p14:creationId xmlns:p14="http://schemas.microsoft.com/office/powerpoint/2010/main" val="32070171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Rectangle 2"/>
          <p:cNvSpPr>
            <a:spLocks noGrp="1" noChangeArrowheads="1"/>
          </p:cNvSpPr>
          <p:nvPr>
            <p:ph type="title"/>
          </p:nvPr>
        </p:nvSpPr>
        <p:spPr>
          <a:xfrm>
            <a:off x="480767" y="386498"/>
            <a:ext cx="4674329" cy="744717"/>
          </a:xfrm>
        </p:spPr>
        <p:txBody>
          <a:bodyPr>
            <a:noAutofit/>
          </a:bodyPr>
          <a:lstStyle/>
          <a:p>
            <a:r>
              <a:rPr lang="en-US" altLang="en-US"/>
              <a:t>Repackaging as a Processing Activity</a:t>
            </a:r>
          </a:p>
        </p:txBody>
      </p:sp>
      <p:sp>
        <p:nvSpPr>
          <p:cNvPr id="30" name="Text Placeholder 29">
            <a:extLst>
              <a:ext uri="{FF2B5EF4-FFF2-40B4-BE49-F238E27FC236}">
                <a16:creationId xmlns:a16="http://schemas.microsoft.com/office/drawing/2014/main" id="{1B5A5520-6EB8-384F-B5A6-CC7D3D3C9585}"/>
              </a:ext>
            </a:extLst>
          </p:cNvPr>
          <p:cNvSpPr>
            <a:spLocks noGrp="1"/>
          </p:cNvSpPr>
          <p:nvPr>
            <p:ph type="body" sz="quarter" idx="11"/>
          </p:nvPr>
        </p:nvSpPr>
        <p:spPr>
          <a:xfrm>
            <a:off x="480768" y="1593201"/>
            <a:ext cx="6654550" cy="4678279"/>
          </a:xfrm>
        </p:spPr>
        <p:txBody>
          <a:bodyPr/>
          <a:lstStyle/>
          <a:p>
            <a:r>
              <a:rPr lang="en-US" altLang="en-US"/>
              <a:t>Repackaging a Section 313 chemical for </a:t>
            </a:r>
            <a:br>
              <a:rPr lang="en-US" altLang="en-US"/>
            </a:br>
            <a:r>
              <a:rPr lang="en-US" altLang="en-US"/>
              <a:t>distribution in commerce is considered processing</a:t>
            </a:r>
          </a:p>
          <a:p>
            <a:pPr>
              <a:spcBef>
                <a:spcPts val="1000"/>
              </a:spcBef>
            </a:pPr>
            <a:r>
              <a:rPr lang="en-US" altLang="en-US"/>
              <a:t>Repackaging includes:</a:t>
            </a:r>
          </a:p>
          <a:p>
            <a:pPr lvl="1"/>
            <a:r>
              <a:rPr lang="en-US" altLang="en-US"/>
              <a:t>From container to tanker truck and vice versa</a:t>
            </a:r>
          </a:p>
          <a:p>
            <a:pPr lvl="1"/>
            <a:r>
              <a:rPr lang="en-US" altLang="en-US"/>
              <a:t>Between similar size containers</a:t>
            </a:r>
          </a:p>
          <a:p>
            <a:pPr lvl="1"/>
            <a:r>
              <a:rPr lang="en-US" altLang="en-US"/>
              <a:t>Via pipeline to/from a tank</a:t>
            </a:r>
          </a:p>
          <a:p>
            <a:pPr>
              <a:spcBef>
                <a:spcPts val="1000"/>
              </a:spcBef>
            </a:pPr>
            <a:r>
              <a:rPr lang="en-US" altLang="en-US"/>
              <a:t>Repackaging does not include:</a:t>
            </a:r>
          </a:p>
          <a:p>
            <a:pPr lvl="1"/>
            <a:r>
              <a:rPr lang="en-US" altLang="en-US"/>
              <a:t>Sampling without repackaging</a:t>
            </a:r>
          </a:p>
          <a:p>
            <a:pPr lvl="1"/>
            <a:r>
              <a:rPr lang="en-US" altLang="en-US"/>
              <a:t>Re-labeling</a:t>
            </a:r>
          </a:p>
          <a:p>
            <a:pPr>
              <a:spcBef>
                <a:spcPts val="1000"/>
              </a:spcBef>
            </a:pPr>
            <a:r>
              <a:rPr lang="en-US" altLang="en-US"/>
              <a:t>Repackaging without distribution into commerce </a:t>
            </a:r>
            <a:br>
              <a:rPr lang="en-US" altLang="en-US"/>
            </a:br>
            <a:r>
              <a:rPr lang="en-US" altLang="en-US"/>
              <a:t>is not processing</a:t>
            </a:r>
          </a:p>
          <a:p>
            <a:pPr>
              <a:spcBef>
                <a:spcPts val="1000"/>
              </a:spcBef>
            </a:pPr>
            <a:r>
              <a:rPr lang="en-US" altLang="en-US"/>
              <a:t>Transfer to a storage tank for mere storage is </a:t>
            </a:r>
            <a:br>
              <a:rPr lang="en-US" altLang="en-US"/>
            </a:br>
            <a:r>
              <a:rPr lang="en-US" altLang="en-US"/>
              <a:t>not processing</a:t>
            </a:r>
          </a:p>
        </p:txBody>
      </p:sp>
    </p:spTree>
    <p:custDataLst>
      <p:tags r:id="rId1"/>
    </p:custDataLst>
    <p:extLst>
      <p:ext uri="{BB962C8B-B14F-4D97-AF65-F5344CB8AC3E}">
        <p14:creationId xmlns:p14="http://schemas.microsoft.com/office/powerpoint/2010/main" val="12717817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Rectangle 2"/>
          <p:cNvSpPr>
            <a:spLocks noGrp="1" noChangeArrowheads="1"/>
          </p:cNvSpPr>
          <p:nvPr>
            <p:ph type="title"/>
          </p:nvPr>
        </p:nvSpPr>
        <p:spPr/>
        <p:txBody>
          <a:bodyPr/>
          <a:lstStyle/>
          <a:p>
            <a:r>
              <a:rPr lang="en-US" altLang="en-US"/>
              <a:t>Otherwise Use Activities</a:t>
            </a:r>
          </a:p>
        </p:txBody>
      </p:sp>
      <p:sp>
        <p:nvSpPr>
          <p:cNvPr id="18" name="Text Placeholder 17">
            <a:extLst>
              <a:ext uri="{FF2B5EF4-FFF2-40B4-BE49-F238E27FC236}">
                <a16:creationId xmlns:a16="http://schemas.microsoft.com/office/drawing/2014/main" id="{C615FD9D-DD5D-AC47-B69C-49C8CD88A1BF}"/>
              </a:ext>
            </a:extLst>
          </p:cNvPr>
          <p:cNvSpPr>
            <a:spLocks noGrp="1"/>
          </p:cNvSpPr>
          <p:nvPr>
            <p:ph type="body" sz="quarter" idx="11"/>
          </p:nvPr>
        </p:nvSpPr>
        <p:spPr>
          <a:xfrm>
            <a:off x="481013" y="1669513"/>
            <a:ext cx="6820935" cy="3996343"/>
          </a:xfrm>
        </p:spPr>
        <p:txBody>
          <a:bodyPr/>
          <a:lstStyle/>
          <a:p>
            <a:r>
              <a:rPr lang="en-US"/>
              <a:t>Otherwise Use (40 CFR §372.3) - includes most activities that are NOT manufacturing or processing</a:t>
            </a:r>
          </a:p>
          <a:p>
            <a:r>
              <a:rPr lang="en-US"/>
              <a:t>Examples</a:t>
            </a:r>
          </a:p>
          <a:p>
            <a:pPr lvl="1"/>
            <a:r>
              <a:rPr lang="en-US" altLang="en-US"/>
              <a:t>Chemical processing aid (e.g., solvents, </a:t>
            </a:r>
            <a:br>
              <a:rPr lang="en-US" altLang="en-US"/>
            </a:br>
            <a:r>
              <a:rPr lang="en-US" altLang="en-US"/>
              <a:t>catalysts,  buffers, non-incorporative reagents)</a:t>
            </a:r>
          </a:p>
          <a:p>
            <a:pPr lvl="1"/>
            <a:r>
              <a:rPr lang="en-US" altLang="en-US"/>
              <a:t>Manufacturing aid (e.g., lubricants, refrigerants, </a:t>
            </a:r>
            <a:br>
              <a:rPr lang="en-US" altLang="en-US"/>
            </a:br>
            <a:r>
              <a:rPr lang="en-US" altLang="en-US"/>
              <a:t>coolants, hydraulic fluids, metalworking fluids)</a:t>
            </a:r>
          </a:p>
          <a:p>
            <a:pPr lvl="1"/>
            <a:r>
              <a:rPr lang="en-US" altLang="en-US"/>
              <a:t>Ancillary activities </a:t>
            </a:r>
          </a:p>
          <a:p>
            <a:pPr lvl="2"/>
            <a:r>
              <a:rPr lang="en-US" altLang="en-US"/>
              <a:t>Fuels, cleaners, degreasers</a:t>
            </a:r>
          </a:p>
          <a:p>
            <a:pPr lvl="2"/>
            <a:r>
              <a:rPr lang="en-US" altLang="en-US"/>
              <a:t>Chemicals used to remediate or treat wastes</a:t>
            </a:r>
          </a:p>
          <a:p>
            <a:pPr lvl="2"/>
            <a:r>
              <a:rPr lang="en-US" altLang="en-US"/>
              <a:t>Fabrication and/or use of tools in your process</a:t>
            </a:r>
          </a:p>
          <a:p>
            <a:pPr lvl="2"/>
            <a:r>
              <a:rPr lang="en-US" altLang="en-US"/>
              <a:t>Installation of piping and process-related equipment, </a:t>
            </a:r>
            <a:br>
              <a:rPr lang="en-US" altLang="en-US"/>
            </a:br>
            <a:r>
              <a:rPr lang="en-US" altLang="en-US"/>
              <a:t>e.g., reactors, constructing storage tanks, asphalt roadways</a:t>
            </a:r>
          </a:p>
        </p:txBody>
      </p:sp>
    </p:spTree>
    <p:custDataLst>
      <p:tags r:id="rId1"/>
    </p:custDataLst>
    <p:extLst>
      <p:ext uri="{BB962C8B-B14F-4D97-AF65-F5344CB8AC3E}">
        <p14:creationId xmlns:p14="http://schemas.microsoft.com/office/powerpoint/2010/main" val="33244307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2"/>
          <p:cNvSpPr>
            <a:spLocks noGrp="1" noChangeArrowheads="1"/>
          </p:cNvSpPr>
          <p:nvPr>
            <p:ph type="title"/>
          </p:nvPr>
        </p:nvSpPr>
        <p:spPr/>
        <p:txBody>
          <a:bodyPr/>
          <a:lstStyle/>
          <a:p>
            <a:r>
              <a:rPr lang="en-US" altLang="en-US"/>
              <a:t>Otherwise Use Activities (continued)</a:t>
            </a:r>
          </a:p>
        </p:txBody>
      </p:sp>
      <p:sp>
        <p:nvSpPr>
          <p:cNvPr id="34821" name="Rectangle 3"/>
          <p:cNvSpPr>
            <a:spLocks noGrp="1" noChangeArrowheads="1"/>
          </p:cNvSpPr>
          <p:nvPr>
            <p:ph type="body" sz="quarter" idx="10"/>
          </p:nvPr>
        </p:nvSpPr>
        <p:spPr/>
        <p:txBody>
          <a:bodyPr/>
          <a:lstStyle/>
          <a:p>
            <a:r>
              <a:rPr lang="en-US" altLang="en-US"/>
              <a:t>Managing wastes received from off-site also counts as “Otherwise Use”</a:t>
            </a:r>
          </a:p>
          <a:p>
            <a:pPr lvl="1"/>
            <a:r>
              <a:rPr lang="en-US" altLang="en-US"/>
              <a:t>Disposal, treatment for destruction on-site, or stabilization that does not result in further distribution in commerce are considered otherwise use if:</a:t>
            </a:r>
          </a:p>
          <a:p>
            <a:pPr lvl="2"/>
            <a:r>
              <a:rPr lang="en-US" altLang="en-US"/>
              <a:t>Section 313 chemical was received from off-site for the purposes of further waste management, or</a:t>
            </a:r>
          </a:p>
          <a:p>
            <a:pPr lvl="2"/>
            <a:r>
              <a:rPr lang="en-US" altLang="en-US"/>
              <a:t>Section 313 chemical was manufactured as a result of waste management activities on materials received from off-site for the purpose of further waste management</a:t>
            </a:r>
          </a:p>
          <a:p>
            <a:pPr lvl="1"/>
            <a:r>
              <a:rPr lang="en-US" altLang="en-US"/>
              <a:t>On-site energy recovery is an otherwise use activity.</a:t>
            </a:r>
          </a:p>
          <a:p>
            <a:pPr lvl="1"/>
            <a:r>
              <a:rPr lang="en-US" altLang="en-US"/>
              <a:t>Waste management activities, including on-site recycling, treatment for destruction, waste stabilization and release/disposal of Section 313 chemicals in wastes generated on-site are not threshold activities.</a:t>
            </a:r>
          </a:p>
        </p:txBody>
      </p:sp>
    </p:spTree>
    <p:custDataLst>
      <p:tags r:id="rId1"/>
    </p:custDataLst>
    <p:extLst>
      <p:ext uri="{BB962C8B-B14F-4D97-AF65-F5344CB8AC3E}">
        <p14:creationId xmlns:p14="http://schemas.microsoft.com/office/powerpoint/2010/main" val="24133499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Rectangle 2"/>
          <p:cNvSpPr>
            <a:spLocks noGrp="1" noChangeArrowheads="1"/>
          </p:cNvSpPr>
          <p:nvPr>
            <p:ph type="title"/>
          </p:nvPr>
        </p:nvSpPr>
        <p:spPr/>
        <p:txBody>
          <a:bodyPr/>
          <a:lstStyle/>
          <a:p>
            <a:r>
              <a:rPr lang="en-US" altLang="en-US"/>
              <a:t>Calculating Activity Thresholds</a:t>
            </a:r>
          </a:p>
        </p:txBody>
      </p:sp>
      <p:sp>
        <p:nvSpPr>
          <p:cNvPr id="35845" name="Rectangle 3"/>
          <p:cNvSpPr>
            <a:spLocks noGrp="1" noChangeArrowheads="1"/>
          </p:cNvSpPr>
          <p:nvPr>
            <p:ph type="body" sz="quarter" idx="10"/>
          </p:nvPr>
        </p:nvSpPr>
        <p:spPr>
          <a:xfrm>
            <a:off x="481014" y="1734532"/>
            <a:ext cx="5337726" cy="3996343"/>
          </a:xfrm>
        </p:spPr>
        <p:txBody>
          <a:bodyPr/>
          <a:lstStyle/>
          <a:p>
            <a:r>
              <a:rPr lang="en-US"/>
              <a:t>The threshold quantity is the total amount manufactured, processed, or otherwise used, NOT the amount released.</a:t>
            </a:r>
          </a:p>
          <a:p>
            <a:r>
              <a:rPr lang="en-US"/>
              <a:t>Calculate the total amount of Section </a:t>
            </a:r>
            <a:br>
              <a:rPr lang="en-US"/>
            </a:br>
            <a:r>
              <a:rPr lang="en-US"/>
              <a:t>313 chemical used for a specific </a:t>
            </a:r>
            <a:br>
              <a:rPr lang="en-US"/>
            </a:br>
            <a:r>
              <a:rPr lang="en-US"/>
              <a:t>threshold activity.</a:t>
            </a:r>
          </a:p>
          <a:p>
            <a:r>
              <a:rPr lang="en-US" altLang="en-US"/>
              <a:t>Each activity threshold is calculated separately and they are not additive.</a:t>
            </a:r>
            <a:r>
              <a:rPr lang="en-US"/>
              <a:t> </a:t>
            </a:r>
          </a:p>
          <a:p>
            <a:r>
              <a:rPr lang="en-US"/>
              <a:t>Calculations for reporting waste management may be different from threshold quantities.</a:t>
            </a:r>
          </a:p>
        </p:txBody>
      </p:sp>
      <p:sp>
        <p:nvSpPr>
          <p:cNvPr id="6" name="Text Placeholder 5">
            <a:extLst>
              <a:ext uri="{FF2B5EF4-FFF2-40B4-BE49-F238E27FC236}">
                <a16:creationId xmlns:a16="http://schemas.microsoft.com/office/drawing/2014/main" id="{880BC105-8953-0C48-AD33-346F301BA6AB}"/>
              </a:ext>
            </a:extLst>
          </p:cNvPr>
          <p:cNvSpPr>
            <a:spLocks noGrp="1"/>
          </p:cNvSpPr>
          <p:nvPr>
            <p:ph type="body" sz="quarter" idx="12"/>
          </p:nvPr>
        </p:nvSpPr>
        <p:spPr>
          <a:xfrm>
            <a:off x="6373261" y="1734532"/>
            <a:ext cx="5404938" cy="3248286"/>
          </a:xfrm>
        </p:spPr>
        <p:txBody>
          <a:bodyPr/>
          <a:lstStyle/>
          <a:p>
            <a:r>
              <a:rPr lang="en-US"/>
              <a:t>Example of Calculating Activity Thresholds</a:t>
            </a:r>
          </a:p>
          <a:p>
            <a:r>
              <a:rPr lang="en-US" sz="1800" b="0" i="1"/>
              <a:t>Over the course of a reporting year, a facility manufactures 24,000 pounds of chemical with 25,000/10,000-pound reporting thresholds, subsequently processes 24,000 pounds, and also happens to otherwise use 9,000 pounds of the same chemical. </a:t>
            </a:r>
          </a:p>
          <a:p>
            <a:r>
              <a:rPr lang="en-US" sz="1800" b="0" i="1"/>
              <a:t>That facility has not exceeded the chemicals with 25,000-pound manufacturing and processing thresholds nor the 10,000-pound otherwise use thresholds and would NOT be required to submit a TRI report for that chemical.</a:t>
            </a:r>
          </a:p>
        </p:txBody>
      </p:sp>
      <p:sp>
        <p:nvSpPr>
          <p:cNvPr id="14" name="Triangle 13">
            <a:extLst>
              <a:ext uri="{FF2B5EF4-FFF2-40B4-BE49-F238E27FC236}">
                <a16:creationId xmlns:a16="http://schemas.microsoft.com/office/drawing/2014/main" id="{816C5C6C-47D5-A241-A347-C0084965D13C}"/>
              </a:ext>
            </a:extLst>
          </p:cNvPr>
          <p:cNvSpPr/>
          <p:nvPr/>
        </p:nvSpPr>
        <p:spPr>
          <a:xfrm rot="5400000">
            <a:off x="6203043" y="1859345"/>
            <a:ext cx="225431" cy="13532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170423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7C8102-238D-3F4F-83F5-3370EDDE4FE6}"/>
              </a:ext>
            </a:extLst>
          </p:cNvPr>
          <p:cNvSpPr>
            <a:spLocks noGrp="1"/>
          </p:cNvSpPr>
          <p:nvPr>
            <p:ph type="title"/>
          </p:nvPr>
        </p:nvSpPr>
        <p:spPr/>
        <p:txBody>
          <a:bodyPr>
            <a:normAutofit fontScale="90000"/>
          </a:bodyPr>
          <a:lstStyle/>
          <a:p>
            <a:r>
              <a:rPr lang="en-US"/>
              <a:t>Emergency Planning and Community Right-to-Know Act (EPCRA)</a:t>
            </a:r>
          </a:p>
        </p:txBody>
      </p:sp>
      <p:sp>
        <p:nvSpPr>
          <p:cNvPr id="7" name="Text Placeholder 6">
            <a:extLst>
              <a:ext uri="{FF2B5EF4-FFF2-40B4-BE49-F238E27FC236}">
                <a16:creationId xmlns:a16="http://schemas.microsoft.com/office/drawing/2014/main" id="{4BCC294F-9464-80F9-54FA-5C68CAD3D21C}"/>
              </a:ext>
            </a:extLst>
          </p:cNvPr>
          <p:cNvSpPr>
            <a:spLocks noGrp="1"/>
          </p:cNvSpPr>
          <p:nvPr>
            <p:ph type="body" sz="quarter" idx="10"/>
          </p:nvPr>
        </p:nvSpPr>
        <p:spPr>
          <a:xfrm>
            <a:off x="480767" y="1585445"/>
            <a:ext cx="11037887" cy="4596694"/>
          </a:xfrm>
        </p:spPr>
        <p:txBody>
          <a:bodyPr/>
          <a:lstStyle/>
          <a:p>
            <a:r>
              <a:rPr lang="en-US"/>
              <a:t>The Emergency Planning and Community Right-to-Know Act (EPCRA) of 1986 was created to help communities plan for chemical emergencies.</a:t>
            </a:r>
          </a:p>
          <a:p>
            <a:pPr marL="342900" indent="-342900">
              <a:buFont typeface="Arial" panose="020B0604020202020204" pitchFamily="34" charset="0"/>
              <a:buChar char="•"/>
            </a:pPr>
            <a:r>
              <a:rPr lang="en-US" sz="1600" b="0"/>
              <a:t>EPCRA was passed by Congress addressing concern regarding chemical emergency preparedness for after two major toxic chemical releases in Bhopal, India (1984) and Institute, West Virginia (1985).</a:t>
            </a:r>
          </a:p>
          <a:p>
            <a:r>
              <a:rPr lang="en-US"/>
              <a:t>Section 313 of EPCRA authorizes the </a:t>
            </a:r>
            <a:r>
              <a:rPr lang="en-US" u="sng"/>
              <a:t>Toxics Release Inventory (TRI)</a:t>
            </a:r>
          </a:p>
          <a:p>
            <a:pPr marL="685800" indent="-285750">
              <a:spcBef>
                <a:spcPts val="500"/>
              </a:spcBef>
              <a:buFont typeface="Arial" panose="020B0604020202020204" pitchFamily="34" charset="0"/>
              <a:buChar char="•"/>
            </a:pPr>
            <a:r>
              <a:rPr lang="en-US" sz="1600" b="0"/>
              <a:t>EPCRA Section 313 is administrated by the U.S. EPA</a:t>
            </a:r>
          </a:p>
          <a:p>
            <a:pPr marL="685800" indent="-285750">
              <a:spcBef>
                <a:spcPts val="500"/>
              </a:spcBef>
              <a:buFont typeface="Arial" panose="020B0604020202020204" pitchFamily="34" charset="0"/>
              <a:buChar char="•"/>
            </a:pPr>
            <a:r>
              <a:rPr lang="en-US" sz="1600" b="0"/>
              <a:t>This law requires U.S. EPA to collect, maintain, and provide public access to the TRI data</a:t>
            </a:r>
          </a:p>
          <a:p>
            <a:r>
              <a:rPr lang="en-US"/>
              <a:t>EPCRA Section 313 covers chemicals that cause one or more of the following:</a:t>
            </a:r>
          </a:p>
          <a:p>
            <a:pPr marL="628650" indent="-285750">
              <a:spcBef>
                <a:spcPts val="500"/>
              </a:spcBef>
              <a:buFont typeface="Arial" panose="020B0604020202020204" pitchFamily="34" charset="0"/>
              <a:buChar char="•"/>
            </a:pPr>
            <a:r>
              <a:rPr lang="en-US" sz="1600" b="0"/>
              <a:t>Cancer or other chronic human health effects</a:t>
            </a:r>
          </a:p>
          <a:p>
            <a:pPr marL="628650" indent="-285750">
              <a:spcBef>
                <a:spcPts val="500"/>
              </a:spcBef>
              <a:buFont typeface="Arial" panose="020B0604020202020204" pitchFamily="34" charset="0"/>
              <a:buChar char="•"/>
            </a:pPr>
            <a:r>
              <a:rPr lang="en-US" sz="1600" b="0"/>
              <a:t>Significant adverse acute human health effects</a:t>
            </a:r>
          </a:p>
          <a:p>
            <a:pPr marL="628650" indent="-285750">
              <a:spcBef>
                <a:spcPts val="500"/>
              </a:spcBef>
              <a:buFont typeface="Arial" panose="020B0604020202020204" pitchFamily="34" charset="0"/>
              <a:buChar char="•"/>
            </a:pPr>
            <a:r>
              <a:rPr lang="en-US" sz="1600" b="0"/>
              <a:t>Significant adverse environment effects</a:t>
            </a:r>
          </a:p>
          <a:p>
            <a:r>
              <a:rPr lang="en-US"/>
              <a:t>EPCRA Section 313 currently covers over 800 chemicals and chemical categories</a:t>
            </a:r>
          </a:p>
        </p:txBody>
      </p:sp>
    </p:spTree>
    <p:extLst>
      <p:ext uri="{BB962C8B-B14F-4D97-AF65-F5344CB8AC3E}">
        <p14:creationId xmlns:p14="http://schemas.microsoft.com/office/powerpoint/2010/main" val="2911345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Rectangle 2"/>
          <p:cNvSpPr>
            <a:spLocks noGrp="1" noChangeArrowheads="1"/>
          </p:cNvSpPr>
          <p:nvPr>
            <p:ph type="title"/>
          </p:nvPr>
        </p:nvSpPr>
        <p:spPr/>
        <p:txBody>
          <a:bodyPr/>
          <a:lstStyle/>
          <a:p>
            <a:r>
              <a:rPr lang="en-US" altLang="en-US"/>
              <a:t>Threshold Determination for Compound Categories</a:t>
            </a:r>
          </a:p>
        </p:txBody>
      </p:sp>
      <p:sp>
        <p:nvSpPr>
          <p:cNvPr id="36869" name="Rectangle 3"/>
          <p:cNvSpPr>
            <a:spLocks noGrp="1" noChangeArrowheads="1"/>
          </p:cNvSpPr>
          <p:nvPr>
            <p:ph type="body" sz="quarter" idx="10"/>
          </p:nvPr>
        </p:nvSpPr>
        <p:spPr>
          <a:xfrm>
            <a:off x="481014" y="1734533"/>
            <a:ext cx="10584552" cy="1694468"/>
          </a:xfrm>
        </p:spPr>
        <p:txBody>
          <a:bodyPr/>
          <a:lstStyle/>
          <a:p>
            <a:r>
              <a:rPr lang="en-US"/>
              <a:t>Count together all compounds within the same chemical category for each activity, even if different compounds within a category are used in separate operations.</a:t>
            </a:r>
          </a:p>
          <a:p>
            <a:r>
              <a:rPr lang="en-US"/>
              <a:t>Consider the entire weight of all the different chemical compounds in the same chemical category when determining thresholds.</a:t>
            </a:r>
          </a:p>
        </p:txBody>
      </p:sp>
      <p:sp>
        <p:nvSpPr>
          <p:cNvPr id="7" name="Rectangle 3">
            <a:extLst>
              <a:ext uri="{FF2B5EF4-FFF2-40B4-BE49-F238E27FC236}">
                <a16:creationId xmlns:a16="http://schemas.microsoft.com/office/drawing/2014/main" id="{173D95A4-478C-FC4D-A5AA-D88D8AB32ADA}"/>
              </a:ext>
            </a:extLst>
          </p:cNvPr>
          <p:cNvSpPr txBox="1">
            <a:spLocks noChangeArrowheads="1"/>
          </p:cNvSpPr>
          <p:nvPr/>
        </p:nvSpPr>
        <p:spPr>
          <a:xfrm>
            <a:off x="481013" y="5498304"/>
            <a:ext cx="11194151" cy="663957"/>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50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i="1"/>
              <a:t>Note: </a:t>
            </a:r>
            <a:r>
              <a:rPr lang="en-US" sz="1600" b="0" i="1"/>
              <a:t>calculations for release and other waste management estimates of metal compounds are based on the parent metal weight only, and nitrate compounds are based on weight of nitrate ion only.</a:t>
            </a:r>
          </a:p>
        </p:txBody>
      </p:sp>
    </p:spTree>
    <p:custDataLst>
      <p:tags r:id="rId1"/>
    </p:custDataLst>
    <p:extLst>
      <p:ext uri="{BB962C8B-B14F-4D97-AF65-F5344CB8AC3E}">
        <p14:creationId xmlns:p14="http://schemas.microsoft.com/office/powerpoint/2010/main" val="11106457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Rectangle 2"/>
          <p:cNvSpPr>
            <a:spLocks noGrp="1" noChangeArrowheads="1"/>
          </p:cNvSpPr>
          <p:nvPr>
            <p:ph type="title"/>
          </p:nvPr>
        </p:nvSpPr>
        <p:spPr/>
        <p:txBody>
          <a:bodyPr/>
          <a:lstStyle/>
          <a:p>
            <a:r>
              <a:rPr lang="en-US" altLang="en-US"/>
              <a:t>Activities That Are Not TRI Threshold Activities</a:t>
            </a:r>
          </a:p>
        </p:txBody>
      </p:sp>
      <p:sp>
        <p:nvSpPr>
          <p:cNvPr id="37893" name="Rectangle 3"/>
          <p:cNvSpPr>
            <a:spLocks noGrp="1" noChangeArrowheads="1"/>
          </p:cNvSpPr>
          <p:nvPr>
            <p:ph type="body" sz="quarter" idx="10"/>
          </p:nvPr>
        </p:nvSpPr>
        <p:spPr>
          <a:xfrm>
            <a:off x="481013" y="1734532"/>
            <a:ext cx="11037887" cy="3076007"/>
          </a:xfrm>
        </p:spPr>
        <p:txBody>
          <a:bodyPr/>
          <a:lstStyle/>
          <a:p>
            <a:r>
              <a:rPr lang="en-US"/>
              <a:t>Activities that, alone, do </a:t>
            </a:r>
            <a:r>
              <a:rPr lang="en-US" u="sng"/>
              <a:t>NOT</a:t>
            </a:r>
            <a:r>
              <a:rPr lang="en-US"/>
              <a:t> constitute a threshold activity</a:t>
            </a:r>
          </a:p>
          <a:p>
            <a:pPr lvl="1"/>
            <a:r>
              <a:rPr lang="en-US"/>
              <a:t>Storage</a:t>
            </a:r>
          </a:p>
          <a:p>
            <a:pPr lvl="1"/>
            <a:r>
              <a:rPr lang="en-US"/>
              <a:t>Remediation of on-site contamination (assuming no listed chemicals are manufactured during remediation)</a:t>
            </a:r>
          </a:p>
          <a:p>
            <a:pPr lvl="1"/>
            <a:r>
              <a:rPr lang="en-US"/>
              <a:t>Re-labeling without repackaging</a:t>
            </a:r>
          </a:p>
          <a:p>
            <a:pPr lvl="1"/>
            <a:r>
              <a:rPr lang="en-US"/>
              <a:t>Direct reuse on-site</a:t>
            </a:r>
          </a:p>
          <a:p>
            <a:pPr lvl="1"/>
            <a:r>
              <a:rPr lang="en-US"/>
              <a:t>On-site recycling (not including wastes received from off-site)</a:t>
            </a:r>
          </a:p>
          <a:p>
            <a:pPr lvl="1"/>
            <a:r>
              <a:rPr lang="en-US"/>
              <a:t>Transfers sent off-site for further waste management (not including recycling)</a:t>
            </a:r>
          </a:p>
          <a:p>
            <a:pPr lvl="1"/>
            <a:r>
              <a:rPr lang="en-US"/>
              <a:t>Repackaging (and blending, if any) of waste fuels for burning for energy recovery. (However, all fuels, including waste fuels (with blending, if any), are considered </a:t>
            </a:r>
            <a:r>
              <a:rPr lang="en-US" u="sng"/>
              <a:t>otherwise used</a:t>
            </a:r>
            <a:r>
              <a:rPr lang="en-US"/>
              <a:t> when combusted for energy recovery.)</a:t>
            </a:r>
          </a:p>
        </p:txBody>
      </p:sp>
      <p:sp>
        <p:nvSpPr>
          <p:cNvPr id="6" name="Rectangle 5">
            <a:extLst>
              <a:ext uri="{FF2B5EF4-FFF2-40B4-BE49-F238E27FC236}">
                <a16:creationId xmlns:a16="http://schemas.microsoft.com/office/drawing/2014/main" id="{22966765-7362-1048-8EB3-79FF8482B166}"/>
              </a:ext>
            </a:extLst>
          </p:cNvPr>
          <p:cNvSpPr/>
          <p:nvPr/>
        </p:nvSpPr>
        <p:spPr>
          <a:xfrm>
            <a:off x="480766" y="5249115"/>
            <a:ext cx="9975199" cy="830997"/>
          </a:xfrm>
          <a:prstGeom prst="rect">
            <a:avLst/>
          </a:prstGeom>
        </p:spPr>
        <p:txBody>
          <a:bodyPr wrap="square">
            <a:spAutoFit/>
          </a:bodyPr>
          <a:lstStyle/>
          <a:p>
            <a:r>
              <a:rPr lang="en-US" sz="1600" b="1" i="1">
                <a:solidFill>
                  <a:schemeClr val="bg1"/>
                </a:solidFill>
                <a:latin typeface="Arial" panose="020B0604020202020204" pitchFamily="34" charset="0"/>
                <a:cs typeface="Arial" panose="020B0604020202020204" pitchFamily="34" charset="0"/>
              </a:rPr>
              <a:t>Note: </a:t>
            </a:r>
            <a:r>
              <a:rPr lang="en-US" sz="1600" i="1">
                <a:solidFill>
                  <a:schemeClr val="bg1"/>
                </a:solidFill>
                <a:latin typeface="Arial" panose="020B0604020202020204" pitchFamily="34" charset="0"/>
                <a:cs typeface="Arial" panose="020B0604020202020204" pitchFamily="34" charset="0"/>
              </a:rPr>
              <a:t>While these activities are not included in the threshold determination, releases and wastes from these activities are not exempt from reporting if threshold is exceeded through other activities (unless specifically eligible for one of the reporting exemptions).</a:t>
            </a:r>
          </a:p>
        </p:txBody>
      </p:sp>
    </p:spTree>
    <p:custDataLst>
      <p:tags r:id="rId1"/>
    </p:custDataLst>
    <p:extLst>
      <p:ext uri="{BB962C8B-B14F-4D97-AF65-F5344CB8AC3E}">
        <p14:creationId xmlns:p14="http://schemas.microsoft.com/office/powerpoint/2010/main" val="18784604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US" altLang="en-US"/>
              <a:t>Quiz #2: </a:t>
            </a:r>
            <a:r>
              <a:rPr lang="en-US" altLang="en-US" b="0"/>
              <a:t>Question 1</a:t>
            </a:r>
          </a:p>
        </p:txBody>
      </p:sp>
      <p:sp>
        <p:nvSpPr>
          <p:cNvPr id="76803" name="Content Placeholder 2"/>
          <p:cNvSpPr>
            <a:spLocks noGrp="1"/>
          </p:cNvSpPr>
          <p:nvPr>
            <p:ph type="body" sz="quarter" idx="10"/>
          </p:nvPr>
        </p:nvSpPr>
        <p:spPr>
          <a:xfrm>
            <a:off x="2339026" y="2027340"/>
            <a:ext cx="8408487" cy="1656764"/>
          </a:xfrm>
        </p:spPr>
        <p:txBody>
          <a:bodyPr/>
          <a:lstStyle/>
          <a:p>
            <a:r>
              <a:rPr lang="en-US" altLang="en-US"/>
              <a:t>A plant uses benzene as a raw material to manufacture liquid industrial adhesive. The plant adds 27,000 lb of benzene to its liquid adhesive-making operation during the reporting year, but 3,000 lb are volatilized during the operation. How much of the benzene should be applied toward the processing activity threshold? </a:t>
            </a:r>
          </a:p>
          <a:p>
            <a:r>
              <a:rPr lang="en-US" altLang="en-US" i="1"/>
              <a:t>Select your choice</a:t>
            </a:r>
          </a:p>
        </p:txBody>
      </p:sp>
      <p:sp>
        <p:nvSpPr>
          <p:cNvPr id="2" name="Text Placeholder 1">
            <a:extLst>
              <a:ext uri="{FF2B5EF4-FFF2-40B4-BE49-F238E27FC236}">
                <a16:creationId xmlns:a16="http://schemas.microsoft.com/office/drawing/2014/main" id="{7C8F9BB6-A4B3-544A-980F-F3701E1507C6}"/>
              </a:ext>
            </a:extLst>
          </p:cNvPr>
          <p:cNvSpPr>
            <a:spLocks noGrp="1"/>
          </p:cNvSpPr>
          <p:nvPr>
            <p:ph type="body" sz="quarter" idx="11"/>
          </p:nvPr>
        </p:nvSpPr>
        <p:spPr>
          <a:xfrm>
            <a:off x="622479" y="4285408"/>
            <a:ext cx="10947042" cy="1656764"/>
          </a:xfrm>
        </p:spPr>
        <p:txBody>
          <a:bodyPr/>
          <a:lstStyle/>
          <a:p>
            <a:r>
              <a:rPr lang="en-US" altLang="en-US"/>
              <a:t>A. 27,000 </a:t>
            </a:r>
            <a:r>
              <a:rPr lang="en-US" altLang="en-US" err="1"/>
              <a:t>lb</a:t>
            </a:r>
            <a:endParaRPr lang="en-US" altLang="en-US"/>
          </a:p>
          <a:p>
            <a:r>
              <a:rPr lang="en-US" altLang="en-US"/>
              <a:t>B. 24,000 </a:t>
            </a:r>
            <a:r>
              <a:rPr lang="en-US" altLang="en-US" err="1"/>
              <a:t>lb</a:t>
            </a:r>
            <a:endParaRPr lang="en-US" altLang="en-US"/>
          </a:p>
          <a:p>
            <a:r>
              <a:rPr lang="en-US" altLang="en-US"/>
              <a:t>C. 3,000 </a:t>
            </a:r>
            <a:r>
              <a:rPr lang="en-US" altLang="en-US" err="1"/>
              <a:t>lb</a:t>
            </a:r>
            <a:endParaRPr lang="en-US" altLang="en-US"/>
          </a:p>
          <a:p>
            <a:endParaRPr lang="en-US"/>
          </a:p>
        </p:txBody>
      </p:sp>
    </p:spTree>
    <p:extLst>
      <p:ext uri="{BB962C8B-B14F-4D97-AF65-F5344CB8AC3E}">
        <p14:creationId xmlns:p14="http://schemas.microsoft.com/office/powerpoint/2010/main" val="25856438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altLang="en-US"/>
              <a:t>Quiz #2: </a:t>
            </a:r>
            <a:r>
              <a:rPr lang="en-US" altLang="en-US" b="0"/>
              <a:t>Question 2</a:t>
            </a:r>
          </a:p>
        </p:txBody>
      </p:sp>
      <p:sp>
        <p:nvSpPr>
          <p:cNvPr id="77827" name="Content Placeholder 2"/>
          <p:cNvSpPr>
            <a:spLocks noGrp="1"/>
          </p:cNvSpPr>
          <p:nvPr>
            <p:ph type="body" sz="quarter" idx="10"/>
          </p:nvPr>
        </p:nvSpPr>
        <p:spPr>
          <a:xfrm>
            <a:off x="2339027" y="2027340"/>
            <a:ext cx="8315722" cy="1269578"/>
          </a:xfrm>
        </p:spPr>
        <p:txBody>
          <a:bodyPr wrap="square">
            <a:spAutoFit/>
          </a:bodyPr>
          <a:lstStyle/>
          <a:p>
            <a:pPr marL="0" indent="0">
              <a:buNone/>
            </a:pPr>
            <a:r>
              <a:rPr lang="en-US" altLang="en-US" sz="1600"/>
              <a:t>If a facility processes 20,000 lb of 4,4’-methylenedi(phenyl isocyanate) in one operation and 10,000 lb of </a:t>
            </a:r>
            <a:r>
              <a:rPr lang="en-US" altLang="en-US" sz="1600" err="1"/>
              <a:t>isophorone</a:t>
            </a:r>
            <a:r>
              <a:rPr lang="en-US" altLang="en-US" sz="1600"/>
              <a:t> diisocyanate in another operation during the reporting year, what should it apply towards its processing threshold for the diisocyanates category? </a:t>
            </a:r>
          </a:p>
          <a:p>
            <a:pPr marL="0" indent="0">
              <a:buNone/>
            </a:pPr>
            <a:r>
              <a:rPr lang="en-US" altLang="en-US" sz="1600" i="1"/>
              <a:t>Select your choice</a:t>
            </a:r>
          </a:p>
        </p:txBody>
      </p:sp>
      <p:sp>
        <p:nvSpPr>
          <p:cNvPr id="2" name="Text Placeholder 1">
            <a:extLst>
              <a:ext uri="{FF2B5EF4-FFF2-40B4-BE49-F238E27FC236}">
                <a16:creationId xmlns:a16="http://schemas.microsoft.com/office/drawing/2014/main" id="{F57220BB-0DDF-F345-B7BC-5AD7D5E17047}"/>
              </a:ext>
            </a:extLst>
          </p:cNvPr>
          <p:cNvSpPr>
            <a:spLocks noGrp="1"/>
          </p:cNvSpPr>
          <p:nvPr>
            <p:ph type="body" sz="quarter" idx="11"/>
          </p:nvPr>
        </p:nvSpPr>
        <p:spPr/>
        <p:txBody>
          <a:bodyPr/>
          <a:lstStyle/>
          <a:p>
            <a:pPr marL="0" indent="0"/>
            <a:r>
              <a:rPr lang="en-US" altLang="en-US"/>
              <a:t>A. 10,000 </a:t>
            </a:r>
            <a:r>
              <a:rPr lang="en-US" altLang="en-US" err="1"/>
              <a:t>lb</a:t>
            </a:r>
            <a:endParaRPr lang="en-US" altLang="en-US"/>
          </a:p>
          <a:p>
            <a:pPr marL="0" indent="0"/>
            <a:r>
              <a:rPr lang="en-US" altLang="en-US"/>
              <a:t>B. 20,000 </a:t>
            </a:r>
            <a:r>
              <a:rPr lang="en-US" altLang="en-US" err="1"/>
              <a:t>lb</a:t>
            </a:r>
            <a:endParaRPr lang="en-US" altLang="en-US"/>
          </a:p>
          <a:p>
            <a:pPr marL="0" indent="0"/>
            <a:r>
              <a:rPr lang="en-US" altLang="en-US"/>
              <a:t>C. 30,000 </a:t>
            </a:r>
            <a:r>
              <a:rPr lang="en-US" altLang="en-US" err="1"/>
              <a:t>lb</a:t>
            </a:r>
            <a:endParaRPr lang="en-US" altLang="en-US"/>
          </a:p>
        </p:txBody>
      </p:sp>
    </p:spTree>
    <p:extLst>
      <p:ext uri="{BB962C8B-B14F-4D97-AF65-F5344CB8AC3E}">
        <p14:creationId xmlns:p14="http://schemas.microsoft.com/office/powerpoint/2010/main" val="21471269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altLang="en-US"/>
              <a:t>Quiz #2: </a:t>
            </a:r>
            <a:r>
              <a:rPr lang="en-US" altLang="en-US" b="0"/>
              <a:t>Question 3</a:t>
            </a:r>
          </a:p>
        </p:txBody>
      </p:sp>
      <p:sp>
        <p:nvSpPr>
          <p:cNvPr id="78851" name="Content Placeholder 2"/>
          <p:cNvSpPr>
            <a:spLocks noGrp="1"/>
          </p:cNvSpPr>
          <p:nvPr>
            <p:ph type="body" sz="quarter" idx="10"/>
          </p:nvPr>
        </p:nvSpPr>
        <p:spPr>
          <a:xfrm>
            <a:off x="2339026" y="2027340"/>
            <a:ext cx="8222957" cy="1269578"/>
          </a:xfrm>
        </p:spPr>
        <p:txBody>
          <a:bodyPr wrap="square">
            <a:spAutoFit/>
          </a:bodyPr>
          <a:lstStyle/>
          <a:p>
            <a:pPr marL="0" indent="0">
              <a:buNone/>
            </a:pPr>
            <a:r>
              <a:rPr lang="en-US" altLang="en-US" sz="1600"/>
              <a:t>A facility processes 18,000 </a:t>
            </a:r>
            <a:r>
              <a:rPr lang="en-US" altLang="en-US" sz="1600" err="1"/>
              <a:t>lb</a:t>
            </a:r>
            <a:r>
              <a:rPr lang="en-US" altLang="en-US" sz="1600"/>
              <a:t> copper sulfate, 10,000 </a:t>
            </a:r>
            <a:r>
              <a:rPr lang="en-US" altLang="en-US" sz="1600" err="1"/>
              <a:t>lb</a:t>
            </a:r>
            <a:r>
              <a:rPr lang="en-US" altLang="en-US" sz="1600"/>
              <a:t> of cuprous oxide, and otherwise uses 12,000 </a:t>
            </a:r>
            <a:r>
              <a:rPr lang="en-US" altLang="en-US" sz="1600" err="1"/>
              <a:t>lb</a:t>
            </a:r>
            <a:r>
              <a:rPr lang="en-US" altLang="en-US" sz="1600"/>
              <a:t> of aqueous sulfuric acid solution in a closed system. For which TRI chemicals or chemical categories would the facility need to submit a TRI form?</a:t>
            </a:r>
          </a:p>
          <a:p>
            <a:pPr marL="0" indent="0">
              <a:buNone/>
            </a:pPr>
            <a:r>
              <a:rPr lang="en-US" altLang="en-US" sz="1600" i="1"/>
              <a:t>Select your choice</a:t>
            </a:r>
          </a:p>
        </p:txBody>
      </p:sp>
      <p:sp>
        <p:nvSpPr>
          <p:cNvPr id="2" name="Text Placeholder 1">
            <a:extLst>
              <a:ext uri="{FF2B5EF4-FFF2-40B4-BE49-F238E27FC236}">
                <a16:creationId xmlns:a16="http://schemas.microsoft.com/office/drawing/2014/main" id="{94EEE698-CC2B-DB42-8CCE-F8F37A29BBB6}"/>
              </a:ext>
            </a:extLst>
          </p:cNvPr>
          <p:cNvSpPr>
            <a:spLocks noGrp="1"/>
          </p:cNvSpPr>
          <p:nvPr>
            <p:ph type="body" sz="quarter" idx="11"/>
          </p:nvPr>
        </p:nvSpPr>
        <p:spPr/>
        <p:txBody>
          <a:bodyPr/>
          <a:lstStyle/>
          <a:p>
            <a:pPr marL="0" indent="0"/>
            <a:r>
              <a:rPr lang="en-US" altLang="en-US"/>
              <a:t>A. copper compounds and sulfuric acid</a:t>
            </a:r>
          </a:p>
          <a:p>
            <a:pPr marL="0" indent="0"/>
            <a:r>
              <a:rPr lang="en-US" altLang="en-US"/>
              <a:t>B. only copper compounds</a:t>
            </a:r>
          </a:p>
          <a:p>
            <a:pPr marL="0" indent="0"/>
            <a:r>
              <a:rPr lang="en-US" altLang="en-US"/>
              <a:t>C. only sulfuric acid</a:t>
            </a:r>
          </a:p>
        </p:txBody>
      </p:sp>
    </p:spTree>
    <p:extLst>
      <p:ext uri="{BB962C8B-B14F-4D97-AF65-F5344CB8AC3E}">
        <p14:creationId xmlns:p14="http://schemas.microsoft.com/office/powerpoint/2010/main" val="11143515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xfrm>
            <a:off x="1344026" y="1417367"/>
            <a:ext cx="7939674" cy="573371"/>
          </a:xfrm>
        </p:spPr>
        <p:txBody>
          <a:bodyPr/>
          <a:lstStyle/>
          <a:p>
            <a:r>
              <a:rPr lang="en-US"/>
              <a:t>Section III: </a:t>
            </a:r>
            <a:r>
              <a:rPr lang="en-US" b="0"/>
              <a:t>Reporting Exemptions</a:t>
            </a:r>
          </a:p>
        </p:txBody>
      </p:sp>
    </p:spTree>
    <p:custDataLst>
      <p:tags r:id="rId1"/>
    </p:custDataLst>
    <p:extLst>
      <p:ext uri="{BB962C8B-B14F-4D97-AF65-F5344CB8AC3E}">
        <p14:creationId xmlns:p14="http://schemas.microsoft.com/office/powerpoint/2010/main" val="5355572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Rectangle 2"/>
          <p:cNvSpPr>
            <a:spLocks noGrp="1" noChangeArrowheads="1"/>
          </p:cNvSpPr>
          <p:nvPr>
            <p:ph type="title"/>
          </p:nvPr>
        </p:nvSpPr>
        <p:spPr/>
        <p:txBody>
          <a:bodyPr/>
          <a:lstStyle/>
          <a:p>
            <a:r>
              <a:rPr lang="en-US" altLang="en-US"/>
              <a:t>Reporting Exemptions</a:t>
            </a:r>
          </a:p>
        </p:txBody>
      </p:sp>
      <p:sp>
        <p:nvSpPr>
          <p:cNvPr id="2" name="Text Placeholder 1">
            <a:extLst>
              <a:ext uri="{FF2B5EF4-FFF2-40B4-BE49-F238E27FC236}">
                <a16:creationId xmlns:a16="http://schemas.microsoft.com/office/drawing/2014/main" id="{CB16830C-F0BD-0A42-B51B-0FBCF2A33DDC}"/>
              </a:ext>
            </a:extLst>
          </p:cNvPr>
          <p:cNvSpPr>
            <a:spLocks noGrp="1"/>
          </p:cNvSpPr>
          <p:nvPr>
            <p:ph type="body" sz="quarter" idx="11"/>
          </p:nvPr>
        </p:nvSpPr>
        <p:spPr>
          <a:xfrm>
            <a:off x="481013" y="1815286"/>
            <a:ext cx="6824027" cy="3996343"/>
          </a:xfrm>
        </p:spPr>
        <p:txBody>
          <a:bodyPr/>
          <a:lstStyle/>
          <a:p>
            <a:r>
              <a:rPr lang="en-US"/>
              <a:t>If an exemption applies, then the amount of </a:t>
            </a:r>
            <a:br>
              <a:rPr lang="en-US"/>
            </a:br>
            <a:r>
              <a:rPr lang="en-US"/>
              <a:t>Section 313 chemical subject to the exemption </a:t>
            </a:r>
            <a:br>
              <a:rPr lang="en-US"/>
            </a:br>
            <a:r>
              <a:rPr lang="en-US"/>
              <a:t>does NOT have to be included in:</a:t>
            </a:r>
          </a:p>
          <a:p>
            <a:pPr lvl="1"/>
            <a:r>
              <a:rPr lang="en-US"/>
              <a:t>Threshold determinations</a:t>
            </a:r>
          </a:p>
          <a:p>
            <a:pPr lvl="1"/>
            <a:r>
              <a:rPr lang="en-US"/>
              <a:t>Release and other waste management reporting</a:t>
            </a:r>
          </a:p>
          <a:p>
            <a:r>
              <a:rPr lang="en-US"/>
              <a:t>Recognize that exemptions only apply to certain limited circumstances.</a:t>
            </a:r>
          </a:p>
          <a:p>
            <a:r>
              <a:rPr lang="en-US"/>
              <a:t>Misusing exemptions may lead to enforcement action.</a:t>
            </a:r>
          </a:p>
          <a:p>
            <a:r>
              <a:rPr lang="en-US"/>
              <a:t>To learn more about TRI exemptions, please visit:</a:t>
            </a:r>
          </a:p>
          <a:p>
            <a:pPr lvl="1" indent="0">
              <a:buNone/>
            </a:pPr>
            <a:r>
              <a:rPr lang="en-US" sz="1400" i="1">
                <a:hlinkClick r:id="rId4"/>
              </a:rPr>
              <a:t>https://guideme.epa.gov/ords/guideme_ext/f?p=guideme:gd-list#exemption</a:t>
            </a:r>
            <a:r>
              <a:rPr lang="en-US" sz="1400" i="1"/>
              <a:t> </a:t>
            </a:r>
            <a:endParaRPr lang="en-US" i="1"/>
          </a:p>
          <a:p>
            <a:endParaRPr lang="en-US"/>
          </a:p>
        </p:txBody>
      </p:sp>
    </p:spTree>
    <p:custDataLst>
      <p:tags r:id="rId1"/>
    </p:custDataLst>
    <p:extLst>
      <p:ext uri="{BB962C8B-B14F-4D97-AF65-F5344CB8AC3E}">
        <p14:creationId xmlns:p14="http://schemas.microsoft.com/office/powerpoint/2010/main" val="11291692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2" name="Rectangle 2"/>
          <p:cNvSpPr>
            <a:spLocks noGrp="1" noChangeArrowheads="1"/>
          </p:cNvSpPr>
          <p:nvPr>
            <p:ph type="title"/>
          </p:nvPr>
        </p:nvSpPr>
        <p:spPr/>
        <p:txBody>
          <a:bodyPr/>
          <a:lstStyle/>
          <a:p>
            <a:r>
              <a:rPr lang="en-US" altLang="en-US"/>
              <a:t>Reporting Exemptions</a:t>
            </a:r>
          </a:p>
        </p:txBody>
      </p:sp>
      <p:sp>
        <p:nvSpPr>
          <p:cNvPr id="17" name="Text Placeholder 16">
            <a:extLst>
              <a:ext uri="{FF2B5EF4-FFF2-40B4-BE49-F238E27FC236}">
                <a16:creationId xmlns:a16="http://schemas.microsoft.com/office/drawing/2014/main" id="{64F1B30B-6E06-2A4C-B670-4549B57DF23C}"/>
              </a:ext>
            </a:extLst>
          </p:cNvPr>
          <p:cNvSpPr>
            <a:spLocks noGrp="1"/>
          </p:cNvSpPr>
          <p:nvPr>
            <p:ph type="body" sz="quarter" idx="11"/>
          </p:nvPr>
        </p:nvSpPr>
        <p:spPr>
          <a:xfrm>
            <a:off x="481013" y="1814513"/>
            <a:ext cx="6496050" cy="3997325"/>
          </a:xfrm>
        </p:spPr>
        <p:txBody>
          <a:bodyPr/>
          <a:lstStyle/>
          <a:p>
            <a:r>
              <a:rPr lang="en-US" altLang="en-US"/>
              <a:t>Types of exemptions (40 CFR § 372.38)</a:t>
            </a:r>
          </a:p>
          <a:p>
            <a:pPr lvl="1"/>
            <a:r>
              <a:rPr lang="en-US" altLang="en-US" i="1"/>
              <a:t>De minimis</a:t>
            </a:r>
          </a:p>
          <a:p>
            <a:pPr lvl="1"/>
            <a:r>
              <a:rPr lang="en-US" altLang="en-US"/>
              <a:t>Article</a:t>
            </a:r>
          </a:p>
          <a:p>
            <a:pPr lvl="1"/>
            <a:r>
              <a:rPr lang="en-US" altLang="en-US"/>
              <a:t>Laboratory activities</a:t>
            </a:r>
          </a:p>
          <a:p>
            <a:pPr lvl="1"/>
            <a:r>
              <a:rPr lang="en-US" altLang="en-US"/>
              <a:t>NAICS code specific</a:t>
            </a:r>
          </a:p>
          <a:p>
            <a:pPr lvl="2"/>
            <a:r>
              <a:rPr lang="en-US" altLang="en-US"/>
              <a:t>Coal mining extraction activities</a:t>
            </a:r>
          </a:p>
          <a:p>
            <a:pPr lvl="2"/>
            <a:r>
              <a:rPr lang="en-US" altLang="en-US"/>
              <a:t>Metal mining overburden</a:t>
            </a:r>
          </a:p>
          <a:p>
            <a:pPr lvl="1"/>
            <a:r>
              <a:rPr lang="en-US" altLang="en-US"/>
              <a:t>“Otherwise use” exemptions</a:t>
            </a:r>
          </a:p>
          <a:p>
            <a:pPr lvl="2"/>
            <a:r>
              <a:rPr lang="en-US" altLang="en-US"/>
              <a:t>Motor vehicle maintenance</a:t>
            </a:r>
          </a:p>
          <a:p>
            <a:pPr lvl="2"/>
            <a:r>
              <a:rPr lang="en-US" altLang="en-US"/>
              <a:t>Routine janitorial or facility grounds maintenance</a:t>
            </a:r>
          </a:p>
          <a:p>
            <a:pPr lvl="2"/>
            <a:r>
              <a:rPr lang="en-US" altLang="en-US"/>
              <a:t>Structural components</a:t>
            </a:r>
          </a:p>
          <a:p>
            <a:pPr lvl="2"/>
            <a:r>
              <a:rPr lang="en-US" altLang="en-US"/>
              <a:t>Personal use</a:t>
            </a:r>
          </a:p>
          <a:p>
            <a:pPr lvl="2"/>
            <a:r>
              <a:rPr lang="en-US" altLang="en-US"/>
              <a:t>Intake water and air</a:t>
            </a:r>
          </a:p>
          <a:p>
            <a:endParaRPr lang="en-US"/>
          </a:p>
          <a:p>
            <a:endParaRPr lang="en-US"/>
          </a:p>
        </p:txBody>
      </p:sp>
    </p:spTree>
    <p:custDataLst>
      <p:tags r:id="rId1"/>
    </p:custDataLst>
    <p:extLst>
      <p:ext uri="{BB962C8B-B14F-4D97-AF65-F5344CB8AC3E}">
        <p14:creationId xmlns:p14="http://schemas.microsoft.com/office/powerpoint/2010/main" val="17151865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Rectangle 2"/>
          <p:cNvSpPr>
            <a:spLocks noGrp="1" noChangeArrowheads="1"/>
          </p:cNvSpPr>
          <p:nvPr>
            <p:ph type="title"/>
          </p:nvPr>
        </p:nvSpPr>
        <p:spPr/>
        <p:txBody>
          <a:bodyPr/>
          <a:lstStyle/>
          <a:p>
            <a:r>
              <a:rPr lang="en-US" altLang="en-US" i="1"/>
              <a:t>De Minimis </a:t>
            </a:r>
            <a:r>
              <a:rPr lang="en-US" altLang="en-US"/>
              <a:t>Exemption</a:t>
            </a:r>
          </a:p>
        </p:txBody>
      </p:sp>
      <p:sp>
        <p:nvSpPr>
          <p:cNvPr id="41989" name="Rectangle 3"/>
          <p:cNvSpPr>
            <a:spLocks noGrp="1" noChangeArrowheads="1"/>
          </p:cNvSpPr>
          <p:nvPr>
            <p:ph type="body" sz="quarter" idx="10"/>
          </p:nvPr>
        </p:nvSpPr>
        <p:spPr>
          <a:xfrm>
            <a:off x="481014" y="1734532"/>
            <a:ext cx="5235500" cy="3996343"/>
          </a:xfrm>
        </p:spPr>
        <p:txBody>
          <a:bodyPr/>
          <a:lstStyle/>
          <a:p>
            <a:r>
              <a:rPr lang="en-US"/>
              <a:t>The quantity of a non-Chemical of Special Concern Section 313 chemical in a mixture or other trade name product is eligible for the </a:t>
            </a:r>
            <a:r>
              <a:rPr lang="en-US" i="1"/>
              <a:t>de minimis </a:t>
            </a:r>
            <a:r>
              <a:rPr lang="en-US"/>
              <a:t>exemption (40 CFR §372.38(a)) if the chemical is:</a:t>
            </a:r>
          </a:p>
          <a:p>
            <a:pPr marL="800100" lvl="1" indent="-342900"/>
            <a:r>
              <a:rPr lang="en-US"/>
              <a:t>An OSHA-defined carcinogen present at a concentration of less than 0.1% </a:t>
            </a:r>
            <a:r>
              <a:rPr lang="en-US" u="sng"/>
              <a:t>OR</a:t>
            </a:r>
          </a:p>
          <a:p>
            <a:pPr marL="800100" lvl="1" indent="-342900"/>
            <a:r>
              <a:rPr lang="en-US"/>
              <a:t>Any other non-CSC TRI chemical present at a concentration of less than 1%</a:t>
            </a:r>
          </a:p>
        </p:txBody>
      </p:sp>
      <p:sp>
        <p:nvSpPr>
          <p:cNvPr id="4" name="Text Placeholder 3">
            <a:extLst>
              <a:ext uri="{FF2B5EF4-FFF2-40B4-BE49-F238E27FC236}">
                <a16:creationId xmlns:a16="http://schemas.microsoft.com/office/drawing/2014/main" id="{30CE25D2-B5F7-DD40-8423-C41F76EA88EC}"/>
              </a:ext>
            </a:extLst>
          </p:cNvPr>
          <p:cNvSpPr>
            <a:spLocks noGrp="1"/>
          </p:cNvSpPr>
          <p:nvPr>
            <p:ph type="body" sz="quarter" idx="12"/>
          </p:nvPr>
        </p:nvSpPr>
        <p:spPr>
          <a:xfrm>
            <a:off x="6373261" y="1734531"/>
            <a:ext cx="4790039" cy="4493991"/>
          </a:xfrm>
        </p:spPr>
        <p:txBody>
          <a:bodyPr lIns="91440" tIns="45720" rIns="91440" bIns="45720" anchor="t"/>
          <a:lstStyle/>
          <a:p>
            <a:r>
              <a:rPr lang="en-US"/>
              <a:t>The TRI </a:t>
            </a:r>
            <a:r>
              <a:rPr lang="en-US" i="1"/>
              <a:t>de minimis </a:t>
            </a:r>
            <a:r>
              <a:rPr lang="en-US"/>
              <a:t>level appears next to each chemical on the chemical list in Table II of the TRI Reporting Forms and Instructions (1.0, 0.1 or * for Chemicals of Special Concern where </a:t>
            </a:r>
            <a:r>
              <a:rPr lang="en-US" i="1"/>
              <a:t>de minimis </a:t>
            </a:r>
            <a:r>
              <a:rPr lang="en-US"/>
              <a:t>is not allowed (See 40 CFR §372.38(a)))</a:t>
            </a:r>
          </a:p>
          <a:p>
            <a:pPr marL="1028700" lvl="1" indent="-342900"/>
            <a:r>
              <a:rPr lang="en-US" sz="1500">
                <a:latin typeface="Arial"/>
                <a:cs typeface="Arial"/>
              </a:rPr>
              <a:t>Effective January 1, 2024, PFAS added to TRI pursuant to the 2020 NDAA are Chemicals of Special Concern. Beginning in RY24, these PFAS will be subject to the same reporting requirements as other Chemicals of Special Concern and will not be eligible for the </a:t>
            </a:r>
            <a:r>
              <a:rPr lang="en-US" sz="1500" i="1">
                <a:latin typeface="Arial"/>
                <a:cs typeface="Arial"/>
              </a:rPr>
              <a:t>de minimis </a:t>
            </a:r>
            <a:r>
              <a:rPr lang="en-US" sz="1500">
                <a:latin typeface="Arial"/>
                <a:cs typeface="Arial"/>
              </a:rPr>
              <a:t>exemption, including for supplier notification purposes.</a:t>
            </a:r>
            <a:endParaRPr lang="en-US" altLang="en-US" sz="1500" strike="noStrike">
              <a:latin typeface="Arial"/>
              <a:ea typeface="ＭＳ Ｐゴシック" panose="020B0600070205080204" pitchFamily="34" charset="-128"/>
              <a:cs typeface="Arial"/>
            </a:endParaRPr>
          </a:p>
          <a:p>
            <a:pPr marL="1028700" lvl="1" indent="-342900"/>
            <a:endParaRPr lang="en-US"/>
          </a:p>
        </p:txBody>
      </p:sp>
    </p:spTree>
    <p:custDataLst>
      <p:tags r:id="rId1"/>
    </p:custDataLst>
    <p:extLst>
      <p:ext uri="{BB962C8B-B14F-4D97-AF65-F5344CB8AC3E}">
        <p14:creationId xmlns:p14="http://schemas.microsoft.com/office/powerpoint/2010/main" val="3142859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8" name="Rectangle 2"/>
          <p:cNvSpPr>
            <a:spLocks noGrp="1" noChangeArrowheads="1"/>
          </p:cNvSpPr>
          <p:nvPr>
            <p:ph type="title"/>
          </p:nvPr>
        </p:nvSpPr>
        <p:spPr/>
        <p:txBody>
          <a:bodyPr/>
          <a:lstStyle/>
          <a:p>
            <a:r>
              <a:rPr lang="en-US" altLang="en-US" i="1"/>
              <a:t>De Minimis </a:t>
            </a:r>
            <a:r>
              <a:rPr lang="en-US" altLang="en-US"/>
              <a:t>Exemption:</a:t>
            </a:r>
            <a:r>
              <a:rPr lang="en-US" altLang="en-US" b="0"/>
              <a:t> How it Works</a:t>
            </a:r>
          </a:p>
        </p:txBody>
      </p:sp>
      <p:sp>
        <p:nvSpPr>
          <p:cNvPr id="43013" name="Rectangle 3"/>
          <p:cNvSpPr>
            <a:spLocks noGrp="1" noChangeArrowheads="1"/>
          </p:cNvSpPr>
          <p:nvPr>
            <p:ph type="body" sz="quarter" idx="10"/>
          </p:nvPr>
        </p:nvSpPr>
        <p:spPr/>
        <p:txBody>
          <a:bodyPr/>
          <a:lstStyle/>
          <a:p>
            <a:r>
              <a:rPr lang="en-US" altLang="en-US" i="1"/>
              <a:t>De minimis </a:t>
            </a:r>
            <a:r>
              <a:rPr lang="en-US" altLang="en-US"/>
              <a:t>exemption generally applies to non-Chemicals of Special Concern:</a:t>
            </a:r>
          </a:p>
          <a:p>
            <a:pPr lvl="1"/>
            <a:r>
              <a:rPr lang="en-US" altLang="en-US"/>
              <a:t>In mixtures or trade name products received from off-site, including imported</a:t>
            </a:r>
          </a:p>
          <a:p>
            <a:pPr lvl="1"/>
            <a:r>
              <a:rPr lang="en-US" altLang="en-US"/>
              <a:t>Coincidentally manufactured as impurities that remain in products distributed in commerce</a:t>
            </a:r>
          </a:p>
        </p:txBody>
      </p:sp>
      <p:sp>
        <p:nvSpPr>
          <p:cNvPr id="4" name="Text Placeholder 3">
            <a:extLst>
              <a:ext uri="{FF2B5EF4-FFF2-40B4-BE49-F238E27FC236}">
                <a16:creationId xmlns:a16="http://schemas.microsoft.com/office/drawing/2014/main" id="{16FC8397-39B3-3A43-84AB-72DC9F6F67C1}"/>
              </a:ext>
            </a:extLst>
          </p:cNvPr>
          <p:cNvSpPr>
            <a:spLocks noGrp="1"/>
          </p:cNvSpPr>
          <p:nvPr>
            <p:ph type="body" sz="quarter" idx="12"/>
          </p:nvPr>
        </p:nvSpPr>
        <p:spPr/>
        <p:txBody>
          <a:bodyPr/>
          <a:lstStyle/>
          <a:p>
            <a:r>
              <a:rPr lang="en-US" altLang="en-US" i="1" dirty="0"/>
              <a:t>De minimis </a:t>
            </a:r>
            <a:r>
              <a:rPr lang="en-US" altLang="en-US" dirty="0"/>
              <a:t>exemption does not apply to:</a:t>
            </a:r>
          </a:p>
          <a:p>
            <a:pPr lvl="1"/>
            <a:r>
              <a:rPr lang="en-US" altLang="en-US" dirty="0"/>
              <a:t>Manufactured chemicals (in most cases): this includes by-products produced from manufacturing, processing, otherwise use, or any waste management</a:t>
            </a:r>
          </a:p>
          <a:p>
            <a:pPr lvl="1"/>
            <a:r>
              <a:rPr lang="en-US" altLang="en-US" dirty="0"/>
              <a:t>Wastes received from off-site</a:t>
            </a:r>
          </a:p>
          <a:p>
            <a:pPr lvl="1"/>
            <a:r>
              <a:rPr lang="en-US" altLang="en-US" dirty="0"/>
              <a:t>Chemicals of Special Concern</a:t>
            </a:r>
          </a:p>
          <a:p>
            <a:pPr lvl="2"/>
            <a:r>
              <a:rPr lang="en-US" altLang="en-US" dirty="0"/>
              <a:t>Effective January 1, 2024, Chemicals of Special Concern will also not be eligible for the de minimis exemption for purposes of the Supplier Notification Requirements.</a:t>
            </a:r>
          </a:p>
          <a:p>
            <a:endParaRPr lang="en-US" dirty="0"/>
          </a:p>
        </p:txBody>
      </p:sp>
    </p:spTree>
    <p:custDataLst>
      <p:tags r:id="rId1"/>
    </p:custDataLst>
    <p:extLst>
      <p:ext uri="{BB962C8B-B14F-4D97-AF65-F5344CB8AC3E}">
        <p14:creationId xmlns:p14="http://schemas.microsoft.com/office/powerpoint/2010/main" val="2177564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DB4D-9469-FC4B-B996-BB5082A0C359}"/>
              </a:ext>
            </a:extLst>
          </p:cNvPr>
          <p:cNvSpPr>
            <a:spLocks noGrp="1"/>
          </p:cNvSpPr>
          <p:nvPr>
            <p:ph type="title"/>
          </p:nvPr>
        </p:nvSpPr>
        <p:spPr/>
        <p:txBody>
          <a:bodyPr/>
          <a:lstStyle/>
          <a:p>
            <a:r>
              <a:rPr lang="en-US"/>
              <a:t>What is EPCRA Section 313 and TRI?</a:t>
            </a:r>
          </a:p>
        </p:txBody>
      </p:sp>
      <p:sp>
        <p:nvSpPr>
          <p:cNvPr id="3" name="Text Placeholder 2">
            <a:extLst>
              <a:ext uri="{FF2B5EF4-FFF2-40B4-BE49-F238E27FC236}">
                <a16:creationId xmlns:a16="http://schemas.microsoft.com/office/drawing/2014/main" id="{24443C9F-459B-0F4F-91EF-53DC34A8668A}"/>
              </a:ext>
            </a:extLst>
          </p:cNvPr>
          <p:cNvSpPr>
            <a:spLocks noGrp="1"/>
          </p:cNvSpPr>
          <p:nvPr>
            <p:ph type="body" sz="quarter" idx="10"/>
          </p:nvPr>
        </p:nvSpPr>
        <p:spPr>
          <a:xfrm>
            <a:off x="481668" y="1590982"/>
            <a:ext cx="11037887" cy="4770061"/>
          </a:xfrm>
        </p:spPr>
        <p:txBody>
          <a:bodyPr/>
          <a:lstStyle/>
          <a:p>
            <a:r>
              <a:rPr lang="en-US"/>
              <a:t>Section 313 of EPCRA requires facilities to file a TRI report annually for </a:t>
            </a:r>
            <a:r>
              <a:rPr lang="en-US" u="sng"/>
              <a:t>each Section 313 chemical</a:t>
            </a:r>
            <a:r>
              <a:rPr lang="en-US"/>
              <a:t> exceeding an activity threshold (manufacturing, processing, or otherwise use)</a:t>
            </a:r>
          </a:p>
          <a:p>
            <a:r>
              <a:rPr lang="en-US"/>
              <a:t>Facilities exceeding an activity threshold must a TRI report if they are</a:t>
            </a:r>
          </a:p>
          <a:p>
            <a:pPr lvl="1"/>
            <a:r>
              <a:rPr lang="en-US"/>
              <a:t>In a “covered sector” (defined by NAICS codes) and have 10 or more employees, or </a:t>
            </a:r>
          </a:p>
          <a:p>
            <a:pPr lvl="1"/>
            <a:r>
              <a:rPr lang="en-US"/>
              <a:t>Have reporting requirements extended by discretionary authority granted by EPCRA Section 313(b)(2). </a:t>
            </a:r>
          </a:p>
          <a:p>
            <a:r>
              <a:rPr lang="en-US"/>
              <a:t>Submit TRI reports to U.S. EPA and either </a:t>
            </a:r>
          </a:p>
          <a:p>
            <a:pPr lvl="1"/>
            <a:r>
              <a:rPr lang="en-US"/>
              <a:t>Designated state officials or tribal office </a:t>
            </a:r>
          </a:p>
          <a:p>
            <a:r>
              <a:rPr lang="en-US"/>
              <a:t>TRI reports must be submitted by July 1st following the calendar year’s activities </a:t>
            </a:r>
            <a:br>
              <a:rPr lang="en-US"/>
            </a:br>
            <a:r>
              <a:rPr lang="en-US"/>
              <a:t>(aka Reporting Year (RY))</a:t>
            </a:r>
          </a:p>
          <a:p>
            <a:pPr lvl="1"/>
            <a:r>
              <a:rPr lang="en-US"/>
              <a:t>July 1, 2024 deadline for RY 2023 (January 1 - December 31, 2023) activities</a:t>
            </a:r>
          </a:p>
          <a:p>
            <a:r>
              <a:rPr lang="en-US"/>
              <a:t>EPCRA Section 313 reporting is mandatory for facilities meeting reporting criteria</a:t>
            </a:r>
          </a:p>
          <a:p>
            <a:pPr marL="685800" indent="-342900">
              <a:spcBef>
                <a:spcPts val="500"/>
              </a:spcBef>
              <a:buFont typeface="Arial" panose="020B0604020202020204" pitchFamily="34" charset="0"/>
              <a:buChar char="•"/>
            </a:pPr>
            <a:r>
              <a:rPr lang="en-US" sz="1600" b="0"/>
              <a:t>Incorrect or incomplete reporting may result in enforcement actions and fines</a:t>
            </a:r>
            <a:endParaRPr lang="en-US" sz="1600"/>
          </a:p>
        </p:txBody>
      </p:sp>
    </p:spTree>
    <p:extLst>
      <p:ext uri="{BB962C8B-B14F-4D97-AF65-F5344CB8AC3E}">
        <p14:creationId xmlns:p14="http://schemas.microsoft.com/office/powerpoint/2010/main" val="1831529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6" name="Rectangle 2"/>
          <p:cNvSpPr>
            <a:spLocks noGrp="1" noChangeArrowheads="1"/>
          </p:cNvSpPr>
          <p:nvPr>
            <p:ph type="title"/>
          </p:nvPr>
        </p:nvSpPr>
        <p:spPr>
          <a:xfrm>
            <a:off x="480768" y="386498"/>
            <a:ext cx="6072432" cy="744717"/>
          </a:xfrm>
        </p:spPr>
        <p:txBody>
          <a:bodyPr>
            <a:normAutofit fontScale="90000"/>
          </a:bodyPr>
          <a:lstStyle/>
          <a:p>
            <a:r>
              <a:rPr lang="en-US" altLang="en-US"/>
              <a:t>Chemicals of Special Concern and the </a:t>
            </a:r>
            <a:r>
              <a:rPr lang="en-US" altLang="en-US" i="1"/>
              <a:t>De Minimis </a:t>
            </a:r>
            <a:r>
              <a:rPr lang="en-US" altLang="en-US"/>
              <a:t>Exemption</a:t>
            </a:r>
          </a:p>
        </p:txBody>
      </p:sp>
      <p:sp>
        <p:nvSpPr>
          <p:cNvPr id="19" name="Text Placeholder 18">
            <a:extLst>
              <a:ext uri="{FF2B5EF4-FFF2-40B4-BE49-F238E27FC236}">
                <a16:creationId xmlns:a16="http://schemas.microsoft.com/office/drawing/2014/main" id="{C72F33AD-A8F4-914A-B486-BC561BCF76CB}"/>
              </a:ext>
            </a:extLst>
          </p:cNvPr>
          <p:cNvSpPr>
            <a:spLocks noGrp="1"/>
          </p:cNvSpPr>
          <p:nvPr>
            <p:ph type="body" sz="quarter" idx="11"/>
          </p:nvPr>
        </p:nvSpPr>
        <p:spPr>
          <a:xfrm>
            <a:off x="481013" y="1815286"/>
            <a:ext cx="5754687" cy="3996343"/>
          </a:xfrm>
        </p:spPr>
        <p:txBody>
          <a:bodyPr/>
          <a:lstStyle/>
          <a:p>
            <a:r>
              <a:rPr lang="en-US" altLang="en-US"/>
              <a:t>The </a:t>
            </a:r>
            <a:r>
              <a:rPr lang="en-US" altLang="en-US" i="1"/>
              <a:t>de minimis </a:t>
            </a:r>
            <a:r>
              <a:rPr lang="en-US" altLang="en-US"/>
              <a:t>exemption cannot be applied to Chemicals of Special Concern.</a:t>
            </a:r>
          </a:p>
          <a:p>
            <a:r>
              <a:rPr lang="en-US" altLang="en-US"/>
              <a:t>All other EPCRA section 313 exemptions can apply to Chemicals of Special Concern.</a:t>
            </a:r>
          </a:p>
          <a:p>
            <a:r>
              <a:rPr lang="en-US" altLang="en-US"/>
              <a:t>Facilities that receive a mixture and know that Chemicals of Special Concern are present must consider each Chemical of Special Concern in threshold and release calculations – regardless of whether or not supplier notification was provided</a:t>
            </a:r>
          </a:p>
        </p:txBody>
      </p:sp>
    </p:spTree>
    <p:custDataLst>
      <p:tags r:id="rId1"/>
    </p:custDataLst>
    <p:extLst>
      <p:ext uri="{BB962C8B-B14F-4D97-AF65-F5344CB8AC3E}">
        <p14:creationId xmlns:p14="http://schemas.microsoft.com/office/powerpoint/2010/main" val="34022667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401CF7D-63D2-F742-A051-852554EB2327}"/>
              </a:ext>
            </a:extLst>
          </p:cNvPr>
          <p:cNvGrpSpPr/>
          <p:nvPr/>
        </p:nvGrpSpPr>
        <p:grpSpPr>
          <a:xfrm>
            <a:off x="4392616" y="2795143"/>
            <a:ext cx="3341814" cy="1873711"/>
            <a:chOff x="4183145" y="3095446"/>
            <a:chExt cx="3385267" cy="1898074"/>
          </a:xfrm>
        </p:grpSpPr>
        <p:sp>
          <p:nvSpPr>
            <p:cNvPr id="92219" name="AutoShape 36"/>
            <p:cNvSpPr>
              <a:spLocks noChangeArrowheads="1"/>
            </p:cNvSpPr>
            <p:nvPr/>
          </p:nvSpPr>
          <p:spPr bwMode="auto">
            <a:xfrm>
              <a:off x="6477633" y="3095446"/>
              <a:ext cx="1090779" cy="612016"/>
            </a:xfrm>
            <a:prstGeom prst="cloudCallout">
              <a:avLst>
                <a:gd name="adj1" fmla="val -38972"/>
                <a:gd name="adj2" fmla="val 64458"/>
              </a:avLst>
            </a:prstGeom>
            <a:solidFill>
              <a:srgbClr val="E5E5E5"/>
            </a:solidFill>
            <a:ln w="9525">
              <a:noFill/>
              <a:round/>
              <a:headEnd/>
              <a:tailEnd/>
            </a:ln>
            <a:effectLst>
              <a:outerShdw dist="50800" dir="2700000" algn="ctr" rotWithShape="0">
                <a:srgbClr val="051E79">
                  <a:alpha val="0"/>
                </a:srgbClr>
              </a:outerShdw>
            </a:effectLst>
          </p:spPr>
          <p:txBody>
            <a:bodyPr wrap="none" anchor="ctr"/>
            <a:lstStyle/>
            <a:p>
              <a:pPr algn="ctr"/>
              <a:endParaRPr lang="en-US" altLang="en-US"/>
            </a:p>
          </p:txBody>
        </p:sp>
        <p:sp>
          <p:nvSpPr>
            <p:cNvPr id="92168" name="AutoShape 3"/>
            <p:cNvSpPr>
              <a:spLocks noChangeArrowheads="1"/>
            </p:cNvSpPr>
            <p:nvPr/>
          </p:nvSpPr>
          <p:spPr bwMode="auto">
            <a:xfrm>
              <a:off x="4183145" y="3897998"/>
              <a:ext cx="1573057" cy="365174"/>
            </a:xfrm>
            <a:prstGeom prst="triangle">
              <a:avLst>
                <a:gd name="adj" fmla="val 50000"/>
              </a:avLst>
            </a:prstGeom>
            <a:solidFill>
              <a:srgbClr val="E5E5E5"/>
            </a:solidFill>
            <a:ln w="19050">
              <a:noFill/>
              <a:miter lim="800000"/>
              <a:headEnd/>
              <a:tailEnd/>
            </a:ln>
            <a:effectLst/>
          </p:spPr>
          <p:txBody>
            <a:bodyPr wrap="none" lIns="91421" tIns="45710" rIns="91421" bIns="45710" anchor="ctr"/>
            <a:lstStyle/>
            <a:p>
              <a:endParaRPr lang="en-US" altLang="en-US"/>
            </a:p>
          </p:txBody>
        </p:sp>
        <p:sp>
          <p:nvSpPr>
            <p:cNvPr id="92169" name="Rectangle 4"/>
            <p:cNvSpPr>
              <a:spLocks noChangeArrowheads="1"/>
            </p:cNvSpPr>
            <p:nvPr/>
          </p:nvSpPr>
          <p:spPr bwMode="auto">
            <a:xfrm>
              <a:off x="4342323" y="4263172"/>
              <a:ext cx="1292154" cy="730347"/>
            </a:xfrm>
            <a:prstGeom prst="rect">
              <a:avLst/>
            </a:prstGeom>
            <a:solidFill>
              <a:schemeClr val="bg1"/>
            </a:solidFill>
            <a:ln w="22225">
              <a:noFill/>
              <a:miter lim="800000"/>
              <a:headEnd/>
              <a:tailEnd/>
            </a:ln>
            <a:effectLst/>
          </p:spPr>
          <p:txBody>
            <a:bodyPr wrap="none" lIns="91421" tIns="45710" rIns="91421" bIns="45710" anchor="ctr"/>
            <a:lstStyle/>
            <a:p>
              <a:endParaRPr lang="en-US" altLang="en-US"/>
            </a:p>
          </p:txBody>
        </p:sp>
        <p:sp>
          <p:nvSpPr>
            <p:cNvPr id="92170" name="Rectangle 5"/>
            <p:cNvSpPr>
              <a:spLocks noChangeArrowheads="1"/>
            </p:cNvSpPr>
            <p:nvPr/>
          </p:nvSpPr>
          <p:spPr bwMode="auto">
            <a:xfrm>
              <a:off x="4426594" y="4347443"/>
              <a:ext cx="224722" cy="168541"/>
            </a:xfrm>
            <a:prstGeom prst="rect">
              <a:avLst/>
            </a:prstGeom>
            <a:solidFill>
              <a:schemeClr val="bg1"/>
            </a:solidFill>
            <a:ln w="19050">
              <a:solidFill>
                <a:schemeClr val="bg1">
                  <a:lumMod val="50000"/>
                </a:schemeClr>
              </a:solidFill>
              <a:miter lim="800000"/>
              <a:headEnd/>
              <a:tailEnd/>
            </a:ln>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171" name="Rectangle 6"/>
            <p:cNvSpPr>
              <a:spLocks noChangeArrowheads="1"/>
            </p:cNvSpPr>
            <p:nvPr/>
          </p:nvSpPr>
          <p:spPr bwMode="auto">
            <a:xfrm>
              <a:off x="4726224" y="4347443"/>
              <a:ext cx="224722" cy="168541"/>
            </a:xfrm>
            <a:prstGeom prst="rect">
              <a:avLst/>
            </a:prstGeom>
            <a:solidFill>
              <a:schemeClr val="bg1"/>
            </a:solidFill>
            <a:ln w="19050">
              <a:solidFill>
                <a:schemeClr val="bg1">
                  <a:lumMod val="50000"/>
                </a:schemeClr>
              </a:solidFill>
              <a:miter lim="800000"/>
              <a:headEnd/>
              <a:tailEnd/>
            </a:ln>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172" name="Rectangle 7"/>
            <p:cNvSpPr>
              <a:spLocks noChangeArrowheads="1"/>
            </p:cNvSpPr>
            <p:nvPr/>
          </p:nvSpPr>
          <p:spPr bwMode="auto">
            <a:xfrm>
              <a:off x="5025854" y="4347443"/>
              <a:ext cx="224722" cy="168541"/>
            </a:xfrm>
            <a:prstGeom prst="rect">
              <a:avLst/>
            </a:prstGeom>
            <a:solidFill>
              <a:schemeClr val="bg1"/>
            </a:solidFill>
            <a:ln w="19050">
              <a:solidFill>
                <a:schemeClr val="bg1">
                  <a:lumMod val="50000"/>
                </a:schemeClr>
              </a:solidFill>
              <a:miter lim="800000"/>
              <a:headEnd/>
              <a:tailEnd/>
            </a:ln>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173" name="Rectangle 8"/>
            <p:cNvSpPr>
              <a:spLocks noChangeArrowheads="1"/>
            </p:cNvSpPr>
            <p:nvPr/>
          </p:nvSpPr>
          <p:spPr bwMode="auto">
            <a:xfrm>
              <a:off x="5325484" y="4347443"/>
              <a:ext cx="224722" cy="168541"/>
            </a:xfrm>
            <a:prstGeom prst="rect">
              <a:avLst/>
            </a:prstGeom>
            <a:solidFill>
              <a:schemeClr val="bg1"/>
            </a:solidFill>
            <a:ln w="19050">
              <a:solidFill>
                <a:schemeClr val="bg1">
                  <a:lumMod val="50000"/>
                </a:schemeClr>
              </a:solidFill>
              <a:miter lim="800000"/>
              <a:headEnd/>
              <a:tailEnd/>
            </a:ln>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174" name="Rectangle 9"/>
            <p:cNvSpPr>
              <a:spLocks noChangeArrowheads="1"/>
            </p:cNvSpPr>
            <p:nvPr/>
          </p:nvSpPr>
          <p:spPr bwMode="auto">
            <a:xfrm>
              <a:off x="4426594" y="4628346"/>
              <a:ext cx="224722" cy="168541"/>
            </a:xfrm>
            <a:prstGeom prst="rect">
              <a:avLst/>
            </a:prstGeom>
            <a:solidFill>
              <a:schemeClr val="bg1"/>
            </a:solidFill>
            <a:ln w="19050">
              <a:solidFill>
                <a:schemeClr val="bg1">
                  <a:lumMod val="50000"/>
                </a:schemeClr>
              </a:solidFill>
              <a:miter lim="800000"/>
              <a:headEnd/>
              <a:tailEnd/>
            </a:ln>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175" name="Line 10"/>
            <p:cNvSpPr>
              <a:spLocks noChangeShapeType="1"/>
            </p:cNvSpPr>
            <p:nvPr/>
          </p:nvSpPr>
          <p:spPr bwMode="auto">
            <a:xfrm>
              <a:off x="4492138"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76" name="Line 11"/>
            <p:cNvSpPr>
              <a:spLocks noChangeShapeType="1"/>
            </p:cNvSpPr>
            <p:nvPr/>
          </p:nvSpPr>
          <p:spPr bwMode="auto">
            <a:xfrm>
              <a:off x="4567046"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77" name="Line 12"/>
            <p:cNvSpPr>
              <a:spLocks noChangeShapeType="1"/>
            </p:cNvSpPr>
            <p:nvPr/>
          </p:nvSpPr>
          <p:spPr bwMode="auto">
            <a:xfrm>
              <a:off x="4791768"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78" name="Line 13"/>
            <p:cNvSpPr>
              <a:spLocks noChangeShapeType="1"/>
            </p:cNvSpPr>
            <p:nvPr/>
          </p:nvSpPr>
          <p:spPr bwMode="auto">
            <a:xfrm>
              <a:off x="4866676"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79" name="Line 14"/>
            <p:cNvSpPr>
              <a:spLocks noChangeShapeType="1"/>
            </p:cNvSpPr>
            <p:nvPr/>
          </p:nvSpPr>
          <p:spPr bwMode="auto">
            <a:xfrm>
              <a:off x="5100761"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0" name="Line 15"/>
            <p:cNvSpPr>
              <a:spLocks noChangeShapeType="1"/>
            </p:cNvSpPr>
            <p:nvPr/>
          </p:nvSpPr>
          <p:spPr bwMode="auto">
            <a:xfrm>
              <a:off x="5175669"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1" name="Line 16"/>
            <p:cNvSpPr>
              <a:spLocks noChangeShapeType="1"/>
            </p:cNvSpPr>
            <p:nvPr/>
          </p:nvSpPr>
          <p:spPr bwMode="auto">
            <a:xfrm>
              <a:off x="5400392"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2" name="Line 17"/>
            <p:cNvSpPr>
              <a:spLocks noChangeShapeType="1"/>
            </p:cNvSpPr>
            <p:nvPr/>
          </p:nvSpPr>
          <p:spPr bwMode="auto">
            <a:xfrm>
              <a:off x="5475299"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3" name="Line 18"/>
            <p:cNvSpPr>
              <a:spLocks noChangeShapeType="1"/>
            </p:cNvSpPr>
            <p:nvPr/>
          </p:nvSpPr>
          <p:spPr bwMode="auto">
            <a:xfrm>
              <a:off x="4501502" y="4628346"/>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4" name="Line 19"/>
            <p:cNvSpPr>
              <a:spLocks noChangeShapeType="1"/>
            </p:cNvSpPr>
            <p:nvPr/>
          </p:nvSpPr>
          <p:spPr bwMode="auto">
            <a:xfrm>
              <a:off x="4576409" y="4628346"/>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5" name="Line 20"/>
            <p:cNvSpPr>
              <a:spLocks noChangeShapeType="1"/>
            </p:cNvSpPr>
            <p:nvPr/>
          </p:nvSpPr>
          <p:spPr bwMode="auto">
            <a:xfrm>
              <a:off x="4426594" y="4422350"/>
              <a:ext cx="224722" cy="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6" name="Line 21"/>
            <p:cNvSpPr>
              <a:spLocks noChangeShapeType="1"/>
            </p:cNvSpPr>
            <p:nvPr/>
          </p:nvSpPr>
          <p:spPr bwMode="auto">
            <a:xfrm>
              <a:off x="4726224" y="4422350"/>
              <a:ext cx="224722" cy="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7" name="Line 22"/>
            <p:cNvSpPr>
              <a:spLocks noChangeShapeType="1"/>
            </p:cNvSpPr>
            <p:nvPr/>
          </p:nvSpPr>
          <p:spPr bwMode="auto">
            <a:xfrm>
              <a:off x="5025854" y="4422350"/>
              <a:ext cx="224722" cy="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8" name="Line 23"/>
            <p:cNvSpPr>
              <a:spLocks noChangeShapeType="1"/>
            </p:cNvSpPr>
            <p:nvPr/>
          </p:nvSpPr>
          <p:spPr bwMode="auto">
            <a:xfrm>
              <a:off x="5325484" y="4422350"/>
              <a:ext cx="224722" cy="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9" name="Line 24"/>
            <p:cNvSpPr>
              <a:spLocks noChangeShapeType="1"/>
            </p:cNvSpPr>
            <p:nvPr/>
          </p:nvSpPr>
          <p:spPr bwMode="auto">
            <a:xfrm>
              <a:off x="4426594" y="4703254"/>
              <a:ext cx="224722" cy="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90" name="Rectangle 25"/>
            <p:cNvSpPr>
              <a:spLocks noChangeArrowheads="1"/>
            </p:cNvSpPr>
            <p:nvPr/>
          </p:nvSpPr>
          <p:spPr bwMode="auto">
            <a:xfrm>
              <a:off x="5325484" y="4618982"/>
              <a:ext cx="224722" cy="168541"/>
            </a:xfrm>
            <a:prstGeom prst="rect">
              <a:avLst/>
            </a:prstGeom>
            <a:solidFill>
              <a:schemeClr val="bg1"/>
            </a:solidFill>
            <a:ln w="19050">
              <a:solidFill>
                <a:schemeClr val="bg1">
                  <a:lumMod val="50000"/>
                </a:schemeClr>
              </a:solidFill>
              <a:miter lim="800000"/>
              <a:headEnd/>
              <a:tailEnd/>
            </a:ln>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191" name="Line 26"/>
            <p:cNvSpPr>
              <a:spLocks noChangeShapeType="1"/>
            </p:cNvSpPr>
            <p:nvPr/>
          </p:nvSpPr>
          <p:spPr bwMode="auto">
            <a:xfrm>
              <a:off x="5400392" y="4618982"/>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92" name="Line 27"/>
            <p:cNvSpPr>
              <a:spLocks noChangeShapeType="1"/>
            </p:cNvSpPr>
            <p:nvPr/>
          </p:nvSpPr>
          <p:spPr bwMode="auto">
            <a:xfrm>
              <a:off x="5475299" y="4618982"/>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93" name="Line 28"/>
            <p:cNvSpPr>
              <a:spLocks noChangeShapeType="1"/>
            </p:cNvSpPr>
            <p:nvPr/>
          </p:nvSpPr>
          <p:spPr bwMode="auto">
            <a:xfrm>
              <a:off x="5325484" y="4693890"/>
              <a:ext cx="224722" cy="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94" name="AutoShape 29"/>
            <p:cNvSpPr>
              <a:spLocks noChangeArrowheads="1"/>
            </p:cNvSpPr>
            <p:nvPr/>
          </p:nvSpPr>
          <p:spPr bwMode="auto">
            <a:xfrm>
              <a:off x="5943471" y="3841817"/>
              <a:ext cx="102998" cy="449445"/>
            </a:xfrm>
            <a:prstGeom prst="roundRect">
              <a:avLst>
                <a:gd name="adj" fmla="val 16667"/>
              </a:avLst>
            </a:prstGeom>
            <a:solidFill>
              <a:schemeClr val="bg1"/>
            </a:solidFill>
            <a:ln w="22225">
              <a:noFill/>
              <a:round/>
              <a:headEnd/>
              <a:tailEnd/>
            </a:ln>
            <a:effectLst/>
          </p:spPr>
          <p:txBody>
            <a:bodyPr wrap="none" lIns="91421" tIns="45710" rIns="91421" bIns="45710" anchor="ctr"/>
            <a:lstStyle/>
            <a:p>
              <a:endParaRPr lang="en-US" altLang="en-US"/>
            </a:p>
          </p:txBody>
        </p:sp>
        <p:sp>
          <p:nvSpPr>
            <p:cNvPr id="92195" name="AutoShape 30"/>
            <p:cNvSpPr>
              <a:spLocks noChangeArrowheads="1"/>
            </p:cNvSpPr>
            <p:nvPr/>
          </p:nvSpPr>
          <p:spPr bwMode="auto">
            <a:xfrm>
              <a:off x="6205647" y="3851181"/>
              <a:ext cx="102998" cy="806291"/>
            </a:xfrm>
            <a:prstGeom prst="roundRect">
              <a:avLst>
                <a:gd name="adj" fmla="val 16667"/>
              </a:avLst>
            </a:prstGeom>
            <a:solidFill>
              <a:schemeClr val="bg1">
                <a:lumMod val="95000"/>
              </a:schemeClr>
            </a:solidFill>
            <a:ln w="22225">
              <a:noFill/>
              <a:round/>
              <a:headEnd/>
              <a:tailEnd/>
            </a:ln>
            <a:effectLst/>
          </p:spPr>
          <p:txBody>
            <a:bodyPr wrap="none" lIns="91421" tIns="45710" rIns="91421" bIns="45710" anchor="ctr"/>
            <a:lstStyle/>
            <a:p>
              <a:endParaRPr lang="en-US" altLang="en-US"/>
            </a:p>
          </p:txBody>
        </p:sp>
        <p:sp>
          <p:nvSpPr>
            <p:cNvPr id="92196" name="AutoShape 31"/>
            <p:cNvSpPr>
              <a:spLocks noChangeArrowheads="1"/>
            </p:cNvSpPr>
            <p:nvPr/>
          </p:nvSpPr>
          <p:spPr bwMode="auto">
            <a:xfrm>
              <a:off x="6486550" y="3851181"/>
              <a:ext cx="102998" cy="806291"/>
            </a:xfrm>
            <a:prstGeom prst="roundRect">
              <a:avLst>
                <a:gd name="adj" fmla="val 16667"/>
              </a:avLst>
            </a:prstGeom>
            <a:solidFill>
              <a:schemeClr val="bg1">
                <a:lumMod val="95000"/>
              </a:schemeClr>
            </a:solidFill>
            <a:ln w="22225">
              <a:noFill/>
              <a:round/>
              <a:headEnd/>
              <a:tailEnd/>
            </a:ln>
            <a:effectLst/>
          </p:spPr>
          <p:txBody>
            <a:bodyPr wrap="none" lIns="91421" tIns="45710" rIns="91421" bIns="45710" anchor="ctr"/>
            <a:lstStyle/>
            <a:p>
              <a:endParaRPr lang="en-US" altLang="en-US"/>
            </a:p>
          </p:txBody>
        </p:sp>
        <p:sp>
          <p:nvSpPr>
            <p:cNvPr id="92197" name="AutoShape 32"/>
            <p:cNvSpPr>
              <a:spLocks noChangeArrowheads="1"/>
            </p:cNvSpPr>
            <p:nvPr/>
          </p:nvSpPr>
          <p:spPr bwMode="auto">
            <a:xfrm>
              <a:off x="6767452" y="3851181"/>
              <a:ext cx="102998" cy="806291"/>
            </a:xfrm>
            <a:prstGeom prst="roundRect">
              <a:avLst>
                <a:gd name="adj" fmla="val 16667"/>
              </a:avLst>
            </a:prstGeom>
            <a:solidFill>
              <a:schemeClr val="bg1">
                <a:lumMod val="95000"/>
              </a:schemeClr>
            </a:solidFill>
            <a:ln w="22225">
              <a:noFill/>
              <a:round/>
              <a:headEnd/>
              <a:tailEnd/>
            </a:ln>
            <a:effectLst/>
          </p:spPr>
          <p:txBody>
            <a:bodyPr wrap="none" lIns="91421" tIns="45710" rIns="91421" bIns="45710" anchor="ctr"/>
            <a:lstStyle/>
            <a:p>
              <a:endParaRPr lang="en-US" altLang="en-US"/>
            </a:p>
          </p:txBody>
        </p:sp>
        <p:sp>
          <p:nvSpPr>
            <p:cNvPr id="92217" name="AutoShape 34"/>
            <p:cNvSpPr>
              <a:spLocks noChangeArrowheads="1"/>
            </p:cNvSpPr>
            <p:nvPr/>
          </p:nvSpPr>
          <p:spPr bwMode="auto">
            <a:xfrm>
              <a:off x="6758089" y="3527277"/>
              <a:ext cx="692894" cy="320393"/>
            </a:xfrm>
            <a:prstGeom prst="cloudCallout">
              <a:avLst>
                <a:gd name="adj1" fmla="val -41556"/>
                <a:gd name="adj2" fmla="val 48741"/>
              </a:avLst>
            </a:prstGeom>
            <a:solidFill>
              <a:schemeClr val="bg1">
                <a:lumMod val="75000"/>
              </a:schemeClr>
            </a:solidFill>
            <a:ln w="9525">
              <a:noFill/>
              <a:round/>
              <a:headEnd/>
              <a:tailEnd/>
            </a:ln>
            <a:effectLst>
              <a:outerShdw dist="50800" dir="2700000" algn="ctr" rotWithShape="0">
                <a:srgbClr val="051E79">
                  <a:alpha val="0"/>
                </a:srgbClr>
              </a:outerShdw>
            </a:effectLst>
          </p:spPr>
          <p:txBody>
            <a:bodyPr wrap="none" anchor="ctr"/>
            <a:lstStyle/>
            <a:p>
              <a:pPr algn="ctr"/>
              <a:endParaRPr lang="en-US" altLang="en-US"/>
            </a:p>
          </p:txBody>
        </p:sp>
        <p:sp>
          <p:nvSpPr>
            <p:cNvPr id="92218" name="AutoShape 35"/>
            <p:cNvSpPr>
              <a:spLocks noChangeArrowheads="1"/>
            </p:cNvSpPr>
            <p:nvPr/>
          </p:nvSpPr>
          <p:spPr bwMode="auto">
            <a:xfrm>
              <a:off x="6486550" y="3372326"/>
              <a:ext cx="787698" cy="387378"/>
            </a:xfrm>
            <a:prstGeom prst="cloudCallout">
              <a:avLst>
                <a:gd name="adj1" fmla="val -43750"/>
                <a:gd name="adj2" fmla="val 70000"/>
              </a:avLst>
            </a:prstGeom>
            <a:solidFill>
              <a:schemeClr val="bg2"/>
            </a:solidFill>
            <a:ln w="9525">
              <a:noFill/>
              <a:round/>
              <a:headEnd/>
              <a:tailEnd/>
            </a:ln>
            <a:effectLst>
              <a:outerShdw dist="50800" dir="2700000" algn="ctr" rotWithShape="0">
                <a:srgbClr val="051E79">
                  <a:alpha val="0"/>
                </a:srgbClr>
              </a:outerShdw>
            </a:effectLst>
          </p:spPr>
          <p:txBody>
            <a:bodyPr wrap="none" anchor="ctr"/>
            <a:lstStyle/>
            <a:p>
              <a:pPr algn="ctr"/>
              <a:endParaRPr lang="en-US" altLang="en-US"/>
            </a:p>
          </p:txBody>
        </p:sp>
        <p:sp>
          <p:nvSpPr>
            <p:cNvPr id="92220" name="AutoShape 37"/>
            <p:cNvSpPr>
              <a:spLocks noChangeArrowheads="1"/>
            </p:cNvSpPr>
            <p:nvPr/>
          </p:nvSpPr>
          <p:spPr bwMode="auto">
            <a:xfrm>
              <a:off x="5934107" y="3352957"/>
              <a:ext cx="617986" cy="400290"/>
            </a:xfrm>
            <a:prstGeom prst="cloudCallout">
              <a:avLst>
                <a:gd name="adj1" fmla="val -42046"/>
                <a:gd name="adj2" fmla="val 69315"/>
              </a:avLst>
            </a:prstGeom>
            <a:solidFill>
              <a:schemeClr val="bg1"/>
            </a:solidFill>
            <a:ln w="9525">
              <a:noFill/>
              <a:round/>
              <a:headEnd/>
              <a:tailEnd/>
            </a:ln>
            <a:effectLst>
              <a:outerShdw dist="50800" dir="2700000" algn="ctr" rotWithShape="0">
                <a:srgbClr val="051E79">
                  <a:alpha val="0"/>
                </a:srgbClr>
              </a:outerShdw>
            </a:effectLst>
          </p:spPr>
          <p:txBody>
            <a:bodyPr wrap="none" anchor="ctr"/>
            <a:lstStyle/>
            <a:p>
              <a:pPr algn="ctr"/>
              <a:endParaRPr lang="en-US" altLang="en-US"/>
            </a:p>
          </p:txBody>
        </p:sp>
        <p:sp>
          <p:nvSpPr>
            <p:cNvPr id="92206" name="AutoShape 47"/>
            <p:cNvSpPr>
              <a:spLocks noChangeArrowheads="1"/>
            </p:cNvSpPr>
            <p:nvPr/>
          </p:nvSpPr>
          <p:spPr bwMode="auto">
            <a:xfrm>
              <a:off x="5877926" y="4203821"/>
              <a:ext cx="224722" cy="461393"/>
            </a:xfrm>
            <a:prstGeom prst="roundRect">
              <a:avLst>
                <a:gd name="adj" fmla="val 16667"/>
              </a:avLst>
            </a:prstGeom>
            <a:solidFill>
              <a:schemeClr val="bg1">
                <a:lumMod val="95000"/>
              </a:schemeClr>
            </a:solidFill>
            <a:ln w="22225">
              <a:noFill/>
              <a:round/>
              <a:headEnd/>
              <a:tailEnd/>
            </a:ln>
            <a:effectLst/>
          </p:spPr>
          <p:txBody>
            <a:bodyPr wrap="none" lIns="91421" tIns="45710" rIns="91421" bIns="45710" anchor="ctr"/>
            <a:lstStyle/>
            <a:p>
              <a:endParaRPr lang="en-US" altLang="en-US"/>
            </a:p>
          </p:txBody>
        </p:sp>
        <p:sp>
          <p:nvSpPr>
            <p:cNvPr id="92207" name="Rectangle 48"/>
            <p:cNvSpPr>
              <a:spLocks noChangeArrowheads="1"/>
            </p:cNvSpPr>
            <p:nvPr/>
          </p:nvSpPr>
          <p:spPr bwMode="auto">
            <a:xfrm>
              <a:off x="5634477" y="4572166"/>
              <a:ext cx="1521837" cy="421354"/>
            </a:xfrm>
            <a:prstGeom prst="rect">
              <a:avLst/>
            </a:prstGeom>
            <a:solidFill>
              <a:schemeClr val="bg1">
                <a:lumMod val="95000"/>
              </a:schemeClr>
            </a:solidFill>
            <a:ln w="22225">
              <a:noFill/>
              <a:miter lim="800000"/>
              <a:headEnd/>
              <a:tailEnd/>
            </a:ln>
            <a:effectLst/>
          </p:spPr>
          <p:txBody>
            <a:bodyPr wrap="none" lIns="91421" tIns="45710" rIns="91421" bIns="45710" anchor="ctr"/>
            <a:lstStyle/>
            <a:p>
              <a:endParaRPr lang="en-US" altLang="en-US"/>
            </a:p>
          </p:txBody>
        </p:sp>
        <p:grpSp>
          <p:nvGrpSpPr>
            <p:cNvPr id="92211" name="Group 53"/>
            <p:cNvGrpSpPr>
              <a:grpSpLocks/>
            </p:cNvGrpSpPr>
            <p:nvPr/>
          </p:nvGrpSpPr>
          <p:grpSpPr bwMode="auto">
            <a:xfrm>
              <a:off x="4730906" y="4628346"/>
              <a:ext cx="524352" cy="365174"/>
              <a:chOff x="2336" y="4704"/>
              <a:chExt cx="576" cy="312"/>
            </a:xfrm>
            <a:solidFill>
              <a:schemeClr val="bg1">
                <a:lumMod val="85000"/>
              </a:schemeClr>
            </a:solidFill>
          </p:grpSpPr>
          <p:sp>
            <p:nvSpPr>
              <p:cNvPr id="92214" name="Rectangle 54"/>
              <p:cNvSpPr>
                <a:spLocks noChangeArrowheads="1"/>
              </p:cNvSpPr>
              <p:nvPr/>
            </p:nvSpPr>
            <p:spPr bwMode="auto">
              <a:xfrm>
                <a:off x="2336" y="4704"/>
                <a:ext cx="192" cy="312"/>
              </a:xfrm>
              <a:prstGeom prst="rect">
                <a:avLst/>
              </a:prstGeom>
              <a:grpFill/>
              <a:ln w="19050">
                <a:no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215" name="Rectangle 55"/>
              <p:cNvSpPr>
                <a:spLocks noChangeArrowheads="1"/>
              </p:cNvSpPr>
              <p:nvPr/>
            </p:nvSpPr>
            <p:spPr bwMode="auto">
              <a:xfrm>
                <a:off x="2528" y="4704"/>
                <a:ext cx="192" cy="312"/>
              </a:xfrm>
              <a:prstGeom prst="rect">
                <a:avLst/>
              </a:prstGeom>
              <a:grpFill/>
              <a:ln w="19050">
                <a:no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216" name="Rectangle 56"/>
              <p:cNvSpPr>
                <a:spLocks noChangeArrowheads="1"/>
              </p:cNvSpPr>
              <p:nvPr/>
            </p:nvSpPr>
            <p:spPr bwMode="auto">
              <a:xfrm>
                <a:off x="2720" y="4704"/>
                <a:ext cx="192" cy="312"/>
              </a:xfrm>
              <a:prstGeom prst="rect">
                <a:avLst/>
              </a:prstGeom>
              <a:grpFill/>
              <a:ln w="19050">
                <a:no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grpSp>
      <p:sp>
        <p:nvSpPr>
          <p:cNvPr id="92164" name="Rectangle 40"/>
          <p:cNvSpPr>
            <a:spLocks noGrp="1" noChangeArrowheads="1"/>
          </p:cNvSpPr>
          <p:nvPr>
            <p:ph type="title"/>
          </p:nvPr>
        </p:nvSpPr>
        <p:spPr/>
        <p:txBody>
          <a:bodyPr/>
          <a:lstStyle/>
          <a:p>
            <a:r>
              <a:rPr lang="en-US" altLang="en-US" i="1"/>
              <a:t>De Minimis </a:t>
            </a:r>
            <a:r>
              <a:rPr lang="en-US" altLang="en-US"/>
              <a:t>Exemption: How It Works… (cont.)</a:t>
            </a:r>
          </a:p>
        </p:txBody>
      </p:sp>
      <p:sp>
        <p:nvSpPr>
          <p:cNvPr id="45094" name="Rectangle 41"/>
          <p:cNvSpPr>
            <a:spLocks noGrp="1" noChangeArrowheads="1"/>
          </p:cNvSpPr>
          <p:nvPr>
            <p:ph type="body" sz="quarter" idx="10"/>
          </p:nvPr>
        </p:nvSpPr>
        <p:spPr>
          <a:xfrm>
            <a:off x="481014" y="1734532"/>
            <a:ext cx="10377486" cy="945169"/>
          </a:xfrm>
        </p:spPr>
        <p:txBody>
          <a:bodyPr/>
          <a:lstStyle/>
          <a:p>
            <a:r>
              <a:rPr lang="en-US"/>
              <a:t>Processing a non-Chemical of Special Concern in a mixture to below the </a:t>
            </a:r>
            <a:r>
              <a:rPr lang="en-US" i="1"/>
              <a:t>de minimis </a:t>
            </a:r>
            <a:r>
              <a:rPr lang="en-US"/>
              <a:t>concentration does NOT exempt the chemical from threshold determinations and release calculations</a:t>
            </a:r>
          </a:p>
        </p:txBody>
      </p:sp>
      <p:sp>
        <p:nvSpPr>
          <p:cNvPr id="92201" name="Text Box 42"/>
          <p:cNvSpPr txBox="1">
            <a:spLocks noChangeArrowheads="1"/>
          </p:cNvSpPr>
          <p:nvPr/>
        </p:nvSpPr>
        <p:spPr bwMode="auto">
          <a:xfrm>
            <a:off x="1198053" y="4809906"/>
            <a:ext cx="3499590" cy="73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SzPct val="90000"/>
              <a:buFont typeface="Times" panose="02020603050405020304" pitchFamily="18" charset="0"/>
              <a:buChar char="•"/>
            </a:pPr>
            <a:r>
              <a:rPr lang="en-US" altLang="en-US" sz="1400" i="1">
                <a:solidFill>
                  <a:schemeClr val="bg1"/>
                </a:solidFill>
              </a:rPr>
              <a:t> De minimis</a:t>
            </a:r>
            <a:r>
              <a:rPr lang="en-US" altLang="en-US" sz="1400">
                <a:solidFill>
                  <a:schemeClr val="bg1"/>
                </a:solidFill>
              </a:rPr>
              <a:t> exemption does </a:t>
            </a:r>
            <a:r>
              <a:rPr lang="en-US" altLang="en-US" sz="1400" u="sng">
                <a:solidFill>
                  <a:schemeClr val="bg1"/>
                </a:solidFill>
              </a:rPr>
              <a:t>NOT</a:t>
            </a:r>
            <a:r>
              <a:rPr lang="en-US" altLang="en-US" sz="1400">
                <a:solidFill>
                  <a:schemeClr val="bg1"/>
                </a:solidFill>
              </a:rPr>
              <a:t> apply</a:t>
            </a:r>
          </a:p>
          <a:p>
            <a:pPr>
              <a:buSzPct val="90000"/>
              <a:buFont typeface="Times" panose="02020603050405020304" pitchFamily="18" charset="0"/>
              <a:buChar char="•"/>
            </a:pPr>
            <a:r>
              <a:rPr lang="en-US" altLang="en-US" sz="1400">
                <a:solidFill>
                  <a:schemeClr val="bg1"/>
                </a:solidFill>
              </a:rPr>
              <a:t> Threshold determination required</a:t>
            </a:r>
          </a:p>
          <a:p>
            <a:pPr>
              <a:buSzPct val="90000"/>
              <a:buFont typeface="Times" panose="02020603050405020304" pitchFamily="18" charset="0"/>
              <a:buChar char="•"/>
            </a:pPr>
            <a:r>
              <a:rPr lang="en-US" altLang="en-US" sz="1400">
                <a:solidFill>
                  <a:schemeClr val="bg1"/>
                </a:solidFill>
              </a:rPr>
              <a:t> Release calculations required</a:t>
            </a:r>
          </a:p>
        </p:txBody>
      </p:sp>
      <p:sp>
        <p:nvSpPr>
          <p:cNvPr id="92204" name="Rectangle 45"/>
          <p:cNvSpPr>
            <a:spLocks noChangeArrowheads="1"/>
          </p:cNvSpPr>
          <p:nvPr/>
        </p:nvSpPr>
        <p:spPr bwMode="auto">
          <a:xfrm>
            <a:off x="1620061" y="2987240"/>
            <a:ext cx="1319041" cy="307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chemeClr val="bg1"/>
                </a:solidFill>
              </a:rPr>
              <a:t>Toluene </a:t>
            </a:r>
            <a:r>
              <a:rPr lang="en-US" altLang="en-US" sz="1400" b="1" u="sng">
                <a:solidFill>
                  <a:schemeClr val="bg1"/>
                </a:solidFill>
              </a:rPr>
              <a:t>&gt;</a:t>
            </a:r>
            <a:r>
              <a:rPr lang="en-US" altLang="en-US" sz="1400" b="1">
                <a:solidFill>
                  <a:schemeClr val="bg1"/>
                </a:solidFill>
              </a:rPr>
              <a:t> 1%</a:t>
            </a:r>
          </a:p>
        </p:txBody>
      </p:sp>
      <p:sp>
        <p:nvSpPr>
          <p:cNvPr id="92208" name="Text Box 49"/>
          <p:cNvSpPr txBox="1">
            <a:spLocks noChangeArrowheads="1"/>
          </p:cNvSpPr>
          <p:nvPr/>
        </p:nvSpPr>
        <p:spPr bwMode="auto">
          <a:xfrm>
            <a:off x="5762417" y="4300258"/>
            <a:ext cx="1526893" cy="307756"/>
          </a:xfrm>
          <a:prstGeom prst="rect">
            <a:avLst/>
          </a:prstGeom>
          <a:noFill/>
          <a:ln>
            <a:noFill/>
          </a:ln>
        </p:spPr>
        <p:txBody>
          <a:bodyPr wrap="squar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1400"/>
              <a:t>Acme Industries</a:t>
            </a:r>
            <a:endParaRPr lang="en-US" altLang="en-US" sz="1600">
              <a:latin typeface="Futura Bk BT"/>
            </a:endParaRPr>
          </a:p>
        </p:txBody>
      </p:sp>
      <p:sp>
        <p:nvSpPr>
          <p:cNvPr id="734258" name="Freeform 50"/>
          <p:cNvSpPr>
            <a:spLocks/>
          </p:cNvSpPr>
          <p:nvPr/>
        </p:nvSpPr>
        <p:spPr bwMode="auto">
          <a:xfrm>
            <a:off x="2243845" y="2904461"/>
            <a:ext cx="7979808" cy="2946837"/>
          </a:xfrm>
          <a:custGeom>
            <a:avLst/>
            <a:gdLst>
              <a:gd name="T0" fmla="*/ 0 w 4052"/>
              <a:gd name="T1" fmla="*/ 0 h 1432"/>
              <a:gd name="T2" fmla="*/ 2147483646 w 4052"/>
              <a:gd name="T3" fmla="*/ 2147483646 h 1432"/>
              <a:gd name="T4" fmla="*/ 2147483646 w 4052"/>
              <a:gd name="T5" fmla="*/ 2147483646 h 1432"/>
              <a:gd name="T6" fmla="*/ 2147483646 w 4052"/>
              <a:gd name="T7" fmla="*/ 2147483646 h 1432"/>
              <a:gd name="T8" fmla="*/ 2147483646 w 4052"/>
              <a:gd name="T9" fmla="*/ 2147483646 h 1432"/>
              <a:gd name="T10" fmla="*/ 0 60000 65536"/>
              <a:gd name="T11" fmla="*/ 0 60000 65536"/>
              <a:gd name="T12" fmla="*/ 0 60000 65536"/>
              <a:gd name="T13" fmla="*/ 0 60000 65536"/>
              <a:gd name="T14" fmla="*/ 0 60000 65536"/>
              <a:gd name="T15" fmla="*/ 0 w 4052"/>
              <a:gd name="T16" fmla="*/ 0 h 1432"/>
              <a:gd name="T17" fmla="*/ 4052 w 4052"/>
              <a:gd name="T18" fmla="*/ 1432 h 1432"/>
            </a:gdLst>
            <a:ahLst/>
            <a:cxnLst>
              <a:cxn ang="T10">
                <a:pos x="T0" y="T1"/>
              </a:cxn>
              <a:cxn ang="T11">
                <a:pos x="T2" y="T3"/>
              </a:cxn>
              <a:cxn ang="T12">
                <a:pos x="T4" y="T5"/>
              </a:cxn>
              <a:cxn ang="T13">
                <a:pos x="T6" y="T7"/>
              </a:cxn>
              <a:cxn ang="T14">
                <a:pos x="T8" y="T9"/>
              </a:cxn>
            </a:cxnLst>
            <a:rect l="T15" t="T16" r="T17" b="T18"/>
            <a:pathLst>
              <a:path w="4052" h="1432">
                <a:moveTo>
                  <a:pt x="0" y="0"/>
                </a:moveTo>
                <a:cubicBezTo>
                  <a:pt x="536" y="0"/>
                  <a:pt x="799" y="99"/>
                  <a:pt x="1084" y="229"/>
                </a:cubicBezTo>
                <a:cubicBezTo>
                  <a:pt x="1488" y="440"/>
                  <a:pt x="1801" y="829"/>
                  <a:pt x="2112" y="1016"/>
                </a:cubicBezTo>
                <a:cubicBezTo>
                  <a:pt x="2427" y="1206"/>
                  <a:pt x="2653" y="1304"/>
                  <a:pt x="2976" y="1368"/>
                </a:cubicBezTo>
                <a:cubicBezTo>
                  <a:pt x="3299" y="1432"/>
                  <a:pt x="3784" y="1416"/>
                  <a:pt x="4052" y="1398"/>
                </a:cubicBezTo>
              </a:path>
            </a:pathLst>
          </a:custGeom>
          <a:noFill/>
          <a:ln w="50800">
            <a:solidFill>
              <a:srgbClr val="006CB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1421" tIns="45710" rIns="91421" bIns="45710" anchor="ctr"/>
          <a:lstStyle/>
          <a:p>
            <a:endParaRPr lang="en-US"/>
          </a:p>
        </p:txBody>
      </p:sp>
      <p:sp>
        <p:nvSpPr>
          <p:cNvPr id="92205" name="Rectangle 46"/>
          <p:cNvSpPr>
            <a:spLocks noChangeArrowheads="1"/>
          </p:cNvSpPr>
          <p:nvPr/>
        </p:nvSpPr>
        <p:spPr bwMode="auto">
          <a:xfrm>
            <a:off x="9299137" y="5842117"/>
            <a:ext cx="1269348" cy="307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chemeClr val="bg1"/>
                </a:solidFill>
              </a:rPr>
              <a:t>Toluene &lt;1%</a:t>
            </a:r>
          </a:p>
        </p:txBody>
      </p:sp>
      <p:sp>
        <p:nvSpPr>
          <p:cNvPr id="92202" name="Text Box 43"/>
          <p:cNvSpPr txBox="1">
            <a:spLocks noChangeArrowheads="1"/>
          </p:cNvSpPr>
          <p:nvPr/>
        </p:nvSpPr>
        <p:spPr bwMode="auto">
          <a:xfrm>
            <a:off x="8101825" y="4809906"/>
            <a:ext cx="339217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non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SzPct val="90000"/>
              <a:buFont typeface="Times" panose="02020603050405020304" pitchFamily="18" charset="0"/>
              <a:buChar char="•"/>
            </a:pPr>
            <a:r>
              <a:rPr lang="en-US" altLang="en-US" sz="1400" i="1">
                <a:solidFill>
                  <a:schemeClr val="bg1"/>
                </a:solidFill>
              </a:rPr>
              <a:t> De minimis</a:t>
            </a:r>
            <a:r>
              <a:rPr lang="en-US" altLang="en-US" sz="1400">
                <a:solidFill>
                  <a:schemeClr val="bg1"/>
                </a:solidFill>
              </a:rPr>
              <a:t> exemption does </a:t>
            </a:r>
            <a:r>
              <a:rPr lang="en-US" altLang="en-US" sz="1400" u="sng">
                <a:solidFill>
                  <a:schemeClr val="bg1"/>
                </a:solidFill>
              </a:rPr>
              <a:t>NOT</a:t>
            </a:r>
            <a:r>
              <a:rPr lang="en-US" altLang="en-US" sz="1400">
                <a:solidFill>
                  <a:schemeClr val="bg1"/>
                </a:solidFill>
              </a:rPr>
              <a:t> apply</a:t>
            </a:r>
          </a:p>
          <a:p>
            <a:pPr>
              <a:buSzPct val="90000"/>
              <a:buFont typeface="Times" panose="02020603050405020304" pitchFamily="18" charset="0"/>
              <a:buChar char="•"/>
            </a:pPr>
            <a:r>
              <a:rPr lang="en-US" altLang="en-US" sz="1400">
                <a:solidFill>
                  <a:schemeClr val="bg1"/>
                </a:solidFill>
              </a:rPr>
              <a:t> Threshold determination required</a:t>
            </a:r>
          </a:p>
          <a:p>
            <a:pPr>
              <a:buSzPct val="90000"/>
              <a:buFont typeface="Times" panose="02020603050405020304" pitchFamily="18" charset="0"/>
              <a:buChar char="•"/>
            </a:pPr>
            <a:r>
              <a:rPr lang="en-US" altLang="en-US" sz="1400">
                <a:solidFill>
                  <a:schemeClr val="bg1"/>
                </a:solidFill>
              </a:rPr>
              <a:t> Release calculations still required</a:t>
            </a:r>
          </a:p>
          <a:p>
            <a:pPr>
              <a:buSzPct val="90000"/>
              <a:buFont typeface="Times" panose="02020603050405020304" pitchFamily="18" charset="0"/>
              <a:buChar char="•"/>
            </a:pPr>
            <a:endParaRPr lang="en-US" altLang="en-US" sz="1400">
              <a:solidFill>
                <a:schemeClr val="bg1"/>
              </a:solidFill>
            </a:endParaRPr>
          </a:p>
        </p:txBody>
      </p:sp>
      <p:sp>
        <p:nvSpPr>
          <p:cNvPr id="9" name="Rectangle 8">
            <a:extLst>
              <a:ext uri="{FF2B5EF4-FFF2-40B4-BE49-F238E27FC236}">
                <a16:creationId xmlns:a16="http://schemas.microsoft.com/office/drawing/2014/main" id="{212C2049-C80D-7745-A5F0-4E37F5D2ED24}"/>
              </a:ext>
            </a:extLst>
          </p:cNvPr>
          <p:cNvSpPr/>
          <p:nvPr/>
        </p:nvSpPr>
        <p:spPr>
          <a:xfrm>
            <a:off x="1633865" y="3659864"/>
            <a:ext cx="2169040" cy="866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92203" name="Rectangle 44"/>
          <p:cNvSpPr>
            <a:spLocks noChangeArrowheads="1"/>
          </p:cNvSpPr>
          <p:nvPr/>
        </p:nvSpPr>
        <p:spPr bwMode="auto">
          <a:xfrm>
            <a:off x="1655897" y="3663253"/>
            <a:ext cx="2244010" cy="830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8752"/>
                </a:solidFill>
              </a:rPr>
              <a:t>Raw Material Primer Mixture Products (90% Toluene)</a:t>
            </a:r>
          </a:p>
        </p:txBody>
      </p:sp>
      <p:sp>
        <p:nvSpPr>
          <p:cNvPr id="68" name="Rectangle 67">
            <a:extLst>
              <a:ext uri="{FF2B5EF4-FFF2-40B4-BE49-F238E27FC236}">
                <a16:creationId xmlns:a16="http://schemas.microsoft.com/office/drawing/2014/main" id="{D0E4A350-0951-A145-900A-C1C54C2198AC}"/>
              </a:ext>
            </a:extLst>
          </p:cNvPr>
          <p:cNvSpPr/>
          <p:nvPr/>
        </p:nvSpPr>
        <p:spPr>
          <a:xfrm>
            <a:off x="7993940" y="3905791"/>
            <a:ext cx="1768965" cy="638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92213" name="Rectangle 58"/>
          <p:cNvSpPr>
            <a:spLocks noChangeArrowheads="1"/>
          </p:cNvSpPr>
          <p:nvPr/>
        </p:nvSpPr>
        <p:spPr bwMode="auto">
          <a:xfrm>
            <a:off x="8147510" y="3929586"/>
            <a:ext cx="1615396" cy="58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8752"/>
                </a:solidFill>
              </a:rPr>
              <a:t>Paint </a:t>
            </a:r>
            <a:br>
              <a:rPr lang="en-US" altLang="en-US" sz="1600" b="1">
                <a:solidFill>
                  <a:srgbClr val="008752"/>
                </a:solidFill>
              </a:rPr>
            </a:br>
            <a:r>
              <a:rPr lang="en-US" altLang="en-US" sz="1600" b="1">
                <a:solidFill>
                  <a:srgbClr val="008752"/>
                </a:solidFill>
              </a:rPr>
              <a:t>(&lt;1% Toluene)</a:t>
            </a:r>
          </a:p>
        </p:txBody>
      </p:sp>
      <p:cxnSp>
        <p:nvCxnSpPr>
          <p:cNvPr id="11" name="Straight Arrow Connector 10">
            <a:extLst>
              <a:ext uri="{FF2B5EF4-FFF2-40B4-BE49-F238E27FC236}">
                <a16:creationId xmlns:a16="http://schemas.microsoft.com/office/drawing/2014/main" id="{0B1E38A7-3DE8-C949-914F-1074E1250D98}"/>
              </a:ext>
            </a:extLst>
          </p:cNvPr>
          <p:cNvCxnSpPr/>
          <p:nvPr/>
        </p:nvCxnSpPr>
        <p:spPr>
          <a:xfrm>
            <a:off x="3793456" y="4449082"/>
            <a:ext cx="594093" cy="0"/>
          </a:xfrm>
          <a:prstGeom prst="straightConnector1">
            <a:avLst/>
          </a:prstGeom>
          <a:ln w="127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2212" name="Line 57"/>
          <p:cNvSpPr>
            <a:spLocks noChangeShapeType="1"/>
          </p:cNvSpPr>
          <p:nvPr/>
        </p:nvSpPr>
        <p:spPr bwMode="auto">
          <a:xfrm>
            <a:off x="1712321" y="4662361"/>
            <a:ext cx="8511332" cy="0"/>
          </a:xfrm>
          <a:prstGeom prst="line">
            <a:avLst/>
          </a:prstGeom>
          <a:noFill/>
          <a:ln w="28575">
            <a:solidFill>
              <a:schemeClr val="bg1">
                <a:lumMod val="85000"/>
              </a:schemeClr>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62" name="Line 57">
            <a:extLst>
              <a:ext uri="{FF2B5EF4-FFF2-40B4-BE49-F238E27FC236}">
                <a16:creationId xmlns:a16="http://schemas.microsoft.com/office/drawing/2014/main" id="{6BEFE9AE-31CF-D741-9757-CE2545DFCF4F}"/>
              </a:ext>
            </a:extLst>
          </p:cNvPr>
          <p:cNvSpPr>
            <a:spLocks noChangeShapeType="1"/>
          </p:cNvSpPr>
          <p:nvPr/>
        </p:nvSpPr>
        <p:spPr bwMode="auto">
          <a:xfrm flipH="1" flipV="1">
            <a:off x="5967987" y="2937511"/>
            <a:ext cx="0" cy="2924804"/>
          </a:xfrm>
          <a:prstGeom prst="line">
            <a:avLst/>
          </a:prstGeom>
          <a:noFill/>
          <a:ln w="28575">
            <a:solidFill>
              <a:schemeClr val="bg1">
                <a:lumMod val="85000"/>
              </a:schemeClr>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cxnSp>
        <p:nvCxnSpPr>
          <p:cNvPr id="71" name="Straight Arrow Connector 70">
            <a:extLst>
              <a:ext uri="{FF2B5EF4-FFF2-40B4-BE49-F238E27FC236}">
                <a16:creationId xmlns:a16="http://schemas.microsoft.com/office/drawing/2014/main" id="{915C55FF-5935-1142-B07A-C38BA92D0BFA}"/>
              </a:ext>
            </a:extLst>
          </p:cNvPr>
          <p:cNvCxnSpPr/>
          <p:nvPr/>
        </p:nvCxnSpPr>
        <p:spPr>
          <a:xfrm>
            <a:off x="7400256" y="4449082"/>
            <a:ext cx="594093" cy="0"/>
          </a:xfrm>
          <a:prstGeom prst="straightConnector1">
            <a:avLst/>
          </a:prstGeom>
          <a:ln w="127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0" name="Rectangle 45">
            <a:extLst>
              <a:ext uri="{FF2B5EF4-FFF2-40B4-BE49-F238E27FC236}">
                <a16:creationId xmlns:a16="http://schemas.microsoft.com/office/drawing/2014/main" id="{770F98B5-F627-CD48-9005-897254951190}"/>
              </a:ext>
            </a:extLst>
          </p:cNvPr>
          <p:cNvSpPr>
            <a:spLocks noChangeArrowheads="1"/>
          </p:cNvSpPr>
          <p:nvPr/>
        </p:nvSpPr>
        <p:spPr bwMode="auto">
          <a:xfrm rot="16200000">
            <a:off x="-909490" y="4390595"/>
            <a:ext cx="2651072" cy="307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a:solidFill>
                  <a:schemeClr val="bg1"/>
                </a:solidFill>
              </a:rPr>
              <a:t>TOLUENE CONCENTRATION</a:t>
            </a:r>
          </a:p>
        </p:txBody>
      </p:sp>
    </p:spTree>
    <p:custDataLst>
      <p:tags r:id="rId1"/>
    </p:custDataLst>
    <p:extLst>
      <p:ext uri="{BB962C8B-B14F-4D97-AF65-F5344CB8AC3E}">
        <p14:creationId xmlns:p14="http://schemas.microsoft.com/office/powerpoint/2010/main" val="29649606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401CF7D-63D2-F742-A051-852554EB2327}"/>
              </a:ext>
            </a:extLst>
          </p:cNvPr>
          <p:cNvGrpSpPr/>
          <p:nvPr/>
        </p:nvGrpSpPr>
        <p:grpSpPr>
          <a:xfrm>
            <a:off x="4392616" y="2795143"/>
            <a:ext cx="3341814" cy="1873711"/>
            <a:chOff x="4183145" y="3095446"/>
            <a:chExt cx="3385267" cy="1898074"/>
          </a:xfrm>
        </p:grpSpPr>
        <p:sp>
          <p:nvSpPr>
            <p:cNvPr id="92219" name="AutoShape 36"/>
            <p:cNvSpPr>
              <a:spLocks noChangeArrowheads="1"/>
            </p:cNvSpPr>
            <p:nvPr/>
          </p:nvSpPr>
          <p:spPr bwMode="auto">
            <a:xfrm>
              <a:off x="6477633" y="3095446"/>
              <a:ext cx="1090779" cy="612016"/>
            </a:xfrm>
            <a:prstGeom prst="cloudCallout">
              <a:avLst>
                <a:gd name="adj1" fmla="val -38972"/>
                <a:gd name="adj2" fmla="val 64458"/>
              </a:avLst>
            </a:prstGeom>
            <a:solidFill>
              <a:srgbClr val="E5E5E5"/>
            </a:solidFill>
            <a:ln w="9525">
              <a:noFill/>
              <a:round/>
              <a:headEnd/>
              <a:tailEnd/>
            </a:ln>
            <a:effectLst>
              <a:outerShdw dist="50800" dir="2700000" algn="ctr" rotWithShape="0">
                <a:srgbClr val="051E79">
                  <a:alpha val="0"/>
                </a:srgbClr>
              </a:outerShdw>
            </a:effectLst>
          </p:spPr>
          <p:txBody>
            <a:bodyPr wrap="none" anchor="ctr"/>
            <a:lstStyle/>
            <a:p>
              <a:pPr algn="ctr"/>
              <a:endParaRPr lang="en-US" altLang="en-US"/>
            </a:p>
          </p:txBody>
        </p:sp>
        <p:sp>
          <p:nvSpPr>
            <p:cNvPr id="92168" name="AutoShape 3"/>
            <p:cNvSpPr>
              <a:spLocks noChangeArrowheads="1"/>
            </p:cNvSpPr>
            <p:nvPr/>
          </p:nvSpPr>
          <p:spPr bwMode="auto">
            <a:xfrm>
              <a:off x="4183145" y="3897998"/>
              <a:ext cx="1573057" cy="365174"/>
            </a:xfrm>
            <a:prstGeom prst="triangle">
              <a:avLst>
                <a:gd name="adj" fmla="val 50000"/>
              </a:avLst>
            </a:prstGeom>
            <a:solidFill>
              <a:srgbClr val="E5E5E5"/>
            </a:solidFill>
            <a:ln w="19050">
              <a:noFill/>
              <a:miter lim="800000"/>
              <a:headEnd/>
              <a:tailEnd/>
            </a:ln>
            <a:effectLst/>
          </p:spPr>
          <p:txBody>
            <a:bodyPr wrap="none" lIns="91421" tIns="45710" rIns="91421" bIns="45710" anchor="ctr"/>
            <a:lstStyle/>
            <a:p>
              <a:endParaRPr lang="en-US" altLang="en-US"/>
            </a:p>
          </p:txBody>
        </p:sp>
        <p:sp>
          <p:nvSpPr>
            <p:cNvPr id="92169" name="Rectangle 4"/>
            <p:cNvSpPr>
              <a:spLocks noChangeArrowheads="1"/>
            </p:cNvSpPr>
            <p:nvPr/>
          </p:nvSpPr>
          <p:spPr bwMode="auto">
            <a:xfrm>
              <a:off x="4342323" y="4263172"/>
              <a:ext cx="1292154" cy="730347"/>
            </a:xfrm>
            <a:prstGeom prst="rect">
              <a:avLst/>
            </a:prstGeom>
            <a:solidFill>
              <a:schemeClr val="bg1"/>
            </a:solidFill>
            <a:ln w="22225">
              <a:noFill/>
              <a:miter lim="800000"/>
              <a:headEnd/>
              <a:tailEnd/>
            </a:ln>
            <a:effectLst/>
          </p:spPr>
          <p:txBody>
            <a:bodyPr wrap="none" lIns="91421" tIns="45710" rIns="91421" bIns="45710" anchor="ctr"/>
            <a:lstStyle/>
            <a:p>
              <a:endParaRPr lang="en-US" altLang="en-US"/>
            </a:p>
          </p:txBody>
        </p:sp>
        <p:sp>
          <p:nvSpPr>
            <p:cNvPr id="92170" name="Rectangle 5"/>
            <p:cNvSpPr>
              <a:spLocks noChangeArrowheads="1"/>
            </p:cNvSpPr>
            <p:nvPr/>
          </p:nvSpPr>
          <p:spPr bwMode="auto">
            <a:xfrm>
              <a:off x="4426594" y="4347443"/>
              <a:ext cx="224722" cy="168541"/>
            </a:xfrm>
            <a:prstGeom prst="rect">
              <a:avLst/>
            </a:prstGeom>
            <a:solidFill>
              <a:schemeClr val="bg1"/>
            </a:solidFill>
            <a:ln w="19050">
              <a:solidFill>
                <a:schemeClr val="bg1">
                  <a:lumMod val="50000"/>
                </a:schemeClr>
              </a:solidFill>
              <a:miter lim="800000"/>
              <a:headEnd/>
              <a:tailEnd/>
            </a:ln>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171" name="Rectangle 6"/>
            <p:cNvSpPr>
              <a:spLocks noChangeArrowheads="1"/>
            </p:cNvSpPr>
            <p:nvPr/>
          </p:nvSpPr>
          <p:spPr bwMode="auto">
            <a:xfrm>
              <a:off x="4726224" y="4347443"/>
              <a:ext cx="224722" cy="168541"/>
            </a:xfrm>
            <a:prstGeom prst="rect">
              <a:avLst/>
            </a:prstGeom>
            <a:solidFill>
              <a:schemeClr val="bg1"/>
            </a:solidFill>
            <a:ln w="19050">
              <a:solidFill>
                <a:schemeClr val="bg1">
                  <a:lumMod val="50000"/>
                </a:schemeClr>
              </a:solidFill>
              <a:miter lim="800000"/>
              <a:headEnd/>
              <a:tailEnd/>
            </a:ln>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172" name="Rectangle 7"/>
            <p:cNvSpPr>
              <a:spLocks noChangeArrowheads="1"/>
            </p:cNvSpPr>
            <p:nvPr/>
          </p:nvSpPr>
          <p:spPr bwMode="auto">
            <a:xfrm>
              <a:off x="5025854" y="4347443"/>
              <a:ext cx="224722" cy="168541"/>
            </a:xfrm>
            <a:prstGeom prst="rect">
              <a:avLst/>
            </a:prstGeom>
            <a:solidFill>
              <a:schemeClr val="bg1"/>
            </a:solidFill>
            <a:ln w="19050">
              <a:solidFill>
                <a:schemeClr val="bg1">
                  <a:lumMod val="50000"/>
                </a:schemeClr>
              </a:solidFill>
              <a:miter lim="800000"/>
              <a:headEnd/>
              <a:tailEnd/>
            </a:ln>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173" name="Rectangle 8"/>
            <p:cNvSpPr>
              <a:spLocks noChangeArrowheads="1"/>
            </p:cNvSpPr>
            <p:nvPr/>
          </p:nvSpPr>
          <p:spPr bwMode="auto">
            <a:xfrm>
              <a:off x="5325484" y="4347443"/>
              <a:ext cx="224722" cy="168541"/>
            </a:xfrm>
            <a:prstGeom prst="rect">
              <a:avLst/>
            </a:prstGeom>
            <a:solidFill>
              <a:schemeClr val="bg1"/>
            </a:solidFill>
            <a:ln w="19050">
              <a:solidFill>
                <a:schemeClr val="bg1">
                  <a:lumMod val="50000"/>
                </a:schemeClr>
              </a:solidFill>
              <a:miter lim="800000"/>
              <a:headEnd/>
              <a:tailEnd/>
            </a:ln>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174" name="Rectangle 9"/>
            <p:cNvSpPr>
              <a:spLocks noChangeArrowheads="1"/>
            </p:cNvSpPr>
            <p:nvPr/>
          </p:nvSpPr>
          <p:spPr bwMode="auto">
            <a:xfrm>
              <a:off x="4426594" y="4628346"/>
              <a:ext cx="224722" cy="168541"/>
            </a:xfrm>
            <a:prstGeom prst="rect">
              <a:avLst/>
            </a:prstGeom>
            <a:solidFill>
              <a:schemeClr val="bg1"/>
            </a:solidFill>
            <a:ln w="19050">
              <a:solidFill>
                <a:schemeClr val="bg1">
                  <a:lumMod val="50000"/>
                </a:schemeClr>
              </a:solidFill>
              <a:miter lim="800000"/>
              <a:headEnd/>
              <a:tailEnd/>
            </a:ln>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175" name="Line 10"/>
            <p:cNvSpPr>
              <a:spLocks noChangeShapeType="1"/>
            </p:cNvSpPr>
            <p:nvPr/>
          </p:nvSpPr>
          <p:spPr bwMode="auto">
            <a:xfrm>
              <a:off x="4492138"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76" name="Line 11"/>
            <p:cNvSpPr>
              <a:spLocks noChangeShapeType="1"/>
            </p:cNvSpPr>
            <p:nvPr/>
          </p:nvSpPr>
          <p:spPr bwMode="auto">
            <a:xfrm>
              <a:off x="4567046"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77" name="Line 12"/>
            <p:cNvSpPr>
              <a:spLocks noChangeShapeType="1"/>
            </p:cNvSpPr>
            <p:nvPr/>
          </p:nvSpPr>
          <p:spPr bwMode="auto">
            <a:xfrm>
              <a:off x="4791768"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78" name="Line 13"/>
            <p:cNvSpPr>
              <a:spLocks noChangeShapeType="1"/>
            </p:cNvSpPr>
            <p:nvPr/>
          </p:nvSpPr>
          <p:spPr bwMode="auto">
            <a:xfrm>
              <a:off x="4866676"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79" name="Line 14"/>
            <p:cNvSpPr>
              <a:spLocks noChangeShapeType="1"/>
            </p:cNvSpPr>
            <p:nvPr/>
          </p:nvSpPr>
          <p:spPr bwMode="auto">
            <a:xfrm>
              <a:off x="5100761"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0" name="Line 15"/>
            <p:cNvSpPr>
              <a:spLocks noChangeShapeType="1"/>
            </p:cNvSpPr>
            <p:nvPr/>
          </p:nvSpPr>
          <p:spPr bwMode="auto">
            <a:xfrm>
              <a:off x="5175669"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1" name="Line 16"/>
            <p:cNvSpPr>
              <a:spLocks noChangeShapeType="1"/>
            </p:cNvSpPr>
            <p:nvPr/>
          </p:nvSpPr>
          <p:spPr bwMode="auto">
            <a:xfrm>
              <a:off x="5400392"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2" name="Line 17"/>
            <p:cNvSpPr>
              <a:spLocks noChangeShapeType="1"/>
            </p:cNvSpPr>
            <p:nvPr/>
          </p:nvSpPr>
          <p:spPr bwMode="auto">
            <a:xfrm>
              <a:off x="5475299" y="4347443"/>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3" name="Line 18"/>
            <p:cNvSpPr>
              <a:spLocks noChangeShapeType="1"/>
            </p:cNvSpPr>
            <p:nvPr/>
          </p:nvSpPr>
          <p:spPr bwMode="auto">
            <a:xfrm>
              <a:off x="4501502" y="4628346"/>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4" name="Line 19"/>
            <p:cNvSpPr>
              <a:spLocks noChangeShapeType="1"/>
            </p:cNvSpPr>
            <p:nvPr/>
          </p:nvSpPr>
          <p:spPr bwMode="auto">
            <a:xfrm>
              <a:off x="4576409" y="4628346"/>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5" name="Line 20"/>
            <p:cNvSpPr>
              <a:spLocks noChangeShapeType="1"/>
            </p:cNvSpPr>
            <p:nvPr/>
          </p:nvSpPr>
          <p:spPr bwMode="auto">
            <a:xfrm>
              <a:off x="4426594" y="4422350"/>
              <a:ext cx="224722" cy="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6" name="Line 21"/>
            <p:cNvSpPr>
              <a:spLocks noChangeShapeType="1"/>
            </p:cNvSpPr>
            <p:nvPr/>
          </p:nvSpPr>
          <p:spPr bwMode="auto">
            <a:xfrm>
              <a:off x="4726224" y="4422350"/>
              <a:ext cx="224722" cy="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7" name="Line 22"/>
            <p:cNvSpPr>
              <a:spLocks noChangeShapeType="1"/>
            </p:cNvSpPr>
            <p:nvPr/>
          </p:nvSpPr>
          <p:spPr bwMode="auto">
            <a:xfrm>
              <a:off x="5025854" y="4422350"/>
              <a:ext cx="224722" cy="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8" name="Line 23"/>
            <p:cNvSpPr>
              <a:spLocks noChangeShapeType="1"/>
            </p:cNvSpPr>
            <p:nvPr/>
          </p:nvSpPr>
          <p:spPr bwMode="auto">
            <a:xfrm>
              <a:off x="5325484" y="4422350"/>
              <a:ext cx="224722" cy="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89" name="Line 24"/>
            <p:cNvSpPr>
              <a:spLocks noChangeShapeType="1"/>
            </p:cNvSpPr>
            <p:nvPr/>
          </p:nvSpPr>
          <p:spPr bwMode="auto">
            <a:xfrm>
              <a:off x="4426594" y="4703254"/>
              <a:ext cx="224722" cy="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90" name="Rectangle 25"/>
            <p:cNvSpPr>
              <a:spLocks noChangeArrowheads="1"/>
            </p:cNvSpPr>
            <p:nvPr/>
          </p:nvSpPr>
          <p:spPr bwMode="auto">
            <a:xfrm>
              <a:off x="5325484" y="4618982"/>
              <a:ext cx="224722" cy="168541"/>
            </a:xfrm>
            <a:prstGeom prst="rect">
              <a:avLst/>
            </a:prstGeom>
            <a:solidFill>
              <a:schemeClr val="bg1"/>
            </a:solidFill>
            <a:ln w="19050">
              <a:solidFill>
                <a:schemeClr val="bg1">
                  <a:lumMod val="50000"/>
                </a:schemeClr>
              </a:solidFill>
              <a:miter lim="800000"/>
              <a:headEnd/>
              <a:tailEnd/>
            </a:ln>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191" name="Line 26"/>
            <p:cNvSpPr>
              <a:spLocks noChangeShapeType="1"/>
            </p:cNvSpPr>
            <p:nvPr/>
          </p:nvSpPr>
          <p:spPr bwMode="auto">
            <a:xfrm>
              <a:off x="5400392" y="4618982"/>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92" name="Line 27"/>
            <p:cNvSpPr>
              <a:spLocks noChangeShapeType="1"/>
            </p:cNvSpPr>
            <p:nvPr/>
          </p:nvSpPr>
          <p:spPr bwMode="auto">
            <a:xfrm>
              <a:off x="5475299" y="4618982"/>
              <a:ext cx="0" cy="168541"/>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93" name="Line 28"/>
            <p:cNvSpPr>
              <a:spLocks noChangeShapeType="1"/>
            </p:cNvSpPr>
            <p:nvPr/>
          </p:nvSpPr>
          <p:spPr bwMode="auto">
            <a:xfrm>
              <a:off x="5325484" y="4693890"/>
              <a:ext cx="224722" cy="0"/>
            </a:xfrm>
            <a:prstGeom prst="line">
              <a:avLst/>
            </a:prstGeom>
            <a:noFill/>
            <a:ln w="9525">
              <a:solidFill>
                <a:schemeClr val="bg1">
                  <a:lumMod val="50000"/>
                </a:schemeClr>
              </a:solidFill>
              <a:round/>
              <a:headEnd/>
              <a:tailEnd/>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92194" name="AutoShape 29"/>
            <p:cNvSpPr>
              <a:spLocks noChangeArrowheads="1"/>
            </p:cNvSpPr>
            <p:nvPr/>
          </p:nvSpPr>
          <p:spPr bwMode="auto">
            <a:xfrm>
              <a:off x="5943471" y="3841817"/>
              <a:ext cx="102998" cy="449445"/>
            </a:xfrm>
            <a:prstGeom prst="roundRect">
              <a:avLst>
                <a:gd name="adj" fmla="val 16667"/>
              </a:avLst>
            </a:prstGeom>
            <a:solidFill>
              <a:schemeClr val="bg1"/>
            </a:solidFill>
            <a:ln w="22225">
              <a:noFill/>
              <a:round/>
              <a:headEnd/>
              <a:tailEnd/>
            </a:ln>
            <a:effectLst/>
          </p:spPr>
          <p:txBody>
            <a:bodyPr wrap="none" lIns="91421" tIns="45710" rIns="91421" bIns="45710" anchor="ctr"/>
            <a:lstStyle/>
            <a:p>
              <a:endParaRPr lang="en-US" altLang="en-US"/>
            </a:p>
          </p:txBody>
        </p:sp>
        <p:sp>
          <p:nvSpPr>
            <p:cNvPr id="92195" name="AutoShape 30"/>
            <p:cNvSpPr>
              <a:spLocks noChangeArrowheads="1"/>
            </p:cNvSpPr>
            <p:nvPr/>
          </p:nvSpPr>
          <p:spPr bwMode="auto">
            <a:xfrm>
              <a:off x="6205647" y="3851181"/>
              <a:ext cx="102998" cy="806291"/>
            </a:xfrm>
            <a:prstGeom prst="roundRect">
              <a:avLst>
                <a:gd name="adj" fmla="val 16667"/>
              </a:avLst>
            </a:prstGeom>
            <a:solidFill>
              <a:schemeClr val="bg1">
                <a:lumMod val="95000"/>
              </a:schemeClr>
            </a:solidFill>
            <a:ln w="22225">
              <a:noFill/>
              <a:round/>
              <a:headEnd/>
              <a:tailEnd/>
            </a:ln>
            <a:effectLst/>
          </p:spPr>
          <p:txBody>
            <a:bodyPr wrap="none" lIns="91421" tIns="45710" rIns="91421" bIns="45710" anchor="ctr"/>
            <a:lstStyle/>
            <a:p>
              <a:endParaRPr lang="en-US" altLang="en-US"/>
            </a:p>
          </p:txBody>
        </p:sp>
        <p:sp>
          <p:nvSpPr>
            <p:cNvPr id="92196" name="AutoShape 31"/>
            <p:cNvSpPr>
              <a:spLocks noChangeArrowheads="1"/>
            </p:cNvSpPr>
            <p:nvPr/>
          </p:nvSpPr>
          <p:spPr bwMode="auto">
            <a:xfrm>
              <a:off x="6486550" y="3851181"/>
              <a:ext cx="102998" cy="806291"/>
            </a:xfrm>
            <a:prstGeom prst="roundRect">
              <a:avLst>
                <a:gd name="adj" fmla="val 16667"/>
              </a:avLst>
            </a:prstGeom>
            <a:solidFill>
              <a:schemeClr val="bg1">
                <a:lumMod val="95000"/>
              </a:schemeClr>
            </a:solidFill>
            <a:ln w="22225">
              <a:noFill/>
              <a:round/>
              <a:headEnd/>
              <a:tailEnd/>
            </a:ln>
            <a:effectLst/>
          </p:spPr>
          <p:txBody>
            <a:bodyPr wrap="none" lIns="91421" tIns="45710" rIns="91421" bIns="45710" anchor="ctr"/>
            <a:lstStyle/>
            <a:p>
              <a:endParaRPr lang="en-US" altLang="en-US"/>
            </a:p>
          </p:txBody>
        </p:sp>
        <p:sp>
          <p:nvSpPr>
            <p:cNvPr id="92197" name="AutoShape 32"/>
            <p:cNvSpPr>
              <a:spLocks noChangeArrowheads="1"/>
            </p:cNvSpPr>
            <p:nvPr/>
          </p:nvSpPr>
          <p:spPr bwMode="auto">
            <a:xfrm>
              <a:off x="6767452" y="3851181"/>
              <a:ext cx="102998" cy="806291"/>
            </a:xfrm>
            <a:prstGeom prst="roundRect">
              <a:avLst>
                <a:gd name="adj" fmla="val 16667"/>
              </a:avLst>
            </a:prstGeom>
            <a:solidFill>
              <a:schemeClr val="bg1">
                <a:lumMod val="95000"/>
              </a:schemeClr>
            </a:solidFill>
            <a:ln w="22225">
              <a:noFill/>
              <a:round/>
              <a:headEnd/>
              <a:tailEnd/>
            </a:ln>
            <a:effectLst/>
          </p:spPr>
          <p:txBody>
            <a:bodyPr wrap="none" lIns="91421" tIns="45710" rIns="91421" bIns="45710" anchor="ctr"/>
            <a:lstStyle/>
            <a:p>
              <a:endParaRPr lang="en-US" altLang="en-US"/>
            </a:p>
          </p:txBody>
        </p:sp>
        <p:sp>
          <p:nvSpPr>
            <p:cNvPr id="92217" name="AutoShape 34"/>
            <p:cNvSpPr>
              <a:spLocks noChangeArrowheads="1"/>
            </p:cNvSpPr>
            <p:nvPr/>
          </p:nvSpPr>
          <p:spPr bwMode="auto">
            <a:xfrm>
              <a:off x="6758089" y="3527277"/>
              <a:ext cx="692894" cy="320393"/>
            </a:xfrm>
            <a:prstGeom prst="cloudCallout">
              <a:avLst>
                <a:gd name="adj1" fmla="val -41556"/>
                <a:gd name="adj2" fmla="val 48741"/>
              </a:avLst>
            </a:prstGeom>
            <a:solidFill>
              <a:schemeClr val="bg1">
                <a:lumMod val="75000"/>
              </a:schemeClr>
            </a:solidFill>
            <a:ln w="9525">
              <a:noFill/>
              <a:round/>
              <a:headEnd/>
              <a:tailEnd/>
            </a:ln>
            <a:effectLst>
              <a:outerShdw dist="50800" dir="2700000" algn="ctr" rotWithShape="0">
                <a:srgbClr val="051E79">
                  <a:alpha val="0"/>
                </a:srgbClr>
              </a:outerShdw>
            </a:effectLst>
          </p:spPr>
          <p:txBody>
            <a:bodyPr wrap="none" anchor="ctr"/>
            <a:lstStyle/>
            <a:p>
              <a:pPr algn="ctr"/>
              <a:endParaRPr lang="en-US" altLang="en-US"/>
            </a:p>
          </p:txBody>
        </p:sp>
        <p:sp>
          <p:nvSpPr>
            <p:cNvPr id="92218" name="AutoShape 35"/>
            <p:cNvSpPr>
              <a:spLocks noChangeArrowheads="1"/>
            </p:cNvSpPr>
            <p:nvPr/>
          </p:nvSpPr>
          <p:spPr bwMode="auto">
            <a:xfrm>
              <a:off x="6486550" y="3372326"/>
              <a:ext cx="787698" cy="387378"/>
            </a:xfrm>
            <a:prstGeom prst="cloudCallout">
              <a:avLst>
                <a:gd name="adj1" fmla="val -43750"/>
                <a:gd name="adj2" fmla="val 70000"/>
              </a:avLst>
            </a:prstGeom>
            <a:solidFill>
              <a:schemeClr val="bg2"/>
            </a:solidFill>
            <a:ln w="9525">
              <a:noFill/>
              <a:round/>
              <a:headEnd/>
              <a:tailEnd/>
            </a:ln>
            <a:effectLst>
              <a:outerShdw dist="50800" dir="2700000" algn="ctr" rotWithShape="0">
                <a:srgbClr val="051E79">
                  <a:alpha val="0"/>
                </a:srgbClr>
              </a:outerShdw>
            </a:effectLst>
          </p:spPr>
          <p:txBody>
            <a:bodyPr wrap="none" anchor="ctr"/>
            <a:lstStyle/>
            <a:p>
              <a:pPr algn="ctr"/>
              <a:endParaRPr lang="en-US" altLang="en-US"/>
            </a:p>
          </p:txBody>
        </p:sp>
        <p:sp>
          <p:nvSpPr>
            <p:cNvPr id="92220" name="AutoShape 37"/>
            <p:cNvSpPr>
              <a:spLocks noChangeArrowheads="1"/>
            </p:cNvSpPr>
            <p:nvPr/>
          </p:nvSpPr>
          <p:spPr bwMode="auto">
            <a:xfrm>
              <a:off x="5934107" y="3352957"/>
              <a:ext cx="617986" cy="400290"/>
            </a:xfrm>
            <a:prstGeom prst="cloudCallout">
              <a:avLst>
                <a:gd name="adj1" fmla="val -42046"/>
                <a:gd name="adj2" fmla="val 69315"/>
              </a:avLst>
            </a:prstGeom>
            <a:solidFill>
              <a:schemeClr val="bg1"/>
            </a:solidFill>
            <a:ln w="9525">
              <a:noFill/>
              <a:round/>
              <a:headEnd/>
              <a:tailEnd/>
            </a:ln>
            <a:effectLst>
              <a:outerShdw dist="50800" dir="2700000" algn="ctr" rotWithShape="0">
                <a:srgbClr val="051E79">
                  <a:alpha val="0"/>
                </a:srgbClr>
              </a:outerShdw>
            </a:effectLst>
          </p:spPr>
          <p:txBody>
            <a:bodyPr wrap="none" anchor="ctr"/>
            <a:lstStyle/>
            <a:p>
              <a:pPr algn="ctr"/>
              <a:endParaRPr lang="en-US" altLang="en-US"/>
            </a:p>
          </p:txBody>
        </p:sp>
        <p:sp>
          <p:nvSpPr>
            <p:cNvPr id="92206" name="AutoShape 47"/>
            <p:cNvSpPr>
              <a:spLocks noChangeArrowheads="1"/>
            </p:cNvSpPr>
            <p:nvPr/>
          </p:nvSpPr>
          <p:spPr bwMode="auto">
            <a:xfrm>
              <a:off x="5877926" y="4203821"/>
              <a:ext cx="224722" cy="461393"/>
            </a:xfrm>
            <a:prstGeom prst="roundRect">
              <a:avLst>
                <a:gd name="adj" fmla="val 16667"/>
              </a:avLst>
            </a:prstGeom>
            <a:solidFill>
              <a:schemeClr val="bg1">
                <a:lumMod val="95000"/>
              </a:schemeClr>
            </a:solidFill>
            <a:ln w="22225">
              <a:noFill/>
              <a:round/>
              <a:headEnd/>
              <a:tailEnd/>
            </a:ln>
            <a:effectLst/>
          </p:spPr>
          <p:txBody>
            <a:bodyPr wrap="none" lIns="91421" tIns="45710" rIns="91421" bIns="45710" anchor="ctr"/>
            <a:lstStyle/>
            <a:p>
              <a:endParaRPr lang="en-US" altLang="en-US"/>
            </a:p>
          </p:txBody>
        </p:sp>
        <p:sp>
          <p:nvSpPr>
            <p:cNvPr id="92207" name="Rectangle 48"/>
            <p:cNvSpPr>
              <a:spLocks noChangeArrowheads="1"/>
            </p:cNvSpPr>
            <p:nvPr/>
          </p:nvSpPr>
          <p:spPr bwMode="auto">
            <a:xfrm>
              <a:off x="5634477" y="4572166"/>
              <a:ext cx="1521837" cy="421354"/>
            </a:xfrm>
            <a:prstGeom prst="rect">
              <a:avLst/>
            </a:prstGeom>
            <a:solidFill>
              <a:schemeClr val="bg1">
                <a:lumMod val="95000"/>
              </a:schemeClr>
            </a:solidFill>
            <a:ln w="22225">
              <a:noFill/>
              <a:miter lim="800000"/>
              <a:headEnd/>
              <a:tailEnd/>
            </a:ln>
            <a:effectLst/>
          </p:spPr>
          <p:txBody>
            <a:bodyPr wrap="none" lIns="91421" tIns="45710" rIns="91421" bIns="45710" anchor="ctr"/>
            <a:lstStyle/>
            <a:p>
              <a:endParaRPr lang="en-US" altLang="en-US"/>
            </a:p>
          </p:txBody>
        </p:sp>
        <p:grpSp>
          <p:nvGrpSpPr>
            <p:cNvPr id="92211" name="Group 53"/>
            <p:cNvGrpSpPr>
              <a:grpSpLocks/>
            </p:cNvGrpSpPr>
            <p:nvPr/>
          </p:nvGrpSpPr>
          <p:grpSpPr bwMode="auto">
            <a:xfrm>
              <a:off x="4730906" y="4628346"/>
              <a:ext cx="524352" cy="365174"/>
              <a:chOff x="2336" y="4704"/>
              <a:chExt cx="576" cy="312"/>
            </a:xfrm>
            <a:solidFill>
              <a:schemeClr val="bg1">
                <a:lumMod val="85000"/>
              </a:schemeClr>
            </a:solidFill>
          </p:grpSpPr>
          <p:sp>
            <p:nvSpPr>
              <p:cNvPr id="92214" name="Rectangle 54"/>
              <p:cNvSpPr>
                <a:spLocks noChangeArrowheads="1"/>
              </p:cNvSpPr>
              <p:nvPr/>
            </p:nvSpPr>
            <p:spPr bwMode="auto">
              <a:xfrm>
                <a:off x="2336" y="4704"/>
                <a:ext cx="192" cy="312"/>
              </a:xfrm>
              <a:prstGeom prst="rect">
                <a:avLst/>
              </a:prstGeom>
              <a:grpFill/>
              <a:ln w="19050">
                <a:no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215" name="Rectangle 55"/>
              <p:cNvSpPr>
                <a:spLocks noChangeArrowheads="1"/>
              </p:cNvSpPr>
              <p:nvPr/>
            </p:nvSpPr>
            <p:spPr bwMode="auto">
              <a:xfrm>
                <a:off x="2528" y="4704"/>
                <a:ext cx="192" cy="312"/>
              </a:xfrm>
              <a:prstGeom prst="rect">
                <a:avLst/>
              </a:prstGeom>
              <a:grpFill/>
              <a:ln w="19050">
                <a:no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2216" name="Rectangle 56"/>
              <p:cNvSpPr>
                <a:spLocks noChangeArrowheads="1"/>
              </p:cNvSpPr>
              <p:nvPr/>
            </p:nvSpPr>
            <p:spPr bwMode="auto">
              <a:xfrm>
                <a:off x="2720" y="4704"/>
                <a:ext cx="192" cy="312"/>
              </a:xfrm>
              <a:prstGeom prst="rect">
                <a:avLst/>
              </a:prstGeom>
              <a:grpFill/>
              <a:ln w="19050">
                <a:no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grpSp>
      <p:sp>
        <p:nvSpPr>
          <p:cNvPr id="92164" name="Rectangle 40"/>
          <p:cNvSpPr>
            <a:spLocks noGrp="1" noChangeArrowheads="1"/>
          </p:cNvSpPr>
          <p:nvPr>
            <p:ph type="title"/>
          </p:nvPr>
        </p:nvSpPr>
        <p:spPr/>
        <p:txBody>
          <a:bodyPr/>
          <a:lstStyle/>
          <a:p>
            <a:r>
              <a:rPr lang="en-US" altLang="en-US" i="1"/>
              <a:t>De Minimis </a:t>
            </a:r>
            <a:r>
              <a:rPr lang="en-US" altLang="en-US"/>
              <a:t>Exemption: How It Works… (cont.)</a:t>
            </a:r>
          </a:p>
        </p:txBody>
      </p:sp>
      <p:sp>
        <p:nvSpPr>
          <p:cNvPr id="45094" name="Rectangle 41"/>
          <p:cNvSpPr>
            <a:spLocks noGrp="1" noChangeArrowheads="1"/>
          </p:cNvSpPr>
          <p:nvPr>
            <p:ph type="body" sz="quarter" idx="10"/>
          </p:nvPr>
        </p:nvSpPr>
        <p:spPr>
          <a:xfrm>
            <a:off x="481014" y="1734532"/>
            <a:ext cx="10377486" cy="945169"/>
          </a:xfrm>
        </p:spPr>
        <p:txBody>
          <a:bodyPr/>
          <a:lstStyle/>
          <a:p>
            <a:r>
              <a:rPr lang="en-US"/>
              <a:t>Processing a non-Chemical of Special Concern in a mixture to above the </a:t>
            </a:r>
            <a:r>
              <a:rPr lang="en-US" i="1"/>
              <a:t>de minimis </a:t>
            </a:r>
            <a:r>
              <a:rPr lang="en-US"/>
              <a:t>concentration triggers threshold determinations and, if thresholds are met, release calculation requirements</a:t>
            </a:r>
          </a:p>
        </p:txBody>
      </p:sp>
      <p:sp>
        <p:nvSpPr>
          <p:cNvPr id="92201" name="Text Box 42"/>
          <p:cNvSpPr txBox="1">
            <a:spLocks noChangeArrowheads="1"/>
          </p:cNvSpPr>
          <p:nvPr/>
        </p:nvSpPr>
        <p:spPr bwMode="auto">
          <a:xfrm>
            <a:off x="1198053" y="4808620"/>
            <a:ext cx="3499590" cy="73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squar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SzPct val="90000"/>
              <a:buFont typeface="Times" panose="02020603050405020304" pitchFamily="18" charset="0"/>
              <a:buChar char="•"/>
            </a:pPr>
            <a:r>
              <a:rPr lang="en-US" altLang="en-US" sz="1400" i="1">
                <a:solidFill>
                  <a:schemeClr val="bg1"/>
                </a:solidFill>
              </a:rPr>
              <a:t> De minimis</a:t>
            </a:r>
            <a:r>
              <a:rPr lang="en-US" altLang="en-US" sz="1400">
                <a:solidFill>
                  <a:schemeClr val="bg1"/>
                </a:solidFill>
              </a:rPr>
              <a:t> exemption DOES apply</a:t>
            </a:r>
          </a:p>
          <a:p>
            <a:pPr>
              <a:buSzPct val="90000"/>
              <a:buFont typeface="Times" panose="02020603050405020304" pitchFamily="18" charset="0"/>
              <a:buChar char="•"/>
            </a:pPr>
            <a:r>
              <a:rPr lang="en-US" altLang="en-US" sz="1400">
                <a:solidFill>
                  <a:schemeClr val="bg1"/>
                </a:solidFill>
              </a:rPr>
              <a:t> Threshold determination not required</a:t>
            </a:r>
          </a:p>
          <a:p>
            <a:pPr>
              <a:buSzPct val="90000"/>
              <a:buFont typeface="Times" panose="02020603050405020304" pitchFamily="18" charset="0"/>
              <a:buChar char="•"/>
            </a:pPr>
            <a:r>
              <a:rPr lang="en-US" altLang="en-US" sz="1400">
                <a:solidFill>
                  <a:schemeClr val="bg1"/>
                </a:solidFill>
              </a:rPr>
              <a:t> Release calculations not required</a:t>
            </a:r>
          </a:p>
        </p:txBody>
      </p:sp>
      <p:sp>
        <p:nvSpPr>
          <p:cNvPr id="92204" name="Rectangle 45"/>
          <p:cNvSpPr>
            <a:spLocks noChangeArrowheads="1"/>
          </p:cNvSpPr>
          <p:nvPr/>
        </p:nvSpPr>
        <p:spPr bwMode="auto">
          <a:xfrm>
            <a:off x="1626021" y="5850212"/>
            <a:ext cx="1319041" cy="307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chemeClr val="bg1"/>
                </a:solidFill>
              </a:rPr>
              <a:t>Toluene &lt; 1%</a:t>
            </a:r>
          </a:p>
        </p:txBody>
      </p:sp>
      <p:sp>
        <p:nvSpPr>
          <p:cNvPr id="92208" name="Text Box 49"/>
          <p:cNvSpPr txBox="1">
            <a:spLocks noChangeArrowheads="1"/>
          </p:cNvSpPr>
          <p:nvPr/>
        </p:nvSpPr>
        <p:spPr bwMode="auto">
          <a:xfrm>
            <a:off x="5762417" y="4300258"/>
            <a:ext cx="1526893" cy="307756"/>
          </a:xfrm>
          <a:prstGeom prst="rect">
            <a:avLst/>
          </a:prstGeom>
          <a:noFill/>
          <a:ln>
            <a:noFill/>
          </a:ln>
        </p:spPr>
        <p:txBody>
          <a:bodyPr wrap="squar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1400"/>
              <a:t>Acme Industries</a:t>
            </a:r>
            <a:endParaRPr lang="en-US" altLang="en-US" sz="1600">
              <a:latin typeface="Futura Bk BT"/>
            </a:endParaRPr>
          </a:p>
        </p:txBody>
      </p:sp>
      <p:sp>
        <p:nvSpPr>
          <p:cNvPr id="734258" name="Freeform 50"/>
          <p:cNvSpPr>
            <a:spLocks/>
          </p:cNvSpPr>
          <p:nvPr/>
        </p:nvSpPr>
        <p:spPr bwMode="auto">
          <a:xfrm flipH="1">
            <a:off x="1772513" y="2871410"/>
            <a:ext cx="7979808" cy="2946837"/>
          </a:xfrm>
          <a:custGeom>
            <a:avLst/>
            <a:gdLst>
              <a:gd name="T0" fmla="*/ 0 w 4052"/>
              <a:gd name="T1" fmla="*/ 0 h 1432"/>
              <a:gd name="T2" fmla="*/ 2147483646 w 4052"/>
              <a:gd name="T3" fmla="*/ 2147483646 h 1432"/>
              <a:gd name="T4" fmla="*/ 2147483646 w 4052"/>
              <a:gd name="T5" fmla="*/ 2147483646 h 1432"/>
              <a:gd name="T6" fmla="*/ 2147483646 w 4052"/>
              <a:gd name="T7" fmla="*/ 2147483646 h 1432"/>
              <a:gd name="T8" fmla="*/ 2147483646 w 4052"/>
              <a:gd name="T9" fmla="*/ 2147483646 h 1432"/>
              <a:gd name="T10" fmla="*/ 0 60000 65536"/>
              <a:gd name="T11" fmla="*/ 0 60000 65536"/>
              <a:gd name="T12" fmla="*/ 0 60000 65536"/>
              <a:gd name="T13" fmla="*/ 0 60000 65536"/>
              <a:gd name="T14" fmla="*/ 0 60000 65536"/>
              <a:gd name="T15" fmla="*/ 0 w 4052"/>
              <a:gd name="T16" fmla="*/ 0 h 1432"/>
              <a:gd name="T17" fmla="*/ 4052 w 4052"/>
              <a:gd name="T18" fmla="*/ 1432 h 1432"/>
            </a:gdLst>
            <a:ahLst/>
            <a:cxnLst>
              <a:cxn ang="T10">
                <a:pos x="T0" y="T1"/>
              </a:cxn>
              <a:cxn ang="T11">
                <a:pos x="T2" y="T3"/>
              </a:cxn>
              <a:cxn ang="T12">
                <a:pos x="T4" y="T5"/>
              </a:cxn>
              <a:cxn ang="T13">
                <a:pos x="T6" y="T7"/>
              </a:cxn>
              <a:cxn ang="T14">
                <a:pos x="T8" y="T9"/>
              </a:cxn>
            </a:cxnLst>
            <a:rect l="T15" t="T16" r="T17" b="T18"/>
            <a:pathLst>
              <a:path w="4052" h="1432">
                <a:moveTo>
                  <a:pt x="0" y="0"/>
                </a:moveTo>
                <a:cubicBezTo>
                  <a:pt x="536" y="0"/>
                  <a:pt x="799" y="99"/>
                  <a:pt x="1084" y="229"/>
                </a:cubicBezTo>
                <a:cubicBezTo>
                  <a:pt x="1488" y="440"/>
                  <a:pt x="1801" y="829"/>
                  <a:pt x="2112" y="1016"/>
                </a:cubicBezTo>
                <a:cubicBezTo>
                  <a:pt x="2427" y="1206"/>
                  <a:pt x="2653" y="1304"/>
                  <a:pt x="2976" y="1368"/>
                </a:cubicBezTo>
                <a:cubicBezTo>
                  <a:pt x="3299" y="1432"/>
                  <a:pt x="3784" y="1416"/>
                  <a:pt x="4052" y="1398"/>
                </a:cubicBezTo>
              </a:path>
            </a:pathLst>
          </a:custGeom>
          <a:noFill/>
          <a:ln w="50800">
            <a:solidFill>
              <a:srgbClr val="006CB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1421" tIns="45710" rIns="91421" bIns="45710" anchor="ctr"/>
          <a:lstStyle/>
          <a:p>
            <a:endParaRPr lang="en-US"/>
          </a:p>
        </p:txBody>
      </p:sp>
      <p:sp>
        <p:nvSpPr>
          <p:cNvPr id="92205" name="Rectangle 46"/>
          <p:cNvSpPr>
            <a:spLocks noChangeArrowheads="1"/>
          </p:cNvSpPr>
          <p:nvPr/>
        </p:nvSpPr>
        <p:spPr bwMode="auto">
          <a:xfrm>
            <a:off x="8899995" y="3009505"/>
            <a:ext cx="1386880" cy="5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b="1">
                <a:solidFill>
                  <a:schemeClr val="bg1"/>
                </a:solidFill>
              </a:rPr>
              <a:t>Concentrated </a:t>
            </a:r>
          </a:p>
          <a:p>
            <a:r>
              <a:rPr lang="en-US" altLang="en-US" sz="1400" b="1">
                <a:solidFill>
                  <a:schemeClr val="bg1"/>
                </a:solidFill>
              </a:rPr>
              <a:t>Toluene </a:t>
            </a:r>
            <a:r>
              <a:rPr lang="en-US" altLang="en-US" sz="1400" b="1" u="sng">
                <a:solidFill>
                  <a:schemeClr val="bg1"/>
                </a:solidFill>
              </a:rPr>
              <a:t>&gt;</a:t>
            </a:r>
            <a:r>
              <a:rPr lang="en-US" altLang="en-US" sz="1400" b="1">
                <a:solidFill>
                  <a:schemeClr val="bg1"/>
                </a:solidFill>
              </a:rPr>
              <a:t> 1%</a:t>
            </a:r>
          </a:p>
        </p:txBody>
      </p:sp>
      <p:sp>
        <p:nvSpPr>
          <p:cNvPr id="92202" name="Text Box 43"/>
          <p:cNvSpPr txBox="1">
            <a:spLocks noChangeArrowheads="1"/>
          </p:cNvSpPr>
          <p:nvPr/>
        </p:nvSpPr>
        <p:spPr bwMode="auto">
          <a:xfrm>
            <a:off x="7523906" y="4808620"/>
            <a:ext cx="3392172" cy="73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non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SzPct val="90000"/>
              <a:buFont typeface="Times" panose="02020603050405020304" pitchFamily="18" charset="0"/>
              <a:buChar char="•"/>
            </a:pPr>
            <a:r>
              <a:rPr lang="en-US" altLang="en-US" sz="1400" i="1">
                <a:solidFill>
                  <a:schemeClr val="bg1"/>
                </a:solidFill>
              </a:rPr>
              <a:t> De minimis</a:t>
            </a:r>
            <a:r>
              <a:rPr lang="en-US" altLang="en-US" sz="1400">
                <a:solidFill>
                  <a:schemeClr val="bg1"/>
                </a:solidFill>
              </a:rPr>
              <a:t> exemption does </a:t>
            </a:r>
            <a:r>
              <a:rPr lang="en-US" altLang="en-US" sz="1400" u="sng">
                <a:solidFill>
                  <a:schemeClr val="bg1"/>
                </a:solidFill>
              </a:rPr>
              <a:t>NOT</a:t>
            </a:r>
            <a:r>
              <a:rPr lang="en-US" altLang="en-US" sz="1400">
                <a:solidFill>
                  <a:schemeClr val="bg1"/>
                </a:solidFill>
              </a:rPr>
              <a:t> apply</a:t>
            </a:r>
          </a:p>
          <a:p>
            <a:pPr>
              <a:buSzPct val="90000"/>
              <a:buFont typeface="Times" panose="02020603050405020304" pitchFamily="18" charset="0"/>
              <a:buChar char="•"/>
            </a:pPr>
            <a:r>
              <a:rPr lang="en-US" altLang="en-US" sz="1400">
                <a:solidFill>
                  <a:schemeClr val="bg1"/>
                </a:solidFill>
              </a:rPr>
              <a:t> Threshold determination required</a:t>
            </a:r>
          </a:p>
          <a:p>
            <a:pPr>
              <a:buSzPct val="90000"/>
              <a:buFont typeface="Times" panose="02020603050405020304" pitchFamily="18" charset="0"/>
              <a:buChar char="•"/>
            </a:pPr>
            <a:r>
              <a:rPr lang="en-US" altLang="en-US" sz="1400">
                <a:solidFill>
                  <a:schemeClr val="bg1"/>
                </a:solidFill>
              </a:rPr>
              <a:t> Release calculations still required</a:t>
            </a:r>
          </a:p>
        </p:txBody>
      </p:sp>
      <p:sp>
        <p:nvSpPr>
          <p:cNvPr id="9" name="Rectangle 8">
            <a:extLst>
              <a:ext uri="{FF2B5EF4-FFF2-40B4-BE49-F238E27FC236}">
                <a16:creationId xmlns:a16="http://schemas.microsoft.com/office/drawing/2014/main" id="{212C2049-C80D-7745-A5F0-4E37F5D2ED24}"/>
              </a:ext>
            </a:extLst>
          </p:cNvPr>
          <p:cNvSpPr/>
          <p:nvPr/>
        </p:nvSpPr>
        <p:spPr>
          <a:xfrm>
            <a:off x="1704210" y="3283018"/>
            <a:ext cx="2099594" cy="1217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92203" name="Rectangle 44"/>
          <p:cNvSpPr>
            <a:spLocks noChangeArrowheads="1"/>
          </p:cNvSpPr>
          <p:nvPr/>
        </p:nvSpPr>
        <p:spPr bwMode="auto">
          <a:xfrm>
            <a:off x="1809906" y="3318881"/>
            <a:ext cx="2024682" cy="1138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85000"/>
              </a:lnSpc>
              <a:spcBef>
                <a:spcPct val="40000"/>
              </a:spcBef>
              <a:buClr>
                <a:srgbClr val="006600"/>
              </a:buClr>
              <a:buSzPct val="75000"/>
              <a:buFont typeface="Monotype Sorts" pitchFamily="2" charset="2"/>
              <a:buNone/>
            </a:pPr>
            <a:r>
              <a:rPr lang="en-US" altLang="en-US" sz="1600" b="1">
                <a:solidFill>
                  <a:srgbClr val="008752"/>
                </a:solidFill>
              </a:rPr>
              <a:t>Solvent Raw Material containing trace amounts of toluene containing</a:t>
            </a:r>
            <a:endParaRPr lang="en-US" altLang="en-US" sz="1800" b="1">
              <a:solidFill>
                <a:srgbClr val="008752"/>
              </a:solidFill>
            </a:endParaRPr>
          </a:p>
        </p:txBody>
      </p:sp>
      <p:sp>
        <p:nvSpPr>
          <p:cNvPr id="68" name="Rectangle 67">
            <a:extLst>
              <a:ext uri="{FF2B5EF4-FFF2-40B4-BE49-F238E27FC236}">
                <a16:creationId xmlns:a16="http://schemas.microsoft.com/office/drawing/2014/main" id="{D0E4A350-0951-A145-900A-C1C54C2198AC}"/>
              </a:ext>
            </a:extLst>
          </p:cNvPr>
          <p:cNvSpPr/>
          <p:nvPr/>
        </p:nvSpPr>
        <p:spPr>
          <a:xfrm>
            <a:off x="8005731" y="3903062"/>
            <a:ext cx="1295630" cy="638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92213" name="Rectangle 58"/>
          <p:cNvSpPr>
            <a:spLocks noChangeArrowheads="1"/>
          </p:cNvSpPr>
          <p:nvPr/>
        </p:nvSpPr>
        <p:spPr bwMode="auto">
          <a:xfrm>
            <a:off x="8159300" y="3926857"/>
            <a:ext cx="1615396" cy="58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solidFill>
                  <a:srgbClr val="008752"/>
                </a:solidFill>
              </a:rPr>
              <a:t>Paint </a:t>
            </a:r>
            <a:br>
              <a:rPr lang="en-US" altLang="en-US" sz="1600" b="1">
                <a:solidFill>
                  <a:srgbClr val="008752"/>
                </a:solidFill>
              </a:rPr>
            </a:br>
            <a:r>
              <a:rPr lang="en-US" altLang="en-US" sz="1600" b="1">
                <a:solidFill>
                  <a:srgbClr val="008752"/>
                </a:solidFill>
              </a:rPr>
              <a:t>Stripper</a:t>
            </a:r>
          </a:p>
        </p:txBody>
      </p:sp>
      <p:cxnSp>
        <p:nvCxnSpPr>
          <p:cNvPr id="11" name="Straight Arrow Connector 10">
            <a:extLst>
              <a:ext uri="{FF2B5EF4-FFF2-40B4-BE49-F238E27FC236}">
                <a16:creationId xmlns:a16="http://schemas.microsoft.com/office/drawing/2014/main" id="{0B1E38A7-3DE8-C949-914F-1074E1250D98}"/>
              </a:ext>
            </a:extLst>
          </p:cNvPr>
          <p:cNvCxnSpPr/>
          <p:nvPr/>
        </p:nvCxnSpPr>
        <p:spPr>
          <a:xfrm>
            <a:off x="3793456" y="4449082"/>
            <a:ext cx="594093" cy="0"/>
          </a:xfrm>
          <a:prstGeom prst="straightConnector1">
            <a:avLst/>
          </a:prstGeom>
          <a:ln w="127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2212" name="Line 57"/>
          <p:cNvSpPr>
            <a:spLocks noChangeShapeType="1"/>
          </p:cNvSpPr>
          <p:nvPr/>
        </p:nvSpPr>
        <p:spPr bwMode="auto">
          <a:xfrm>
            <a:off x="1712321" y="4662361"/>
            <a:ext cx="8511332" cy="0"/>
          </a:xfrm>
          <a:prstGeom prst="line">
            <a:avLst/>
          </a:prstGeom>
          <a:noFill/>
          <a:ln w="28575">
            <a:solidFill>
              <a:schemeClr val="bg1">
                <a:lumMod val="85000"/>
              </a:schemeClr>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62" name="Line 57">
            <a:extLst>
              <a:ext uri="{FF2B5EF4-FFF2-40B4-BE49-F238E27FC236}">
                <a16:creationId xmlns:a16="http://schemas.microsoft.com/office/drawing/2014/main" id="{6BEFE9AE-31CF-D741-9757-CE2545DFCF4F}"/>
              </a:ext>
            </a:extLst>
          </p:cNvPr>
          <p:cNvSpPr>
            <a:spLocks noChangeShapeType="1"/>
          </p:cNvSpPr>
          <p:nvPr/>
        </p:nvSpPr>
        <p:spPr bwMode="auto">
          <a:xfrm flipH="1" flipV="1">
            <a:off x="5967987" y="2937511"/>
            <a:ext cx="0" cy="2924804"/>
          </a:xfrm>
          <a:prstGeom prst="line">
            <a:avLst/>
          </a:prstGeom>
          <a:noFill/>
          <a:ln w="28575">
            <a:solidFill>
              <a:schemeClr val="bg1">
                <a:lumMod val="85000"/>
              </a:schemeClr>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cxnSp>
        <p:nvCxnSpPr>
          <p:cNvPr id="71" name="Straight Arrow Connector 70">
            <a:extLst>
              <a:ext uri="{FF2B5EF4-FFF2-40B4-BE49-F238E27FC236}">
                <a16:creationId xmlns:a16="http://schemas.microsoft.com/office/drawing/2014/main" id="{915C55FF-5935-1142-B07A-C38BA92D0BFA}"/>
              </a:ext>
            </a:extLst>
          </p:cNvPr>
          <p:cNvCxnSpPr/>
          <p:nvPr/>
        </p:nvCxnSpPr>
        <p:spPr>
          <a:xfrm>
            <a:off x="7400256" y="4449082"/>
            <a:ext cx="594093" cy="0"/>
          </a:xfrm>
          <a:prstGeom prst="straightConnector1">
            <a:avLst/>
          </a:prstGeom>
          <a:ln w="127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5" name="Rectangle 45">
            <a:extLst>
              <a:ext uri="{FF2B5EF4-FFF2-40B4-BE49-F238E27FC236}">
                <a16:creationId xmlns:a16="http://schemas.microsoft.com/office/drawing/2014/main" id="{B0B52DF0-C983-6F4A-BC4C-6D3C6468DE69}"/>
              </a:ext>
            </a:extLst>
          </p:cNvPr>
          <p:cNvSpPr>
            <a:spLocks noChangeArrowheads="1"/>
          </p:cNvSpPr>
          <p:nvPr/>
        </p:nvSpPr>
        <p:spPr bwMode="auto">
          <a:xfrm rot="16200000">
            <a:off x="-909490" y="4390595"/>
            <a:ext cx="2651072" cy="307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a:solidFill>
                  <a:schemeClr val="bg1"/>
                </a:solidFill>
              </a:rPr>
              <a:t>TOLUENE CONCENTRATION</a:t>
            </a:r>
          </a:p>
        </p:txBody>
      </p:sp>
    </p:spTree>
    <p:custDataLst>
      <p:tags r:id="rId1"/>
    </p:custDataLst>
    <p:extLst>
      <p:ext uri="{BB962C8B-B14F-4D97-AF65-F5344CB8AC3E}">
        <p14:creationId xmlns:p14="http://schemas.microsoft.com/office/powerpoint/2010/main" val="10559482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0" name="Rectangle 2"/>
          <p:cNvSpPr>
            <a:spLocks noGrp="1" noChangeArrowheads="1"/>
          </p:cNvSpPr>
          <p:nvPr>
            <p:ph type="title"/>
          </p:nvPr>
        </p:nvSpPr>
        <p:spPr/>
        <p:txBody>
          <a:bodyPr/>
          <a:lstStyle/>
          <a:p>
            <a:r>
              <a:rPr lang="en-US" altLang="en-US"/>
              <a:t>Article Exemption Applicability</a:t>
            </a:r>
          </a:p>
        </p:txBody>
      </p:sp>
      <p:sp>
        <p:nvSpPr>
          <p:cNvPr id="16" name="Text Placeholder 15">
            <a:extLst>
              <a:ext uri="{FF2B5EF4-FFF2-40B4-BE49-F238E27FC236}">
                <a16:creationId xmlns:a16="http://schemas.microsoft.com/office/drawing/2014/main" id="{C78DC2D7-808B-1B47-9031-8D5B96EC35C1}"/>
              </a:ext>
            </a:extLst>
          </p:cNvPr>
          <p:cNvSpPr>
            <a:spLocks noGrp="1"/>
          </p:cNvSpPr>
          <p:nvPr>
            <p:ph type="body" sz="quarter" idx="11"/>
          </p:nvPr>
        </p:nvSpPr>
        <p:spPr>
          <a:xfrm>
            <a:off x="481013" y="1815286"/>
            <a:ext cx="5614987" cy="3996343"/>
          </a:xfrm>
        </p:spPr>
        <p:txBody>
          <a:bodyPr/>
          <a:lstStyle/>
          <a:p>
            <a:r>
              <a:rPr lang="en-US" altLang="en-US"/>
              <a:t>To qualify for the article exemption, the article must meet 3 criteria (40 CFR § 372.3): </a:t>
            </a:r>
          </a:p>
          <a:p>
            <a:pPr marL="800100" lvl="1" indent="-342900">
              <a:buFont typeface="+mj-lt"/>
              <a:buAutoNum type="arabicPeriod"/>
            </a:pPr>
            <a:r>
              <a:rPr lang="en-US" altLang="en-US"/>
              <a:t>Is formed into a specific shape or design during manufacture; </a:t>
            </a:r>
            <a:r>
              <a:rPr lang="en-US" altLang="en-US" u="sng"/>
              <a:t>and</a:t>
            </a:r>
          </a:p>
          <a:p>
            <a:pPr marL="800100" lvl="1" indent="-342900">
              <a:buFont typeface="+mj-lt"/>
              <a:buAutoNum type="arabicPeriod"/>
            </a:pPr>
            <a:r>
              <a:rPr lang="en-US" altLang="en-US"/>
              <a:t>Has end-use functions dependent in whole or in part on its shape or design during end-use; </a:t>
            </a:r>
            <a:r>
              <a:rPr lang="en-US" altLang="en-US" u="sng"/>
              <a:t>and</a:t>
            </a:r>
          </a:p>
          <a:p>
            <a:pPr marL="800100" lvl="1" indent="-342900">
              <a:buFont typeface="+mj-lt"/>
              <a:buAutoNum type="arabicPeriod"/>
            </a:pPr>
            <a:r>
              <a:rPr lang="en-US" altLang="en-US"/>
              <a:t>Does </a:t>
            </a:r>
            <a:r>
              <a:rPr lang="en-US" altLang="en-US" u="sng"/>
              <a:t>NOT</a:t>
            </a:r>
            <a:r>
              <a:rPr lang="en-US" altLang="en-US"/>
              <a:t> release a Section 313 chemical under normal processing or use conditions at a facility</a:t>
            </a:r>
          </a:p>
        </p:txBody>
      </p:sp>
    </p:spTree>
    <p:custDataLst>
      <p:tags r:id="rId1"/>
    </p:custDataLst>
    <p:extLst>
      <p:ext uri="{BB962C8B-B14F-4D97-AF65-F5344CB8AC3E}">
        <p14:creationId xmlns:p14="http://schemas.microsoft.com/office/powerpoint/2010/main" val="14101813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Rectangle 2"/>
          <p:cNvSpPr>
            <a:spLocks noGrp="1" noChangeArrowheads="1"/>
          </p:cNvSpPr>
          <p:nvPr>
            <p:ph type="title"/>
          </p:nvPr>
        </p:nvSpPr>
        <p:spPr/>
        <p:txBody>
          <a:bodyPr/>
          <a:lstStyle/>
          <a:p>
            <a:r>
              <a:rPr lang="en-US" altLang="en-US"/>
              <a:t>Article Exemption: </a:t>
            </a:r>
            <a:r>
              <a:rPr lang="en-US" altLang="en-US" b="0"/>
              <a:t>How it Works</a:t>
            </a:r>
          </a:p>
        </p:txBody>
      </p:sp>
      <p:sp>
        <p:nvSpPr>
          <p:cNvPr id="2" name="Text Placeholder 1">
            <a:extLst>
              <a:ext uri="{FF2B5EF4-FFF2-40B4-BE49-F238E27FC236}">
                <a16:creationId xmlns:a16="http://schemas.microsoft.com/office/drawing/2014/main" id="{00457361-126F-0D4A-87D5-6A34857C0B10}"/>
              </a:ext>
            </a:extLst>
          </p:cNvPr>
          <p:cNvSpPr>
            <a:spLocks noGrp="1"/>
          </p:cNvSpPr>
          <p:nvPr>
            <p:ph type="body" sz="quarter" idx="10"/>
          </p:nvPr>
        </p:nvSpPr>
        <p:spPr>
          <a:xfrm>
            <a:off x="481013" y="1663412"/>
            <a:ext cx="9760267" cy="3996343"/>
          </a:xfrm>
        </p:spPr>
        <p:txBody>
          <a:bodyPr/>
          <a:lstStyle/>
          <a:p>
            <a:r>
              <a:rPr lang="en-US"/>
              <a:t>Releases of a Section 313 chemical from an article may negate the exemption. </a:t>
            </a:r>
            <a:br>
              <a:rPr lang="en-US"/>
            </a:br>
            <a:r>
              <a:rPr lang="en-US"/>
              <a:t>To maintain the article status, total releases from all like items must be:</a:t>
            </a:r>
          </a:p>
          <a:p>
            <a:pPr lvl="1"/>
            <a:r>
              <a:rPr lang="en-US"/>
              <a:t>In a form having a specific shape or design; or </a:t>
            </a:r>
          </a:p>
          <a:p>
            <a:pPr lvl="1"/>
            <a:r>
              <a:rPr lang="en-US"/>
              <a:t>Recycled, directly reused; or</a:t>
            </a:r>
          </a:p>
          <a:p>
            <a:pPr lvl="1"/>
            <a:r>
              <a:rPr lang="en-US"/>
              <a:t>0.5 pound or less released per year (may be rounded down to zero)</a:t>
            </a:r>
          </a:p>
          <a:p>
            <a:r>
              <a:rPr lang="en-US"/>
              <a:t>If more than 0.5 pound per year of a Section 313 chemical is released from </a:t>
            </a:r>
            <a:br>
              <a:rPr lang="en-US"/>
            </a:br>
            <a:r>
              <a:rPr lang="en-US"/>
              <a:t>all like items in a form not having a specific shape or design and is not </a:t>
            </a:r>
            <a:br>
              <a:rPr lang="en-US"/>
            </a:br>
            <a:r>
              <a:rPr lang="en-US"/>
              <a:t>recycled or directly reused, none of the items meet the articles exemption.</a:t>
            </a:r>
          </a:p>
          <a:p>
            <a:r>
              <a:rPr lang="en-US"/>
              <a:t>End use must be dependent upon the item’s initial shape or design. (For example, sheet metal must maintain its initial thickness, and wire and pipe must maintain their initial diameter.) </a:t>
            </a:r>
          </a:p>
          <a:p>
            <a:r>
              <a:rPr lang="en-US"/>
              <a:t>See the articles exemption summary on GuideME for more information:</a:t>
            </a:r>
          </a:p>
          <a:p>
            <a:pPr lvl="1"/>
            <a:r>
              <a:rPr lang="en-US" sz="1400">
                <a:hlinkClick r:id="rId4"/>
              </a:rPr>
              <a:t>https://guideme.epa.gov/ords/guideme_ext/f?p=guideme:gd:::::gd:articles</a:t>
            </a:r>
            <a:r>
              <a:rPr lang="en-US" sz="1400"/>
              <a:t> </a:t>
            </a:r>
          </a:p>
        </p:txBody>
      </p:sp>
    </p:spTree>
    <p:custDataLst>
      <p:tags r:id="rId1"/>
    </p:custDataLst>
    <p:extLst>
      <p:ext uri="{BB962C8B-B14F-4D97-AF65-F5344CB8AC3E}">
        <p14:creationId xmlns:p14="http://schemas.microsoft.com/office/powerpoint/2010/main" val="28378007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Rectangle 2"/>
          <p:cNvSpPr>
            <a:spLocks noGrp="1" noChangeArrowheads="1"/>
          </p:cNvSpPr>
          <p:nvPr>
            <p:ph type="title"/>
          </p:nvPr>
        </p:nvSpPr>
        <p:spPr/>
        <p:txBody>
          <a:bodyPr/>
          <a:lstStyle/>
          <a:p>
            <a:r>
              <a:rPr lang="en-US" altLang="en-US"/>
              <a:t>Article Exemption: </a:t>
            </a:r>
            <a:r>
              <a:rPr lang="en-US" altLang="en-US" b="0"/>
              <a:t>Examples</a:t>
            </a:r>
          </a:p>
        </p:txBody>
      </p:sp>
      <p:sp>
        <p:nvSpPr>
          <p:cNvPr id="50181" name="Rectangle 3"/>
          <p:cNvSpPr>
            <a:spLocks noGrp="1" noChangeArrowheads="1"/>
          </p:cNvSpPr>
          <p:nvPr>
            <p:ph type="body" sz="quarter" idx="10"/>
          </p:nvPr>
        </p:nvSpPr>
        <p:spPr>
          <a:xfrm>
            <a:off x="481014" y="2963892"/>
            <a:ext cx="5035866" cy="3162589"/>
          </a:xfrm>
        </p:spPr>
        <p:txBody>
          <a:bodyPr/>
          <a:lstStyle/>
          <a:p>
            <a:r>
              <a:rPr lang="en-US" altLang="en-US"/>
              <a:t>Wire is cut to specified lengths. </a:t>
            </a:r>
            <a:br>
              <a:rPr lang="en-US" altLang="en-US"/>
            </a:br>
            <a:r>
              <a:rPr lang="en-US" altLang="en-US"/>
              <a:t>Wastes include off-spec cuts and dust</a:t>
            </a:r>
          </a:p>
          <a:p>
            <a:pPr lvl="1"/>
            <a:r>
              <a:rPr lang="en-US" altLang="en-US"/>
              <a:t>Generation of off-spec cuts that are recognizable as articles will not, by themselves, negate the article status</a:t>
            </a:r>
          </a:p>
          <a:p>
            <a:pPr lvl="1"/>
            <a:r>
              <a:rPr lang="en-US" altLang="en-US"/>
              <a:t>Dust and off-spec cuts not recognizable </a:t>
            </a:r>
            <a:br>
              <a:rPr lang="en-US" altLang="en-US"/>
            </a:br>
            <a:r>
              <a:rPr lang="en-US" altLang="en-US"/>
              <a:t>as articles, with greater than 0.5 pound of ANY Section 313 chemical released annually, and not recycled or directly reused, negate the article status.</a:t>
            </a:r>
          </a:p>
        </p:txBody>
      </p:sp>
      <p:sp>
        <p:nvSpPr>
          <p:cNvPr id="4" name="Text Placeholder 3">
            <a:extLst>
              <a:ext uri="{FF2B5EF4-FFF2-40B4-BE49-F238E27FC236}">
                <a16:creationId xmlns:a16="http://schemas.microsoft.com/office/drawing/2014/main" id="{E0E8B143-9063-E54B-B4BB-89E311FD9C54}"/>
              </a:ext>
            </a:extLst>
          </p:cNvPr>
          <p:cNvSpPr>
            <a:spLocks noGrp="1"/>
          </p:cNvSpPr>
          <p:nvPr>
            <p:ph type="body" sz="quarter" idx="12"/>
          </p:nvPr>
        </p:nvSpPr>
        <p:spPr>
          <a:xfrm>
            <a:off x="6373261" y="2963891"/>
            <a:ext cx="5337725" cy="3162589"/>
          </a:xfrm>
        </p:spPr>
        <p:txBody>
          <a:bodyPr/>
          <a:lstStyle/>
          <a:p>
            <a:r>
              <a:rPr lang="en-US" altLang="en-US"/>
              <a:t>Fluorescent light bulbs containing mercury are installed and used. Following use, the bulbs are crushed for recycling at the facility and mercury is released.</a:t>
            </a:r>
          </a:p>
          <a:p>
            <a:pPr lvl="1"/>
            <a:r>
              <a:rPr lang="en-US" altLang="en-US"/>
              <a:t>Crushing bulbs for recycling after use for lighting at the facility is not considered release under normal conditions of processing or use at this facility; the article exemption may apply.</a:t>
            </a:r>
          </a:p>
        </p:txBody>
      </p:sp>
      <p:sp>
        <p:nvSpPr>
          <p:cNvPr id="8" name="Oval 7">
            <a:extLst>
              <a:ext uri="{FF2B5EF4-FFF2-40B4-BE49-F238E27FC236}">
                <a16:creationId xmlns:a16="http://schemas.microsoft.com/office/drawing/2014/main" id="{8DE693F7-42A1-264C-B309-70FF8BAF302E}"/>
              </a:ext>
            </a:extLst>
          </p:cNvPr>
          <p:cNvSpPr/>
          <p:nvPr/>
        </p:nvSpPr>
        <p:spPr>
          <a:xfrm>
            <a:off x="6475664" y="1716884"/>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10" name="Oval 9">
            <a:extLst>
              <a:ext uri="{FF2B5EF4-FFF2-40B4-BE49-F238E27FC236}">
                <a16:creationId xmlns:a16="http://schemas.microsoft.com/office/drawing/2014/main" id="{F215EBFF-9B32-7B4C-AA8A-60AEC5579822}"/>
              </a:ext>
            </a:extLst>
          </p:cNvPr>
          <p:cNvSpPr/>
          <p:nvPr/>
        </p:nvSpPr>
        <p:spPr>
          <a:xfrm>
            <a:off x="532064" y="1716884"/>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6" name="Picture 5">
            <a:extLst>
              <a:ext uri="{FF2B5EF4-FFF2-40B4-BE49-F238E27FC236}">
                <a16:creationId xmlns:a16="http://schemas.microsoft.com/office/drawing/2014/main" id="{6EC79779-EECF-8B40-9D43-749AE4544AC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7727" y="1817147"/>
            <a:ext cx="812800" cy="863600"/>
          </a:xfrm>
          <a:prstGeom prst="rect">
            <a:avLst/>
          </a:prstGeom>
        </p:spPr>
      </p:pic>
      <p:pic>
        <p:nvPicPr>
          <p:cNvPr id="12" name="Picture 11">
            <a:extLst>
              <a:ext uri="{FF2B5EF4-FFF2-40B4-BE49-F238E27FC236}">
                <a16:creationId xmlns:a16="http://schemas.microsoft.com/office/drawing/2014/main" id="{9684B8DF-86A6-C24F-9F27-A0179444D64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16839" y="1735403"/>
            <a:ext cx="981775" cy="1027088"/>
          </a:xfrm>
          <a:prstGeom prst="rect">
            <a:avLst/>
          </a:prstGeom>
        </p:spPr>
      </p:pic>
    </p:spTree>
    <p:custDataLst>
      <p:tags r:id="rId1"/>
    </p:custDataLst>
    <p:extLst>
      <p:ext uri="{BB962C8B-B14F-4D97-AF65-F5344CB8AC3E}">
        <p14:creationId xmlns:p14="http://schemas.microsoft.com/office/powerpoint/2010/main" val="34071403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4" name="Rectangle 2"/>
          <p:cNvSpPr>
            <a:spLocks noGrp="1" noChangeArrowheads="1"/>
          </p:cNvSpPr>
          <p:nvPr>
            <p:ph type="title"/>
          </p:nvPr>
        </p:nvSpPr>
        <p:spPr/>
        <p:txBody>
          <a:bodyPr/>
          <a:lstStyle/>
          <a:p>
            <a:r>
              <a:rPr lang="en-US" altLang="en-US"/>
              <a:t>Article Exemption</a:t>
            </a:r>
          </a:p>
        </p:txBody>
      </p:sp>
      <p:sp>
        <p:nvSpPr>
          <p:cNvPr id="13" name="Text Placeholder 12">
            <a:extLst>
              <a:ext uri="{FF2B5EF4-FFF2-40B4-BE49-F238E27FC236}">
                <a16:creationId xmlns:a16="http://schemas.microsoft.com/office/drawing/2014/main" id="{E4070506-55FF-FA4C-B3BD-52DB53AEDE5D}"/>
              </a:ext>
            </a:extLst>
          </p:cNvPr>
          <p:cNvSpPr>
            <a:spLocks noGrp="1"/>
          </p:cNvSpPr>
          <p:nvPr>
            <p:ph type="body" sz="quarter" idx="11"/>
          </p:nvPr>
        </p:nvSpPr>
        <p:spPr>
          <a:xfrm>
            <a:off x="481013" y="1815286"/>
            <a:ext cx="5614987" cy="3996343"/>
          </a:xfrm>
        </p:spPr>
        <p:txBody>
          <a:bodyPr/>
          <a:lstStyle/>
          <a:p>
            <a:pPr marL="379413" indent="-379413"/>
            <a:r>
              <a:rPr lang="en-US" altLang="en-US" sz="1800"/>
              <a:t>Article Exemption is often inappropriately used! </a:t>
            </a:r>
          </a:p>
          <a:p>
            <a:pPr marL="793750" lvl="1" indent="-298450"/>
            <a:r>
              <a:rPr lang="en-US" altLang="en-US"/>
              <a:t>In many instances when metals are machined, cut, or ground, in any manner, the article exemption may not be applicable.</a:t>
            </a:r>
          </a:p>
          <a:p>
            <a:pPr marL="379413" indent="-379413"/>
            <a:r>
              <a:rPr lang="en-US" altLang="en-US" sz="1800"/>
              <a:t>The articles exemption does not apply to the actual manufacturing of articles.</a:t>
            </a:r>
          </a:p>
        </p:txBody>
      </p:sp>
    </p:spTree>
    <p:custDataLst>
      <p:tags r:id="rId1"/>
    </p:custDataLst>
    <p:extLst>
      <p:ext uri="{BB962C8B-B14F-4D97-AF65-F5344CB8AC3E}">
        <p14:creationId xmlns:p14="http://schemas.microsoft.com/office/powerpoint/2010/main" val="13978932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2" name="Rectangle 2"/>
          <p:cNvSpPr>
            <a:spLocks noGrp="1" noChangeArrowheads="1"/>
          </p:cNvSpPr>
          <p:nvPr>
            <p:ph type="title"/>
          </p:nvPr>
        </p:nvSpPr>
        <p:spPr/>
        <p:txBody>
          <a:bodyPr/>
          <a:lstStyle/>
          <a:p>
            <a:r>
              <a:rPr lang="en-US" altLang="en-US"/>
              <a:t>Laboratory Activity Exemptions: </a:t>
            </a:r>
            <a:r>
              <a:rPr lang="en-US" altLang="en-US" b="0"/>
              <a:t>How it Works</a:t>
            </a:r>
          </a:p>
        </p:txBody>
      </p:sp>
      <p:sp>
        <p:nvSpPr>
          <p:cNvPr id="52229" name="Rectangle 3"/>
          <p:cNvSpPr>
            <a:spLocks noGrp="1" noChangeArrowheads="1"/>
          </p:cNvSpPr>
          <p:nvPr>
            <p:ph type="body" sz="quarter" idx="10"/>
          </p:nvPr>
        </p:nvSpPr>
        <p:spPr/>
        <p:txBody>
          <a:bodyPr/>
          <a:lstStyle/>
          <a:p>
            <a:r>
              <a:rPr lang="en-US" altLang="en-US"/>
              <a:t>Section 313 chemicals used in these laboratory activities under the direct supervision of a technically qualified individual ARE exempt from threshold and release and other waste management reporting (40 CFR § 372.38(d)):</a:t>
            </a:r>
          </a:p>
          <a:p>
            <a:pPr lvl="1"/>
            <a:r>
              <a:rPr lang="en-US" altLang="en-US"/>
              <a:t>Sampling and analysis</a:t>
            </a:r>
          </a:p>
          <a:p>
            <a:pPr lvl="1"/>
            <a:r>
              <a:rPr lang="en-US" altLang="en-US"/>
              <a:t>Research and development</a:t>
            </a:r>
          </a:p>
          <a:p>
            <a:pPr lvl="1"/>
            <a:r>
              <a:rPr lang="en-US" altLang="en-US"/>
              <a:t>Quality assurance</a:t>
            </a:r>
          </a:p>
          <a:p>
            <a:pPr lvl="1"/>
            <a:r>
              <a:rPr lang="en-US" altLang="en-US"/>
              <a:t>Quality control</a:t>
            </a:r>
          </a:p>
          <a:p>
            <a:pPr lvl="1"/>
            <a:endParaRPr lang="en-US" altLang="en-US"/>
          </a:p>
        </p:txBody>
      </p:sp>
      <p:sp>
        <p:nvSpPr>
          <p:cNvPr id="52230" name="Rectangle 4"/>
          <p:cNvSpPr>
            <a:spLocks noGrp="1" noChangeArrowheads="1"/>
          </p:cNvSpPr>
          <p:nvPr>
            <p:ph type="body" sz="quarter" idx="12"/>
          </p:nvPr>
        </p:nvSpPr>
        <p:spPr/>
        <p:txBody>
          <a:bodyPr/>
          <a:lstStyle/>
          <a:p>
            <a:r>
              <a:rPr lang="en-US" altLang="en-US"/>
              <a:t>Section 313 chemicals used in these laboratory activities are NOT exempt:</a:t>
            </a:r>
          </a:p>
          <a:p>
            <a:pPr lvl="1"/>
            <a:r>
              <a:rPr lang="en-US" altLang="en-US"/>
              <a:t>Specialty chemical production</a:t>
            </a:r>
          </a:p>
          <a:p>
            <a:pPr lvl="1"/>
            <a:r>
              <a:rPr lang="en-US" altLang="en-US"/>
              <a:t>Pilot-scale plant operations</a:t>
            </a:r>
          </a:p>
          <a:p>
            <a:pPr lvl="1"/>
            <a:r>
              <a:rPr lang="en-US" altLang="en-US"/>
              <a:t>Activities not conducted in lab</a:t>
            </a:r>
          </a:p>
          <a:p>
            <a:pPr lvl="1"/>
            <a:r>
              <a:rPr lang="en-US" altLang="en-US"/>
              <a:t>Support services</a:t>
            </a:r>
          </a:p>
          <a:p>
            <a:pPr lvl="2"/>
            <a:r>
              <a:rPr lang="en-US" altLang="en-US"/>
              <a:t>Photo processing</a:t>
            </a:r>
          </a:p>
          <a:p>
            <a:pPr lvl="2"/>
            <a:r>
              <a:rPr lang="en-US" altLang="en-US"/>
              <a:t>Equipment maintenance/cleaning</a:t>
            </a:r>
          </a:p>
        </p:txBody>
      </p:sp>
    </p:spTree>
    <p:custDataLst>
      <p:tags r:id="rId1"/>
    </p:custDataLst>
    <p:extLst>
      <p:ext uri="{BB962C8B-B14F-4D97-AF65-F5344CB8AC3E}">
        <p14:creationId xmlns:p14="http://schemas.microsoft.com/office/powerpoint/2010/main" val="1427889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0" name="Rectangle 2"/>
          <p:cNvSpPr>
            <a:spLocks noGrp="1" noChangeArrowheads="1"/>
          </p:cNvSpPr>
          <p:nvPr>
            <p:ph type="title"/>
          </p:nvPr>
        </p:nvSpPr>
        <p:spPr/>
        <p:txBody>
          <a:bodyPr>
            <a:normAutofit fontScale="90000"/>
          </a:bodyPr>
          <a:lstStyle/>
          <a:p>
            <a:r>
              <a:rPr lang="en-US" altLang="en-US"/>
              <a:t>Motor Vehicle Maintenance Exemption</a:t>
            </a:r>
          </a:p>
        </p:txBody>
      </p:sp>
      <p:sp>
        <p:nvSpPr>
          <p:cNvPr id="18" name="Text Placeholder 17">
            <a:extLst>
              <a:ext uri="{FF2B5EF4-FFF2-40B4-BE49-F238E27FC236}">
                <a16:creationId xmlns:a16="http://schemas.microsoft.com/office/drawing/2014/main" id="{6635107D-7286-6548-8761-CD24075441A0}"/>
              </a:ext>
            </a:extLst>
          </p:cNvPr>
          <p:cNvSpPr>
            <a:spLocks noGrp="1"/>
          </p:cNvSpPr>
          <p:nvPr>
            <p:ph type="body" sz="quarter" idx="11"/>
          </p:nvPr>
        </p:nvSpPr>
        <p:spPr>
          <a:xfrm>
            <a:off x="481013" y="1815287"/>
            <a:ext cx="7047547" cy="3620314"/>
          </a:xfrm>
        </p:spPr>
        <p:txBody>
          <a:bodyPr/>
          <a:lstStyle/>
          <a:p>
            <a:r>
              <a:rPr lang="en-US" altLang="en-US"/>
              <a:t>Section 313 chemicals used to maintain vehicles operated by the facility are eligible for the exemption from threshold determinations (40 CFR § 372.38(c)(4)) </a:t>
            </a:r>
          </a:p>
          <a:p>
            <a:pPr lvl="1"/>
            <a:r>
              <a:rPr lang="en-US" altLang="en-US"/>
              <a:t>“Otherwise use” exemption</a:t>
            </a:r>
          </a:p>
          <a:p>
            <a:r>
              <a:rPr lang="en-US" altLang="en-US"/>
              <a:t>Motor vehicles include cars, trucks, tanks, and forklifts</a:t>
            </a:r>
          </a:p>
          <a:p>
            <a:r>
              <a:rPr lang="en-US" altLang="en-US"/>
              <a:t>Motor vehicle maintenance includes:</a:t>
            </a:r>
          </a:p>
          <a:p>
            <a:pPr lvl="1"/>
            <a:r>
              <a:rPr lang="en-US" altLang="en-US"/>
              <a:t>Fueling and adding other fluids (e.g., ethylene glycol)</a:t>
            </a:r>
          </a:p>
          <a:p>
            <a:pPr lvl="1"/>
            <a:r>
              <a:rPr lang="en-US" altLang="en-US"/>
              <a:t>Body repairs</a:t>
            </a:r>
          </a:p>
          <a:p>
            <a:pPr lvl="1"/>
            <a:r>
              <a:rPr lang="en-US" altLang="en-US"/>
              <a:t>Parts washing</a:t>
            </a:r>
          </a:p>
          <a:p>
            <a:pPr lvl="1"/>
            <a:r>
              <a:rPr lang="en-US" altLang="en-US"/>
              <a:t>Lead acid or other types of batteries (e.g., forklifts)</a:t>
            </a:r>
          </a:p>
        </p:txBody>
      </p:sp>
      <p:sp>
        <p:nvSpPr>
          <p:cNvPr id="53254" name="Rectangle 4"/>
          <p:cNvSpPr>
            <a:spLocks noChangeArrowheads="1"/>
          </p:cNvSpPr>
          <p:nvPr/>
        </p:nvSpPr>
        <p:spPr bwMode="auto">
          <a:xfrm>
            <a:off x="480767" y="5534918"/>
            <a:ext cx="5371393" cy="58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1" tIns="45710" rIns="91421" bIns="45710">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a:r>
              <a:rPr lang="en-US" altLang="en-US" sz="1600" b="1" i="1">
                <a:solidFill>
                  <a:schemeClr val="bg1"/>
                </a:solidFill>
              </a:rPr>
              <a:t>Note</a:t>
            </a:r>
            <a:r>
              <a:rPr lang="en-US" altLang="en-US" sz="1600" i="1">
                <a:solidFill>
                  <a:schemeClr val="bg1"/>
                </a:solidFill>
              </a:rPr>
              <a:t>: This exemption does NOT apply to “manufacture”</a:t>
            </a:r>
            <a:br>
              <a:rPr lang="en-US" altLang="en-US" sz="1600" i="1">
                <a:solidFill>
                  <a:schemeClr val="bg1"/>
                </a:solidFill>
              </a:rPr>
            </a:br>
            <a:r>
              <a:rPr lang="en-US" altLang="en-US" sz="1600" i="1">
                <a:solidFill>
                  <a:schemeClr val="bg1"/>
                </a:solidFill>
              </a:rPr>
              <a:t>of Section 313 chemicals from combustion of fuels</a:t>
            </a:r>
          </a:p>
        </p:txBody>
      </p:sp>
    </p:spTree>
    <p:custDataLst>
      <p:tags r:id="rId1"/>
    </p:custDataLst>
    <p:extLst>
      <p:ext uri="{BB962C8B-B14F-4D97-AF65-F5344CB8AC3E}">
        <p14:creationId xmlns:p14="http://schemas.microsoft.com/office/powerpoint/2010/main" val="22168974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8" name="Rectangle 2"/>
          <p:cNvSpPr>
            <a:spLocks noGrp="1" noChangeArrowheads="1"/>
          </p:cNvSpPr>
          <p:nvPr>
            <p:ph type="title"/>
          </p:nvPr>
        </p:nvSpPr>
        <p:spPr>
          <a:xfrm>
            <a:off x="480767" y="386498"/>
            <a:ext cx="7190033" cy="744717"/>
          </a:xfrm>
        </p:spPr>
        <p:txBody>
          <a:bodyPr>
            <a:noAutofit/>
          </a:bodyPr>
          <a:lstStyle/>
          <a:p>
            <a:r>
              <a:rPr lang="en-US" altLang="en-US"/>
              <a:t>Routine Janitorial or Facility Grounds Maintenance Exemption</a:t>
            </a:r>
          </a:p>
        </p:txBody>
      </p:sp>
      <p:sp>
        <p:nvSpPr>
          <p:cNvPr id="54277" name="Rectangle 3"/>
          <p:cNvSpPr>
            <a:spLocks noGrp="1" noChangeArrowheads="1"/>
          </p:cNvSpPr>
          <p:nvPr>
            <p:ph type="body" sz="quarter" idx="10"/>
          </p:nvPr>
        </p:nvSpPr>
        <p:spPr>
          <a:xfrm>
            <a:off x="481013" y="1734533"/>
            <a:ext cx="11446827" cy="2888268"/>
          </a:xfrm>
        </p:spPr>
        <p:txBody>
          <a:bodyPr/>
          <a:lstStyle/>
          <a:p>
            <a:r>
              <a:rPr lang="en-US"/>
              <a:t>Section 313 chemicals contained in products used for non-process related routine janitorial or facility grounds maintenance </a:t>
            </a:r>
            <a:r>
              <a:rPr lang="en-US" u="sng"/>
              <a:t>ARE</a:t>
            </a:r>
            <a:r>
              <a:rPr lang="en-US"/>
              <a:t> eligible for exemption (40 CFR § 372.38(c)(2)):</a:t>
            </a:r>
          </a:p>
          <a:p>
            <a:pPr lvl="1"/>
            <a:r>
              <a:rPr lang="en-US"/>
              <a:t>Phenol in bathroom disinfectants</a:t>
            </a:r>
          </a:p>
          <a:p>
            <a:pPr lvl="1"/>
            <a:r>
              <a:rPr lang="en-US"/>
              <a:t>Pesticides or fertilizers used on lawns</a:t>
            </a:r>
          </a:p>
          <a:p>
            <a:pPr lvl="1"/>
            <a:r>
              <a:rPr lang="en-US"/>
              <a:t>“Otherwise use” exemption</a:t>
            </a:r>
          </a:p>
          <a:p>
            <a:r>
              <a:rPr lang="en-US"/>
              <a:t>Section 313 chemicals used in the following activities are </a:t>
            </a:r>
            <a:r>
              <a:rPr lang="en-US" u="sng"/>
              <a:t>NOT</a:t>
            </a:r>
            <a:r>
              <a:rPr lang="en-US"/>
              <a:t> exempt</a:t>
            </a:r>
          </a:p>
          <a:p>
            <a:pPr lvl="1"/>
            <a:r>
              <a:rPr lang="en-US"/>
              <a:t>Facility equipment maintenance</a:t>
            </a:r>
          </a:p>
          <a:p>
            <a:pPr lvl="1"/>
            <a:r>
              <a:rPr lang="en-US"/>
              <a:t>Cleaning or maintenance activities that are directly associated with or integral to the production process at the facility</a:t>
            </a:r>
          </a:p>
        </p:txBody>
      </p:sp>
      <p:sp>
        <p:nvSpPr>
          <p:cNvPr id="4" name="Rectangle 3">
            <a:extLst>
              <a:ext uri="{FF2B5EF4-FFF2-40B4-BE49-F238E27FC236}">
                <a16:creationId xmlns:a16="http://schemas.microsoft.com/office/drawing/2014/main" id="{06767BDF-0C5A-1943-B692-17147D97D0B1}"/>
              </a:ext>
            </a:extLst>
          </p:cNvPr>
          <p:cNvSpPr/>
          <p:nvPr/>
        </p:nvSpPr>
        <p:spPr>
          <a:xfrm>
            <a:off x="386079" y="5266759"/>
            <a:ext cx="11038787" cy="830997"/>
          </a:xfrm>
          <a:prstGeom prst="rect">
            <a:avLst/>
          </a:prstGeom>
        </p:spPr>
        <p:txBody>
          <a:bodyPr wrap="square">
            <a:spAutoFit/>
          </a:bodyPr>
          <a:lstStyle/>
          <a:p>
            <a:pPr lvl="1"/>
            <a:r>
              <a:rPr lang="en-US" sz="1600" b="1" i="1">
                <a:solidFill>
                  <a:schemeClr val="bg1"/>
                </a:solidFill>
                <a:latin typeface="Arial" panose="020B0604020202020204" pitchFamily="34" charset="0"/>
                <a:cs typeface="Arial" panose="020B0604020202020204" pitchFamily="34" charset="0"/>
              </a:rPr>
              <a:t>Note: </a:t>
            </a:r>
            <a:r>
              <a:rPr lang="en-US" sz="1600" i="1">
                <a:solidFill>
                  <a:schemeClr val="bg1"/>
                </a:solidFill>
                <a:latin typeface="Arial" panose="020B0604020202020204" pitchFamily="34" charset="0"/>
                <a:cs typeface="Arial" panose="020B0604020202020204" pitchFamily="34" charset="0"/>
              </a:rPr>
              <a:t>Chemicals otherwise used in janitorial or grounds maintenance activities may not be exempt if part of your facility’s “process” is to provide these services (e.g., federal hospitals, prisons, parks). Also, chemicals manufactured during routine janitorial or facility ground maintenance are not exempt</a:t>
            </a:r>
          </a:p>
        </p:txBody>
      </p:sp>
    </p:spTree>
    <p:custDataLst>
      <p:tags r:id="rId1"/>
    </p:custDataLst>
    <p:extLst>
      <p:ext uri="{BB962C8B-B14F-4D97-AF65-F5344CB8AC3E}">
        <p14:creationId xmlns:p14="http://schemas.microsoft.com/office/powerpoint/2010/main" val="3786660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97CB1-A3AD-8B48-AE3A-C7613852B779}"/>
              </a:ext>
            </a:extLst>
          </p:cNvPr>
          <p:cNvSpPr>
            <a:spLocks noGrp="1"/>
          </p:cNvSpPr>
          <p:nvPr>
            <p:ph type="title"/>
          </p:nvPr>
        </p:nvSpPr>
        <p:spPr/>
        <p:txBody>
          <a:bodyPr/>
          <a:lstStyle/>
          <a:p>
            <a:r>
              <a:rPr lang="en-US"/>
              <a:t>TRI Reporting Requirements</a:t>
            </a:r>
          </a:p>
        </p:txBody>
      </p:sp>
      <p:pic>
        <p:nvPicPr>
          <p:cNvPr id="4" name="Picture 3" descr="Diagram&#10;&#10;Description automatically generated">
            <a:extLst>
              <a:ext uri="{FF2B5EF4-FFF2-40B4-BE49-F238E27FC236}">
                <a16:creationId xmlns:a16="http://schemas.microsoft.com/office/drawing/2014/main" id="{38062FFD-32EE-4ABF-29FD-64CBA2C03246}"/>
              </a:ext>
            </a:extLst>
          </p:cNvPr>
          <p:cNvPicPr>
            <a:picLocks noChangeAspect="1"/>
          </p:cNvPicPr>
          <p:nvPr/>
        </p:nvPicPr>
        <p:blipFill>
          <a:blip r:embed="rId3"/>
          <a:stretch>
            <a:fillRect/>
          </a:stretch>
        </p:blipFill>
        <p:spPr>
          <a:xfrm>
            <a:off x="88380" y="1024067"/>
            <a:ext cx="12015240" cy="5020066"/>
          </a:xfrm>
          <a:prstGeom prst="rect">
            <a:avLst/>
          </a:prstGeom>
        </p:spPr>
      </p:pic>
    </p:spTree>
    <p:extLst>
      <p:ext uri="{BB962C8B-B14F-4D97-AF65-F5344CB8AC3E}">
        <p14:creationId xmlns:p14="http://schemas.microsoft.com/office/powerpoint/2010/main" val="21260627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6" name="Rectangle 2"/>
          <p:cNvSpPr>
            <a:spLocks noGrp="1" noChangeArrowheads="1"/>
          </p:cNvSpPr>
          <p:nvPr>
            <p:ph type="title"/>
          </p:nvPr>
        </p:nvSpPr>
        <p:spPr/>
        <p:txBody>
          <a:bodyPr/>
          <a:lstStyle/>
          <a:p>
            <a:r>
              <a:rPr lang="en-US" altLang="en-US"/>
              <a:t>Structural Component Exemption</a:t>
            </a:r>
          </a:p>
        </p:txBody>
      </p:sp>
      <p:sp>
        <p:nvSpPr>
          <p:cNvPr id="55301" name="Rectangle 3"/>
          <p:cNvSpPr>
            <a:spLocks noGrp="1" noChangeArrowheads="1"/>
          </p:cNvSpPr>
          <p:nvPr>
            <p:ph type="body" sz="quarter" idx="10"/>
          </p:nvPr>
        </p:nvSpPr>
        <p:spPr>
          <a:xfrm>
            <a:off x="481013" y="1734532"/>
            <a:ext cx="11213147" cy="3996343"/>
          </a:xfrm>
        </p:spPr>
        <p:txBody>
          <a:bodyPr/>
          <a:lstStyle/>
          <a:p>
            <a:r>
              <a:rPr lang="en-US"/>
              <a:t>Section 313 chemicals used as structural components are eligible for exemption </a:t>
            </a:r>
            <a:br>
              <a:rPr lang="en-US"/>
            </a:br>
            <a:r>
              <a:rPr lang="en-US"/>
              <a:t>(See 40 CFR § 372.38(c)(1)).  Building components that are process-related are not “structural components” as contemplated by the exemption</a:t>
            </a:r>
          </a:p>
          <a:p>
            <a:r>
              <a:rPr lang="en-US"/>
              <a:t>Non-process-related building components that are “structural components” and </a:t>
            </a:r>
            <a:br>
              <a:rPr lang="en-US"/>
            </a:br>
            <a:r>
              <a:rPr lang="en-US"/>
              <a:t>therefore </a:t>
            </a:r>
            <a:r>
              <a:rPr lang="en-US" u="sng"/>
              <a:t>eligible</a:t>
            </a:r>
            <a:r>
              <a:rPr lang="en-US"/>
              <a:t> for the exemption include: </a:t>
            </a:r>
          </a:p>
          <a:p>
            <a:pPr lvl="1"/>
            <a:r>
              <a:rPr lang="en-US"/>
              <a:t>Potable water pipes and other non-process-related pipes and structures</a:t>
            </a:r>
          </a:p>
          <a:p>
            <a:r>
              <a:rPr lang="en-US"/>
              <a:t>Processed-related building components that are NOT “structural components” and therefore </a:t>
            </a:r>
            <a:r>
              <a:rPr lang="en-US" u="sng"/>
              <a:t>NOT eligible </a:t>
            </a:r>
            <a:r>
              <a:rPr lang="en-US"/>
              <a:t>for the exemption include:</a:t>
            </a:r>
          </a:p>
          <a:p>
            <a:pPr lvl="1"/>
            <a:r>
              <a:rPr lang="en-US"/>
              <a:t>Refractory brick, boiler tubes, process-related pipes, anodes used in electroplating, grinding wheels, </a:t>
            </a:r>
            <a:br>
              <a:rPr lang="en-US"/>
            </a:br>
            <a:r>
              <a:rPr lang="en-US"/>
              <a:t>&amp; metal working tools</a:t>
            </a:r>
          </a:p>
          <a:p>
            <a:pPr lvl="1"/>
            <a:r>
              <a:rPr lang="en-US"/>
              <a:t>Structural components that are integral to a non-industrial facility’s “process” (e.g., federal prisons, </a:t>
            </a:r>
            <a:br>
              <a:rPr lang="en-US"/>
            </a:br>
            <a:r>
              <a:rPr lang="en-US"/>
              <a:t>hospitals, parks)</a:t>
            </a:r>
          </a:p>
        </p:txBody>
      </p:sp>
    </p:spTree>
    <p:custDataLst>
      <p:tags r:id="rId1"/>
    </p:custDataLst>
    <p:extLst>
      <p:ext uri="{BB962C8B-B14F-4D97-AF65-F5344CB8AC3E}">
        <p14:creationId xmlns:p14="http://schemas.microsoft.com/office/powerpoint/2010/main" val="5349419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4" name="Rectangle 2"/>
          <p:cNvSpPr>
            <a:spLocks noGrp="1" noChangeArrowheads="1"/>
          </p:cNvSpPr>
          <p:nvPr>
            <p:ph type="title"/>
          </p:nvPr>
        </p:nvSpPr>
        <p:spPr/>
        <p:txBody>
          <a:bodyPr/>
          <a:lstStyle/>
          <a:p>
            <a:r>
              <a:rPr lang="en-US" altLang="en-US"/>
              <a:t>Other Section 313 “Otherwise Use” Exemptions</a:t>
            </a:r>
          </a:p>
        </p:txBody>
      </p:sp>
      <p:sp>
        <p:nvSpPr>
          <p:cNvPr id="56325" name="Rectangle 3"/>
          <p:cNvSpPr>
            <a:spLocks noGrp="1" noChangeArrowheads="1"/>
          </p:cNvSpPr>
          <p:nvPr>
            <p:ph type="body" sz="quarter" idx="10"/>
          </p:nvPr>
        </p:nvSpPr>
        <p:spPr>
          <a:xfrm>
            <a:off x="481013" y="1734532"/>
            <a:ext cx="9821227" cy="3996343"/>
          </a:xfrm>
        </p:spPr>
        <p:txBody>
          <a:bodyPr/>
          <a:lstStyle/>
          <a:p>
            <a:r>
              <a:rPr lang="en-US" altLang="en-US"/>
              <a:t>Section 313 chemicals contained in non-process-related items for employee personal use (40 CFR § 372.38(c)(3)):</a:t>
            </a:r>
          </a:p>
          <a:p>
            <a:pPr lvl="1"/>
            <a:r>
              <a:rPr lang="en-US" altLang="en-US"/>
              <a:t>Non-Federal Facilities:</a:t>
            </a:r>
          </a:p>
          <a:p>
            <a:pPr lvl="2"/>
            <a:r>
              <a:rPr lang="en-US" altLang="en-US"/>
              <a:t>HCFC-22 in air conditioners used solely for employee comfort (exemption does NOT cover process cooling using chemical-based cooling systems)</a:t>
            </a:r>
          </a:p>
          <a:p>
            <a:pPr lvl="2"/>
            <a:r>
              <a:rPr lang="en-US" altLang="en-US"/>
              <a:t>Chlorine used to treat on-site potable water</a:t>
            </a:r>
          </a:p>
          <a:p>
            <a:pPr lvl="2"/>
            <a:r>
              <a:rPr lang="en-US" altLang="en-US"/>
              <a:t>Phenol used in a facility medical dispensary</a:t>
            </a:r>
          </a:p>
          <a:p>
            <a:pPr lvl="1"/>
            <a:r>
              <a:rPr lang="en-US" altLang="en-US"/>
              <a:t>Federal Facilities:</a:t>
            </a:r>
          </a:p>
          <a:p>
            <a:pPr lvl="2"/>
            <a:r>
              <a:rPr lang="en-US" altLang="en-US"/>
              <a:t>Does not include TRI chemicals used for providing services to non-employees (e.g., patients in federal hospitals, prisoners, park visitors)</a:t>
            </a:r>
          </a:p>
          <a:p>
            <a:r>
              <a:rPr lang="en-US" altLang="en-US"/>
              <a:t>Section 313 chemicals found in intake water and air.</a:t>
            </a:r>
          </a:p>
        </p:txBody>
      </p:sp>
    </p:spTree>
    <p:custDataLst>
      <p:tags r:id="rId1"/>
    </p:custDataLst>
    <p:extLst>
      <p:ext uri="{BB962C8B-B14F-4D97-AF65-F5344CB8AC3E}">
        <p14:creationId xmlns:p14="http://schemas.microsoft.com/office/powerpoint/2010/main" val="40860230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2" name="Rectangle 2"/>
          <p:cNvSpPr>
            <a:spLocks noGrp="1" noChangeArrowheads="1"/>
          </p:cNvSpPr>
          <p:nvPr>
            <p:ph type="title"/>
          </p:nvPr>
        </p:nvSpPr>
        <p:spPr/>
        <p:txBody>
          <a:bodyPr/>
          <a:lstStyle/>
          <a:p>
            <a:r>
              <a:rPr lang="en-US" altLang="en-US"/>
              <a:t>Sector Specific Exemptions</a:t>
            </a:r>
          </a:p>
        </p:txBody>
      </p:sp>
      <p:sp>
        <p:nvSpPr>
          <p:cNvPr id="57349" name="Rectangle 3"/>
          <p:cNvSpPr>
            <a:spLocks noGrp="1" noChangeArrowheads="1"/>
          </p:cNvSpPr>
          <p:nvPr>
            <p:ph type="body" sz="quarter" idx="10"/>
          </p:nvPr>
        </p:nvSpPr>
        <p:spPr>
          <a:xfrm>
            <a:off x="481014" y="2987041"/>
            <a:ext cx="4924106" cy="2743834"/>
          </a:xfrm>
        </p:spPr>
        <p:txBody>
          <a:bodyPr/>
          <a:lstStyle/>
          <a:p>
            <a:r>
              <a:rPr lang="en-US" u="sng"/>
              <a:t>Coal mining extraction activities</a:t>
            </a:r>
            <a:r>
              <a:rPr lang="en-US"/>
              <a:t> are exempt from threshold determinations and release reporting (40 CFR § 372.38(g)) (applies to NAICS Codes 212114-212115):</a:t>
            </a:r>
          </a:p>
          <a:p>
            <a:pPr lvl="1"/>
            <a:r>
              <a:rPr lang="en-US" b="1"/>
              <a:t>Coal extraction: </a:t>
            </a:r>
            <a:r>
              <a:rPr lang="en-US"/>
              <a:t>physical removal or exposure of ore, coal, minerals, waste rock, or overburden prior to beneficiation, and encompasses all extraction-related activities prior to beneficiation  (40 CFR § 372.3) </a:t>
            </a:r>
          </a:p>
        </p:txBody>
      </p:sp>
      <p:sp>
        <p:nvSpPr>
          <p:cNvPr id="4" name="Text Placeholder 3">
            <a:extLst>
              <a:ext uri="{FF2B5EF4-FFF2-40B4-BE49-F238E27FC236}">
                <a16:creationId xmlns:a16="http://schemas.microsoft.com/office/drawing/2014/main" id="{7873B1FC-7712-F44C-B43A-CD1E2C630D08}"/>
              </a:ext>
            </a:extLst>
          </p:cNvPr>
          <p:cNvSpPr>
            <a:spLocks noGrp="1"/>
          </p:cNvSpPr>
          <p:nvPr>
            <p:ph type="body" sz="quarter" idx="12"/>
          </p:nvPr>
        </p:nvSpPr>
        <p:spPr>
          <a:xfrm>
            <a:off x="6373261" y="2987040"/>
            <a:ext cx="5145639" cy="2743834"/>
          </a:xfrm>
        </p:spPr>
        <p:txBody>
          <a:bodyPr/>
          <a:lstStyle/>
          <a:p>
            <a:r>
              <a:rPr lang="en-US"/>
              <a:t>Chemicals in </a:t>
            </a:r>
            <a:r>
              <a:rPr lang="en-US" u="sng"/>
              <a:t>metal mining</a:t>
            </a:r>
            <a:r>
              <a:rPr lang="en-US"/>
              <a:t> overburden that are processed or otherwise used are specifically exempt from TRI reporting (40 CFR § 372.38(h)) (applies to NAICS Codes 212220, 212230, 212290): </a:t>
            </a:r>
          </a:p>
          <a:p>
            <a:pPr lvl="1"/>
            <a:r>
              <a:rPr lang="en-US" b="1"/>
              <a:t>Overburden: </a:t>
            </a:r>
            <a:r>
              <a:rPr lang="en-US"/>
              <a:t>unconsolidated material that overlies a deposit of useful materials or ores (40 CFR § 372.3)</a:t>
            </a:r>
          </a:p>
        </p:txBody>
      </p:sp>
      <p:sp>
        <p:nvSpPr>
          <p:cNvPr id="8" name="Oval 7">
            <a:extLst>
              <a:ext uri="{FF2B5EF4-FFF2-40B4-BE49-F238E27FC236}">
                <a16:creationId xmlns:a16="http://schemas.microsoft.com/office/drawing/2014/main" id="{5A2F9179-E362-9445-A2B2-DC7B130EEB11}"/>
              </a:ext>
            </a:extLst>
          </p:cNvPr>
          <p:cNvSpPr/>
          <p:nvPr/>
        </p:nvSpPr>
        <p:spPr>
          <a:xfrm>
            <a:off x="532064" y="1716884"/>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10" name="Oval 9">
            <a:extLst>
              <a:ext uri="{FF2B5EF4-FFF2-40B4-BE49-F238E27FC236}">
                <a16:creationId xmlns:a16="http://schemas.microsoft.com/office/drawing/2014/main" id="{D3E28319-2098-EB41-B057-57617A325346}"/>
              </a:ext>
            </a:extLst>
          </p:cNvPr>
          <p:cNvSpPr/>
          <p:nvPr/>
        </p:nvSpPr>
        <p:spPr>
          <a:xfrm>
            <a:off x="6495984" y="1716884"/>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5" name="Picture 4">
            <a:extLst>
              <a:ext uri="{FF2B5EF4-FFF2-40B4-BE49-F238E27FC236}">
                <a16:creationId xmlns:a16="http://schemas.microsoft.com/office/drawing/2014/main" id="{DADC8E4E-9C45-0E40-914F-A5B128333A08}"/>
              </a:ext>
            </a:extLst>
          </p:cNvPr>
          <p:cNvPicPr>
            <a:picLocks noChangeAspect="1"/>
          </p:cNvPicPr>
          <p:nvPr/>
        </p:nvPicPr>
        <p:blipFill>
          <a:blip r:embed="rId4"/>
          <a:stretch>
            <a:fillRect/>
          </a:stretch>
        </p:blipFill>
        <p:spPr>
          <a:xfrm>
            <a:off x="725037" y="1931526"/>
            <a:ext cx="698500" cy="635000"/>
          </a:xfrm>
          <a:prstGeom prst="rect">
            <a:avLst/>
          </a:prstGeom>
        </p:spPr>
      </p:pic>
      <p:pic>
        <p:nvPicPr>
          <p:cNvPr id="7" name="Picture 6">
            <a:extLst>
              <a:ext uri="{FF2B5EF4-FFF2-40B4-BE49-F238E27FC236}">
                <a16:creationId xmlns:a16="http://schemas.microsoft.com/office/drawing/2014/main" id="{D3A304F4-E3B0-BB4F-919C-628AEA578B43}"/>
              </a:ext>
            </a:extLst>
          </p:cNvPr>
          <p:cNvPicPr>
            <a:picLocks noChangeAspect="1"/>
          </p:cNvPicPr>
          <p:nvPr/>
        </p:nvPicPr>
        <p:blipFill>
          <a:blip r:embed="rId5"/>
          <a:stretch>
            <a:fillRect/>
          </a:stretch>
        </p:blipFill>
        <p:spPr>
          <a:xfrm>
            <a:off x="6582625" y="1883979"/>
            <a:ext cx="834175" cy="604777"/>
          </a:xfrm>
          <a:prstGeom prst="rect">
            <a:avLst/>
          </a:prstGeom>
        </p:spPr>
      </p:pic>
    </p:spTree>
    <p:custDataLst>
      <p:tags r:id="rId1"/>
    </p:custDataLst>
    <p:extLst>
      <p:ext uri="{BB962C8B-B14F-4D97-AF65-F5344CB8AC3E}">
        <p14:creationId xmlns:p14="http://schemas.microsoft.com/office/powerpoint/2010/main" val="1374138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p:txBody>
          <a:bodyPr/>
          <a:lstStyle/>
          <a:p>
            <a:r>
              <a:rPr lang="en-US"/>
              <a:t>Section IV: </a:t>
            </a:r>
            <a:r>
              <a:rPr lang="en-US" b="0"/>
              <a:t>Threshold Determination</a:t>
            </a:r>
          </a:p>
        </p:txBody>
      </p:sp>
    </p:spTree>
    <p:custDataLst>
      <p:tags r:id="rId1"/>
    </p:custDataLst>
    <p:extLst>
      <p:ext uri="{BB962C8B-B14F-4D97-AF65-F5344CB8AC3E}">
        <p14:creationId xmlns:p14="http://schemas.microsoft.com/office/powerpoint/2010/main" val="20800420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8" name="Rectangle 2"/>
          <p:cNvSpPr>
            <a:spLocks noGrp="1" noChangeArrowheads="1"/>
          </p:cNvSpPr>
          <p:nvPr>
            <p:ph type="title"/>
          </p:nvPr>
        </p:nvSpPr>
        <p:spPr/>
        <p:txBody>
          <a:bodyPr/>
          <a:lstStyle/>
          <a:p>
            <a:r>
              <a:rPr lang="en-US" altLang="en-US"/>
              <a:t>Chemical Information Management</a:t>
            </a:r>
          </a:p>
        </p:txBody>
      </p:sp>
      <p:sp>
        <p:nvSpPr>
          <p:cNvPr id="58373" name="Rectangle 3"/>
          <p:cNvSpPr>
            <a:spLocks noGrp="1" noChangeArrowheads="1"/>
          </p:cNvSpPr>
          <p:nvPr>
            <p:ph type="body" sz="quarter" idx="10"/>
          </p:nvPr>
        </p:nvSpPr>
        <p:spPr>
          <a:xfrm>
            <a:off x="481013" y="1734532"/>
            <a:ext cx="10369867" cy="3996343"/>
          </a:xfrm>
        </p:spPr>
        <p:txBody>
          <a:bodyPr/>
          <a:lstStyle/>
          <a:p>
            <a:r>
              <a:rPr lang="en-US" altLang="en-US"/>
              <a:t>All non-exempt manufacture/processes/otherwise use of Section 313 chemicals at the facility must be counted towards chemical activity thresholds.</a:t>
            </a:r>
          </a:p>
          <a:p>
            <a:r>
              <a:rPr lang="en-US" altLang="en-US"/>
              <a:t>Tracking toxic chemicals entering facility</a:t>
            </a:r>
          </a:p>
          <a:p>
            <a:pPr lvl="1"/>
            <a:r>
              <a:rPr lang="en-US" altLang="en-US"/>
              <a:t>Purchasing/Inventory</a:t>
            </a:r>
          </a:p>
          <a:p>
            <a:pPr lvl="1"/>
            <a:r>
              <a:rPr lang="en-US" altLang="en-US"/>
              <a:t>Contractors</a:t>
            </a:r>
          </a:p>
          <a:p>
            <a:pPr lvl="1"/>
            <a:r>
              <a:rPr lang="en-US" altLang="en-US"/>
              <a:t>Capital purchases (e.g., chillers, process equipment)</a:t>
            </a:r>
          </a:p>
          <a:p>
            <a:pPr lvl="1"/>
            <a:r>
              <a:rPr lang="en-US" altLang="en-US"/>
              <a:t>Direct purchases (credit card or other emergency purchases)</a:t>
            </a:r>
          </a:p>
          <a:p>
            <a:pPr lvl="1"/>
            <a:r>
              <a:rPr lang="en-US" altLang="en-US"/>
              <a:t>Direct and indirect materials</a:t>
            </a:r>
          </a:p>
          <a:p>
            <a:pPr lvl="1"/>
            <a:r>
              <a:rPr lang="en-US" altLang="en-US"/>
              <a:t>Manufacturing byproducts/intermediates generated</a:t>
            </a:r>
          </a:p>
          <a:p>
            <a:r>
              <a:rPr lang="en-US" altLang="en-US"/>
              <a:t>Need cooperation and support from all functional groups purchasing or using Section 313 chemicals</a:t>
            </a:r>
          </a:p>
          <a:p>
            <a:r>
              <a:rPr lang="en-US" altLang="en-US"/>
              <a:t>Be comprehensive to ensure accurate threshold determination!</a:t>
            </a:r>
          </a:p>
        </p:txBody>
      </p:sp>
    </p:spTree>
    <p:custDataLst>
      <p:tags r:id="rId1"/>
    </p:custDataLst>
    <p:extLst>
      <p:ext uri="{BB962C8B-B14F-4D97-AF65-F5344CB8AC3E}">
        <p14:creationId xmlns:p14="http://schemas.microsoft.com/office/powerpoint/2010/main" val="42834182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908657-733F-0241-95F6-FC9996BFB1AA}"/>
              </a:ext>
            </a:extLst>
          </p:cNvPr>
          <p:cNvSpPr/>
          <p:nvPr/>
        </p:nvSpPr>
        <p:spPr>
          <a:xfrm>
            <a:off x="628356" y="1561176"/>
            <a:ext cx="4507793" cy="399634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8961FD0-F868-D94B-AAAF-5E0324F4A94E}"/>
              </a:ext>
            </a:extLst>
          </p:cNvPr>
          <p:cNvSpPr/>
          <p:nvPr/>
        </p:nvSpPr>
        <p:spPr>
          <a:xfrm>
            <a:off x="628356" y="1561176"/>
            <a:ext cx="4507793" cy="887384"/>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836" name="Rectangle 2"/>
          <p:cNvSpPr>
            <a:spLocks noGrp="1" noChangeArrowheads="1"/>
          </p:cNvSpPr>
          <p:nvPr>
            <p:ph type="title"/>
          </p:nvPr>
        </p:nvSpPr>
        <p:spPr/>
        <p:txBody>
          <a:bodyPr/>
          <a:lstStyle/>
          <a:p>
            <a:r>
              <a:rPr lang="en-US" altLang="en-US"/>
              <a:t>Threshold Determinations</a:t>
            </a:r>
          </a:p>
        </p:txBody>
      </p:sp>
      <p:sp>
        <p:nvSpPr>
          <p:cNvPr id="13" name="Rectangle 3">
            <a:extLst>
              <a:ext uri="{FF2B5EF4-FFF2-40B4-BE49-F238E27FC236}">
                <a16:creationId xmlns:a16="http://schemas.microsoft.com/office/drawing/2014/main" id="{6F19F778-DF1D-114F-8572-C97CC226FBD1}"/>
              </a:ext>
            </a:extLst>
          </p:cNvPr>
          <p:cNvSpPr txBox="1">
            <a:spLocks noChangeArrowheads="1"/>
          </p:cNvSpPr>
          <p:nvPr/>
        </p:nvSpPr>
        <p:spPr>
          <a:xfrm>
            <a:off x="780756" y="1643092"/>
            <a:ext cx="3430833" cy="673387"/>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a:t>Identify Chemicals </a:t>
            </a:r>
            <a:br>
              <a:rPr lang="en-US" altLang="en-US"/>
            </a:br>
            <a:r>
              <a:rPr lang="en-US" altLang="en-US"/>
              <a:t>and Concentrations</a:t>
            </a:r>
          </a:p>
        </p:txBody>
      </p:sp>
      <p:sp>
        <p:nvSpPr>
          <p:cNvPr id="6" name="Rectangle 5">
            <a:extLst>
              <a:ext uri="{FF2B5EF4-FFF2-40B4-BE49-F238E27FC236}">
                <a16:creationId xmlns:a16="http://schemas.microsoft.com/office/drawing/2014/main" id="{0620BB82-D3FF-3F45-91A2-2A69EA811A66}"/>
              </a:ext>
            </a:extLst>
          </p:cNvPr>
          <p:cNvSpPr/>
          <p:nvPr/>
        </p:nvSpPr>
        <p:spPr>
          <a:xfrm>
            <a:off x="628356" y="2559437"/>
            <a:ext cx="4507793" cy="2862322"/>
          </a:xfrm>
          <a:prstGeom prst="rect">
            <a:avLst/>
          </a:prstGeom>
        </p:spPr>
        <p:txBody>
          <a:bodyPr wrap="square">
            <a:spAutoFit/>
          </a:bodyPr>
          <a:lstStyle/>
          <a:p>
            <a:pPr marL="742950" lvl="1" indent="-285750">
              <a:buFont typeface="Arial" panose="020B0604020202020204" pitchFamily="34" charset="0"/>
              <a:buChar char="•"/>
            </a:pPr>
            <a:r>
              <a:rPr lang="en-US" altLang="en-US">
                <a:solidFill>
                  <a:srgbClr val="008752"/>
                </a:solidFill>
              </a:rPr>
              <a:t>SDS</a:t>
            </a:r>
          </a:p>
          <a:p>
            <a:pPr marL="742950" lvl="1" indent="-285750">
              <a:buFont typeface="Arial" panose="020B0604020202020204" pitchFamily="34" charset="0"/>
              <a:buChar char="•"/>
            </a:pPr>
            <a:r>
              <a:rPr lang="en-US" altLang="en-US">
                <a:solidFill>
                  <a:srgbClr val="008752"/>
                </a:solidFill>
              </a:rPr>
              <a:t>Product or Specifications</a:t>
            </a:r>
          </a:p>
          <a:p>
            <a:pPr marL="742950" lvl="1" indent="-285750">
              <a:buFont typeface="Arial" panose="020B0604020202020204" pitchFamily="34" charset="0"/>
              <a:buChar char="•"/>
            </a:pPr>
            <a:r>
              <a:rPr lang="en-US" altLang="en-US">
                <a:solidFill>
                  <a:srgbClr val="008752"/>
                </a:solidFill>
              </a:rPr>
              <a:t>Available Supplier/</a:t>
            </a:r>
            <a:br>
              <a:rPr lang="en-US" altLang="en-US">
                <a:solidFill>
                  <a:srgbClr val="008752"/>
                </a:solidFill>
              </a:rPr>
            </a:br>
            <a:r>
              <a:rPr lang="en-US" altLang="en-US">
                <a:solidFill>
                  <a:srgbClr val="008752"/>
                </a:solidFill>
              </a:rPr>
              <a:t>Vendor Product QA/QC data</a:t>
            </a:r>
          </a:p>
          <a:p>
            <a:pPr marL="742950" lvl="1" indent="-285750">
              <a:buFont typeface="Arial" panose="020B0604020202020204" pitchFamily="34" charset="0"/>
              <a:buChar char="•"/>
            </a:pPr>
            <a:r>
              <a:rPr lang="en-US" altLang="en-US">
                <a:solidFill>
                  <a:srgbClr val="008752"/>
                </a:solidFill>
              </a:rPr>
              <a:t>Industry Standards (API, ASTM, etc.) </a:t>
            </a:r>
          </a:p>
          <a:p>
            <a:pPr marL="742950" lvl="1" indent="-285750">
              <a:buFont typeface="Arial" panose="020B0604020202020204" pitchFamily="34" charset="0"/>
              <a:buChar char="•"/>
            </a:pPr>
            <a:r>
              <a:rPr lang="en-US" altLang="en-US">
                <a:solidFill>
                  <a:srgbClr val="008752"/>
                </a:solidFill>
              </a:rPr>
              <a:t>Waste Profiles</a:t>
            </a:r>
          </a:p>
          <a:p>
            <a:pPr marL="742950" lvl="1" indent="-285750">
              <a:buFont typeface="Arial" panose="020B0604020202020204" pitchFamily="34" charset="0"/>
              <a:buChar char="•"/>
            </a:pPr>
            <a:r>
              <a:rPr lang="en-US" altLang="en-US">
                <a:solidFill>
                  <a:srgbClr val="008752"/>
                </a:solidFill>
              </a:rPr>
              <a:t>Process Knowledge</a:t>
            </a:r>
          </a:p>
          <a:p>
            <a:pPr marL="742950" lvl="1" indent="-285750">
              <a:buFont typeface="Arial" panose="020B0604020202020204" pitchFamily="34" charset="0"/>
              <a:buChar char="•"/>
            </a:pPr>
            <a:r>
              <a:rPr lang="en-US" altLang="en-US">
                <a:solidFill>
                  <a:srgbClr val="008752"/>
                </a:solidFill>
              </a:rPr>
              <a:t>Other References (AP-42, </a:t>
            </a:r>
            <a:br>
              <a:rPr lang="en-US" altLang="en-US">
                <a:solidFill>
                  <a:srgbClr val="008752"/>
                </a:solidFill>
              </a:rPr>
            </a:br>
            <a:r>
              <a:rPr lang="en-US" altLang="en-US" err="1">
                <a:solidFill>
                  <a:srgbClr val="008752"/>
                </a:solidFill>
              </a:rPr>
              <a:t>WebFIRE</a:t>
            </a:r>
            <a:r>
              <a:rPr lang="en-US" altLang="en-US">
                <a:solidFill>
                  <a:srgbClr val="008752"/>
                </a:solidFill>
              </a:rPr>
              <a:t>, Merck Index)</a:t>
            </a:r>
          </a:p>
          <a:p>
            <a:pPr marL="742950" lvl="1" indent="-285750">
              <a:buFont typeface="Arial" panose="020B0604020202020204" pitchFamily="34" charset="0"/>
              <a:buChar char="•"/>
            </a:pPr>
            <a:r>
              <a:rPr lang="en-US" altLang="en-US">
                <a:solidFill>
                  <a:srgbClr val="008752"/>
                </a:solidFill>
              </a:rPr>
              <a:t>Supplier Notification</a:t>
            </a:r>
            <a:endParaRPr lang="en-US"/>
          </a:p>
        </p:txBody>
      </p:sp>
      <p:sp>
        <p:nvSpPr>
          <p:cNvPr id="15" name="Rectangle 14">
            <a:extLst>
              <a:ext uri="{FF2B5EF4-FFF2-40B4-BE49-F238E27FC236}">
                <a16:creationId xmlns:a16="http://schemas.microsoft.com/office/drawing/2014/main" id="{5B6157A1-E575-0142-9447-E4E7486C4D2D}"/>
              </a:ext>
            </a:extLst>
          </p:cNvPr>
          <p:cNvSpPr/>
          <p:nvPr/>
        </p:nvSpPr>
        <p:spPr>
          <a:xfrm>
            <a:off x="5720082" y="1561176"/>
            <a:ext cx="5249473" cy="399634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7D0332D-825C-EC4F-87EE-B5421CF5A507}"/>
              </a:ext>
            </a:extLst>
          </p:cNvPr>
          <p:cNvSpPr/>
          <p:nvPr/>
        </p:nvSpPr>
        <p:spPr>
          <a:xfrm>
            <a:off x="5720082" y="1561176"/>
            <a:ext cx="5249473" cy="887384"/>
          </a:xfrm>
          <a:prstGeom prst="rect">
            <a:avLst/>
          </a:prstGeom>
          <a:solidFill>
            <a:srgbClr val="00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3">
            <a:extLst>
              <a:ext uri="{FF2B5EF4-FFF2-40B4-BE49-F238E27FC236}">
                <a16:creationId xmlns:a16="http://schemas.microsoft.com/office/drawing/2014/main" id="{DDFF2B7B-0B23-8846-B28C-90CA676998E0}"/>
              </a:ext>
            </a:extLst>
          </p:cNvPr>
          <p:cNvSpPr txBox="1">
            <a:spLocks noChangeArrowheads="1"/>
          </p:cNvSpPr>
          <p:nvPr/>
        </p:nvSpPr>
        <p:spPr>
          <a:xfrm>
            <a:off x="5920036" y="1643092"/>
            <a:ext cx="4094479" cy="673387"/>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1800"/>
              <a:t>Collect Data to </a:t>
            </a:r>
            <a:br>
              <a:rPr lang="en-US" altLang="en-US" sz="1800"/>
            </a:br>
            <a:r>
              <a:rPr lang="en-US" altLang="en-US" sz="1800"/>
              <a:t>Calculate Thresholds</a:t>
            </a:r>
          </a:p>
        </p:txBody>
      </p:sp>
      <p:sp>
        <p:nvSpPr>
          <p:cNvPr id="17" name="Rectangle 16">
            <a:extLst>
              <a:ext uri="{FF2B5EF4-FFF2-40B4-BE49-F238E27FC236}">
                <a16:creationId xmlns:a16="http://schemas.microsoft.com/office/drawing/2014/main" id="{59F473E8-671A-5746-BF28-6B4DD4BB3A1F}"/>
              </a:ext>
            </a:extLst>
          </p:cNvPr>
          <p:cNvSpPr/>
          <p:nvPr/>
        </p:nvSpPr>
        <p:spPr>
          <a:xfrm>
            <a:off x="5730242" y="2559437"/>
            <a:ext cx="5107233" cy="2862322"/>
          </a:xfrm>
          <a:prstGeom prst="rect">
            <a:avLst/>
          </a:prstGeom>
        </p:spPr>
        <p:txBody>
          <a:bodyPr wrap="square">
            <a:spAutoFit/>
          </a:bodyPr>
          <a:lstStyle/>
          <a:p>
            <a:pPr marL="742950" lvl="1" indent="-285750">
              <a:buFont typeface="Arial" panose="020B0604020202020204" pitchFamily="34" charset="0"/>
              <a:buChar char="•"/>
            </a:pPr>
            <a:r>
              <a:rPr lang="en-US" altLang="en-US">
                <a:solidFill>
                  <a:srgbClr val="008752"/>
                </a:solidFill>
              </a:rPr>
              <a:t>Inventory or Purchase Records</a:t>
            </a:r>
          </a:p>
          <a:p>
            <a:pPr marL="742950" lvl="1" indent="-285750">
              <a:buFont typeface="Arial" panose="020B0604020202020204" pitchFamily="34" charset="0"/>
              <a:buChar char="•"/>
            </a:pPr>
            <a:r>
              <a:rPr lang="en-US" altLang="en-US">
                <a:solidFill>
                  <a:srgbClr val="008752"/>
                </a:solidFill>
              </a:rPr>
              <a:t>Throughput/Production Data</a:t>
            </a:r>
          </a:p>
          <a:p>
            <a:pPr marL="742950" lvl="1" indent="-285750">
              <a:buFont typeface="Arial" panose="020B0604020202020204" pitchFamily="34" charset="0"/>
              <a:buChar char="•"/>
            </a:pPr>
            <a:r>
              <a:rPr lang="en-US" altLang="en-US">
                <a:solidFill>
                  <a:srgbClr val="008752"/>
                </a:solidFill>
              </a:rPr>
              <a:t>Integrated Supplier Records</a:t>
            </a:r>
          </a:p>
          <a:p>
            <a:pPr marL="742950" lvl="1" indent="-285750">
              <a:buFont typeface="Arial" panose="020B0604020202020204" pitchFamily="34" charset="0"/>
              <a:buChar char="•"/>
            </a:pPr>
            <a:r>
              <a:rPr lang="en-US" altLang="en-US">
                <a:solidFill>
                  <a:srgbClr val="008752"/>
                </a:solidFill>
              </a:rPr>
              <a:t>EPCRA or </a:t>
            </a:r>
            <a:r>
              <a:rPr lang="en-US" altLang="en-US" u="sng">
                <a:solidFill>
                  <a:srgbClr val="008752"/>
                </a:solidFill>
              </a:rPr>
              <a:t>Other Env. Reports</a:t>
            </a:r>
            <a:endParaRPr lang="en-US" altLang="en-US">
              <a:solidFill>
                <a:srgbClr val="008752"/>
              </a:solidFill>
            </a:endParaRPr>
          </a:p>
          <a:p>
            <a:pPr marL="742950" lvl="1" indent="-285750">
              <a:buFont typeface="Arial" panose="020B0604020202020204" pitchFamily="34" charset="0"/>
              <a:buChar char="•"/>
            </a:pPr>
            <a:r>
              <a:rPr lang="en-US" altLang="en-US">
                <a:solidFill>
                  <a:srgbClr val="008752"/>
                </a:solidFill>
              </a:rPr>
              <a:t>Air Permits / MACT or Similar Standards/ Emission Inventories</a:t>
            </a:r>
          </a:p>
          <a:p>
            <a:pPr marL="742950" lvl="1" indent="-285750">
              <a:buFont typeface="Arial" panose="020B0604020202020204" pitchFamily="34" charset="0"/>
              <a:buChar char="•"/>
            </a:pPr>
            <a:r>
              <a:rPr lang="en-US" altLang="en-US">
                <a:solidFill>
                  <a:srgbClr val="008752"/>
                </a:solidFill>
              </a:rPr>
              <a:t>Water Permits / DMR’s / Discharge Reports</a:t>
            </a:r>
          </a:p>
          <a:p>
            <a:pPr marL="742950" lvl="1" indent="-285750">
              <a:buFont typeface="Arial" panose="020B0604020202020204" pitchFamily="34" charset="0"/>
              <a:buChar char="•"/>
            </a:pPr>
            <a:r>
              <a:rPr lang="en-US" altLang="en-US">
                <a:solidFill>
                  <a:srgbClr val="008752"/>
                </a:solidFill>
              </a:rPr>
              <a:t>Annual/Biennial Waste Reports</a:t>
            </a:r>
          </a:p>
          <a:p>
            <a:pPr marL="742950" lvl="1" indent="-285750">
              <a:buFont typeface="Arial" panose="020B0604020202020204" pitchFamily="34" charset="0"/>
              <a:buChar char="•"/>
            </a:pPr>
            <a:r>
              <a:rPr lang="en-US" altLang="en-US">
                <a:solidFill>
                  <a:srgbClr val="008752"/>
                </a:solidFill>
              </a:rPr>
              <a:t>User Records</a:t>
            </a:r>
          </a:p>
          <a:p>
            <a:pPr marL="742950" lvl="1" indent="-285750">
              <a:buFont typeface="Arial" panose="020B0604020202020204" pitchFamily="34" charset="0"/>
              <a:buChar char="•"/>
            </a:pPr>
            <a:r>
              <a:rPr lang="en-US" altLang="en-US">
                <a:solidFill>
                  <a:srgbClr val="008752"/>
                </a:solidFill>
              </a:rPr>
              <a:t>Other Vendor Records (can call vendor)</a:t>
            </a:r>
            <a:endParaRPr lang="en-US"/>
          </a:p>
        </p:txBody>
      </p:sp>
      <p:cxnSp>
        <p:nvCxnSpPr>
          <p:cNvPr id="18" name="Straight Arrow Connector 17">
            <a:extLst>
              <a:ext uri="{FF2B5EF4-FFF2-40B4-BE49-F238E27FC236}">
                <a16:creationId xmlns:a16="http://schemas.microsoft.com/office/drawing/2014/main" id="{0B98213D-F899-E946-837E-83A28CFBC909}"/>
              </a:ext>
            </a:extLst>
          </p:cNvPr>
          <p:cNvCxnSpPr/>
          <p:nvPr/>
        </p:nvCxnSpPr>
        <p:spPr>
          <a:xfrm>
            <a:off x="5136149" y="2041162"/>
            <a:ext cx="594093" cy="0"/>
          </a:xfrm>
          <a:prstGeom prst="straightConnector1">
            <a:avLst/>
          </a:prstGeom>
          <a:ln w="44450">
            <a:solidFill>
              <a:srgbClr val="00875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450C50B-CFF0-234A-AE53-22AB5A78C370}"/>
              </a:ext>
            </a:extLst>
          </p:cNvPr>
          <p:cNvSpPr/>
          <p:nvPr/>
        </p:nvSpPr>
        <p:spPr>
          <a:xfrm>
            <a:off x="3578727" y="1207935"/>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20" name="Picture 19">
            <a:extLst>
              <a:ext uri="{FF2B5EF4-FFF2-40B4-BE49-F238E27FC236}">
                <a16:creationId xmlns:a16="http://schemas.microsoft.com/office/drawing/2014/main" id="{06E60F6F-2FDE-EB49-91B0-F921D0AADF8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50918" y="1300482"/>
            <a:ext cx="981776" cy="879032"/>
          </a:xfrm>
          <a:prstGeom prst="rect">
            <a:avLst/>
          </a:prstGeom>
        </p:spPr>
      </p:pic>
      <p:sp>
        <p:nvSpPr>
          <p:cNvPr id="21" name="Oval 20">
            <a:extLst>
              <a:ext uri="{FF2B5EF4-FFF2-40B4-BE49-F238E27FC236}">
                <a16:creationId xmlns:a16="http://schemas.microsoft.com/office/drawing/2014/main" id="{F064DF33-B9E5-B54A-9606-29BE41423245}"/>
              </a:ext>
            </a:extLst>
          </p:cNvPr>
          <p:cNvSpPr/>
          <p:nvPr/>
        </p:nvSpPr>
        <p:spPr>
          <a:xfrm>
            <a:off x="9400407" y="1207935"/>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23" name="Picture 22">
            <a:extLst>
              <a:ext uri="{FF2B5EF4-FFF2-40B4-BE49-F238E27FC236}">
                <a16:creationId xmlns:a16="http://schemas.microsoft.com/office/drawing/2014/main" id="{540DFDDB-F5D3-5C45-9767-7E5DACFF33A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06817" y="1360675"/>
            <a:ext cx="851306" cy="762216"/>
          </a:xfrm>
          <a:prstGeom prst="rect">
            <a:avLst/>
          </a:prstGeom>
        </p:spPr>
      </p:pic>
    </p:spTree>
    <p:custDataLst>
      <p:tags r:id="rId1"/>
    </p:custDataLst>
    <p:extLst>
      <p:ext uri="{BB962C8B-B14F-4D97-AF65-F5344CB8AC3E}">
        <p14:creationId xmlns:p14="http://schemas.microsoft.com/office/powerpoint/2010/main" val="20730909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4" name="Rectangle 1026"/>
          <p:cNvSpPr>
            <a:spLocks noGrp="1" noChangeArrowheads="1"/>
          </p:cNvSpPr>
          <p:nvPr>
            <p:ph type="title"/>
          </p:nvPr>
        </p:nvSpPr>
        <p:spPr/>
        <p:txBody>
          <a:bodyPr/>
          <a:lstStyle/>
          <a:p>
            <a:r>
              <a:rPr lang="en-US" altLang="en-US"/>
              <a:t>TRI Chemicals Contained in Mixtures</a:t>
            </a:r>
          </a:p>
        </p:txBody>
      </p:sp>
      <p:sp>
        <p:nvSpPr>
          <p:cNvPr id="60421" name="Rectangle 1027"/>
          <p:cNvSpPr>
            <a:spLocks noGrp="1" noChangeArrowheads="1"/>
          </p:cNvSpPr>
          <p:nvPr>
            <p:ph type="body" sz="quarter" idx="10"/>
          </p:nvPr>
        </p:nvSpPr>
        <p:spPr>
          <a:xfrm>
            <a:off x="481013" y="1734532"/>
            <a:ext cx="10451147" cy="3996343"/>
          </a:xfrm>
        </p:spPr>
        <p:txBody>
          <a:bodyPr/>
          <a:lstStyle/>
          <a:p>
            <a:r>
              <a:rPr lang="en-US" altLang="en-US"/>
              <a:t>For the threshold quantity, only include the amount of the TRI chemical in the mixture, not the weight of the entire mixture.</a:t>
            </a:r>
          </a:p>
          <a:p>
            <a:r>
              <a:rPr lang="en-US" altLang="en-US"/>
              <a:t>The </a:t>
            </a:r>
            <a:r>
              <a:rPr lang="en-US" altLang="en-US" i="1"/>
              <a:t>de minimis </a:t>
            </a:r>
            <a:r>
              <a:rPr lang="en-US" altLang="en-US"/>
              <a:t>exemption (40 CFR § 372.38(a)) applies to non-Chemicals of Special Concern contained in mixtures at less than 1.0% or 0.1% (for carcinogens).</a:t>
            </a:r>
          </a:p>
          <a:p>
            <a:pPr lvl="1"/>
            <a:r>
              <a:rPr lang="en-US" altLang="en-US"/>
              <a:t>The </a:t>
            </a:r>
            <a:r>
              <a:rPr lang="en-US" altLang="en-US" i="1"/>
              <a:t>de minimis </a:t>
            </a:r>
            <a:r>
              <a:rPr lang="en-US" altLang="en-US"/>
              <a:t>exemption is related to the concentration of the chemical in a mixture, NOT the quantity of the mixture used.</a:t>
            </a:r>
          </a:p>
          <a:p>
            <a:r>
              <a:rPr lang="en-US" altLang="en-US"/>
              <a:t>A metal alloy can be thought of as solid solution. To determine threshold quantity, multiply the concentration of the TRI chemical in the alloy by the total weight of alloy processed or otherwise used.</a:t>
            </a:r>
          </a:p>
        </p:txBody>
      </p:sp>
    </p:spTree>
    <p:custDataLst>
      <p:tags r:id="rId1"/>
    </p:custDataLst>
    <p:extLst>
      <p:ext uri="{BB962C8B-B14F-4D97-AF65-F5344CB8AC3E}">
        <p14:creationId xmlns:p14="http://schemas.microsoft.com/office/powerpoint/2010/main" val="19338380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2" name="Rectangle 2"/>
          <p:cNvSpPr>
            <a:spLocks noGrp="1" noChangeArrowheads="1"/>
          </p:cNvSpPr>
          <p:nvPr>
            <p:ph type="title"/>
          </p:nvPr>
        </p:nvSpPr>
        <p:spPr>
          <a:xfrm>
            <a:off x="480767" y="386498"/>
            <a:ext cx="8043473" cy="744717"/>
          </a:xfrm>
        </p:spPr>
        <p:txBody>
          <a:bodyPr>
            <a:noAutofit/>
          </a:bodyPr>
          <a:lstStyle/>
          <a:p>
            <a:r>
              <a:rPr lang="en-US" altLang="en-US"/>
              <a:t>Determining Concentrations in Mixtures or Other Trade Name Products</a:t>
            </a:r>
          </a:p>
        </p:txBody>
      </p:sp>
      <p:sp>
        <p:nvSpPr>
          <p:cNvPr id="62469" name="Rectangle 3"/>
          <p:cNvSpPr>
            <a:spLocks noGrp="1" noChangeArrowheads="1"/>
          </p:cNvSpPr>
          <p:nvPr>
            <p:ph type="body" sz="quarter" idx="10"/>
          </p:nvPr>
        </p:nvSpPr>
        <p:spPr>
          <a:xfrm>
            <a:off x="481013" y="1734532"/>
            <a:ext cx="9882187" cy="3996343"/>
          </a:xfrm>
        </p:spPr>
        <p:txBody>
          <a:bodyPr/>
          <a:lstStyle/>
          <a:p>
            <a:r>
              <a:rPr lang="en-US" altLang="en-US"/>
              <a:t>Determine whether thresholds were exceeded for listed chemicals in a mixture (40 CFR § 372.30(b)(3)):</a:t>
            </a:r>
          </a:p>
          <a:p>
            <a:pPr lvl="1"/>
            <a:r>
              <a:rPr lang="en-US" altLang="en-US" b="1"/>
              <a:t>Exact concentration: </a:t>
            </a:r>
            <a:r>
              <a:rPr lang="en-US" altLang="en-US"/>
              <a:t>use concentration provided </a:t>
            </a:r>
          </a:p>
          <a:p>
            <a:pPr lvl="2">
              <a:spcAft>
                <a:spcPts val="500"/>
              </a:spcAft>
            </a:pPr>
            <a:r>
              <a:rPr lang="en-US" altLang="en-US"/>
              <a:t>SDS = 25%    Use 25%</a:t>
            </a:r>
          </a:p>
          <a:p>
            <a:pPr lvl="1"/>
            <a:r>
              <a:rPr lang="en-US" altLang="en-US" b="1"/>
              <a:t>Upper bound: </a:t>
            </a:r>
            <a:r>
              <a:rPr lang="en-US" altLang="en-US"/>
              <a:t>use upper limit</a:t>
            </a:r>
          </a:p>
          <a:p>
            <a:pPr lvl="2">
              <a:spcAft>
                <a:spcPts val="500"/>
              </a:spcAft>
            </a:pPr>
            <a:r>
              <a:rPr lang="en-US" altLang="en-US"/>
              <a:t>SDS &lt; 25%     Use 25%</a:t>
            </a:r>
          </a:p>
          <a:p>
            <a:pPr lvl="1"/>
            <a:r>
              <a:rPr lang="en-US" altLang="en-US" b="1"/>
              <a:t>Range: </a:t>
            </a:r>
            <a:r>
              <a:rPr lang="en-US" altLang="en-US"/>
              <a:t>use the midpoint of the range</a:t>
            </a:r>
          </a:p>
          <a:p>
            <a:pPr lvl="2">
              <a:spcAft>
                <a:spcPts val="500"/>
              </a:spcAft>
            </a:pPr>
            <a:r>
              <a:rPr lang="en-US" altLang="en-US"/>
              <a:t>SDS: 30 – 50%     Use 40%</a:t>
            </a:r>
          </a:p>
          <a:p>
            <a:pPr lvl="1"/>
            <a:r>
              <a:rPr lang="en-US" altLang="en-US" b="1"/>
              <a:t>Lower bound: </a:t>
            </a:r>
            <a:r>
              <a:rPr lang="en-US" altLang="en-US"/>
              <a:t>subtract out other known constituents, create a range, and use the midpoint of range</a:t>
            </a:r>
          </a:p>
          <a:p>
            <a:pPr lvl="2"/>
            <a:r>
              <a:rPr lang="en-US" altLang="en-US"/>
              <a:t>SDS  &gt; 75% toxic chemical	    Use 87.5% (top of range = 100%)</a:t>
            </a:r>
          </a:p>
          <a:p>
            <a:pPr lvl="2"/>
            <a:r>
              <a:rPr lang="en-US" altLang="en-US"/>
              <a:t>SDS  &gt; 75% toxic chemical	    </a:t>
            </a:r>
          </a:p>
          <a:p>
            <a:pPr marL="914400" lvl="2" indent="0">
              <a:buNone/>
            </a:pPr>
            <a:r>
              <a:rPr lang="en-US" altLang="en-US"/>
              <a:t>	15% water	    Use 80% (range = 75% - 85%)</a:t>
            </a:r>
            <a:br>
              <a:rPr lang="en-US" altLang="en-US"/>
            </a:br>
            <a:endParaRPr lang="en-US" altLang="en-US"/>
          </a:p>
        </p:txBody>
      </p:sp>
    </p:spTree>
    <p:custDataLst>
      <p:tags r:id="rId1"/>
    </p:custDataLst>
    <p:extLst>
      <p:ext uri="{BB962C8B-B14F-4D97-AF65-F5344CB8AC3E}">
        <p14:creationId xmlns:p14="http://schemas.microsoft.com/office/powerpoint/2010/main" val="1780905735"/>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0" name="Rectangle 2"/>
          <p:cNvSpPr>
            <a:spLocks noGrp="1" noChangeArrowheads="1"/>
          </p:cNvSpPr>
          <p:nvPr>
            <p:ph type="title"/>
          </p:nvPr>
        </p:nvSpPr>
        <p:spPr/>
        <p:txBody>
          <a:bodyPr/>
          <a:lstStyle/>
          <a:p>
            <a:r>
              <a:rPr lang="en-US" altLang="en-US"/>
              <a:t>Determining Concentrations in Wastes</a:t>
            </a:r>
          </a:p>
        </p:txBody>
      </p:sp>
      <p:sp>
        <p:nvSpPr>
          <p:cNvPr id="64517" name="Rectangle 3"/>
          <p:cNvSpPr>
            <a:spLocks noGrp="1" noChangeArrowheads="1"/>
          </p:cNvSpPr>
          <p:nvPr>
            <p:ph type="body" sz="quarter" idx="10"/>
          </p:nvPr>
        </p:nvSpPr>
        <p:spPr>
          <a:xfrm>
            <a:off x="481014" y="3065493"/>
            <a:ext cx="5235500" cy="1694468"/>
          </a:xfrm>
        </p:spPr>
        <p:txBody>
          <a:bodyPr/>
          <a:lstStyle/>
          <a:p>
            <a:r>
              <a:rPr lang="en-US" altLang="en-US"/>
              <a:t>If concentration is exact, upper bound, range, or lower bound, use the guidance for mixtures and other trade name products discussed earlier.</a:t>
            </a:r>
          </a:p>
        </p:txBody>
      </p:sp>
      <p:sp>
        <p:nvSpPr>
          <p:cNvPr id="2" name="Text Placeholder 1">
            <a:extLst>
              <a:ext uri="{FF2B5EF4-FFF2-40B4-BE49-F238E27FC236}">
                <a16:creationId xmlns:a16="http://schemas.microsoft.com/office/drawing/2014/main" id="{6F6CEDFA-0B3F-974E-A95A-E96E756BB1E8}"/>
              </a:ext>
            </a:extLst>
          </p:cNvPr>
          <p:cNvSpPr>
            <a:spLocks noGrp="1"/>
          </p:cNvSpPr>
          <p:nvPr>
            <p:ph type="body" sz="quarter" idx="12"/>
          </p:nvPr>
        </p:nvSpPr>
        <p:spPr>
          <a:xfrm>
            <a:off x="6373261" y="3065491"/>
            <a:ext cx="5404938" cy="2217709"/>
          </a:xfrm>
        </p:spPr>
        <p:txBody>
          <a:bodyPr/>
          <a:lstStyle/>
          <a:p>
            <a:r>
              <a:rPr lang="en-US" altLang="en-US"/>
              <a:t>If concentration is below detection limit, use engineering judgment:</a:t>
            </a:r>
          </a:p>
          <a:p>
            <a:pPr lvl="1"/>
            <a:r>
              <a:rPr lang="en-US" altLang="en-US"/>
              <a:t>If the Section 313 chemical IS expected to be present, assume 1/2 of full detection limit</a:t>
            </a:r>
          </a:p>
          <a:p>
            <a:pPr lvl="1"/>
            <a:r>
              <a:rPr lang="en-US" altLang="en-US"/>
              <a:t>If the Section 313 chemical is NOT expected to be present, assume 0</a:t>
            </a:r>
          </a:p>
        </p:txBody>
      </p:sp>
      <p:sp>
        <p:nvSpPr>
          <p:cNvPr id="10" name="Oval 9">
            <a:extLst>
              <a:ext uri="{FF2B5EF4-FFF2-40B4-BE49-F238E27FC236}">
                <a16:creationId xmlns:a16="http://schemas.microsoft.com/office/drawing/2014/main" id="{CFFB6949-D28B-1047-94D2-6EB325FBFC90}"/>
              </a:ext>
            </a:extLst>
          </p:cNvPr>
          <p:cNvSpPr/>
          <p:nvPr/>
        </p:nvSpPr>
        <p:spPr>
          <a:xfrm>
            <a:off x="532064" y="1716884"/>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11" name="Oval 10">
            <a:extLst>
              <a:ext uri="{FF2B5EF4-FFF2-40B4-BE49-F238E27FC236}">
                <a16:creationId xmlns:a16="http://schemas.microsoft.com/office/drawing/2014/main" id="{B484BC8A-CFC2-BB48-84DF-85B04309D492}"/>
              </a:ext>
            </a:extLst>
          </p:cNvPr>
          <p:cNvSpPr/>
          <p:nvPr/>
        </p:nvSpPr>
        <p:spPr>
          <a:xfrm>
            <a:off x="6495984" y="1716884"/>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9" name="Rectangle 3">
            <a:extLst>
              <a:ext uri="{FF2B5EF4-FFF2-40B4-BE49-F238E27FC236}">
                <a16:creationId xmlns:a16="http://schemas.microsoft.com/office/drawing/2014/main" id="{475E5B26-FD39-9743-A955-A003741F59AF}"/>
              </a:ext>
            </a:extLst>
          </p:cNvPr>
          <p:cNvSpPr txBox="1">
            <a:spLocks noChangeArrowheads="1"/>
          </p:cNvSpPr>
          <p:nvPr/>
        </p:nvSpPr>
        <p:spPr>
          <a:xfrm>
            <a:off x="532064" y="1876588"/>
            <a:ext cx="1064127" cy="744717"/>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en-US" sz="4000">
                <a:solidFill>
                  <a:srgbClr val="006CB6"/>
                </a:solidFill>
              </a:rPr>
              <a:t>%</a:t>
            </a:r>
          </a:p>
        </p:txBody>
      </p:sp>
      <p:sp>
        <p:nvSpPr>
          <p:cNvPr id="12" name="Rectangle 3">
            <a:extLst>
              <a:ext uri="{FF2B5EF4-FFF2-40B4-BE49-F238E27FC236}">
                <a16:creationId xmlns:a16="http://schemas.microsoft.com/office/drawing/2014/main" id="{93836350-078B-7C45-BE16-6B56BE13F462}"/>
              </a:ext>
            </a:extLst>
          </p:cNvPr>
          <p:cNvSpPr txBox="1">
            <a:spLocks noChangeArrowheads="1"/>
          </p:cNvSpPr>
          <p:nvPr/>
        </p:nvSpPr>
        <p:spPr>
          <a:xfrm>
            <a:off x="6514224" y="1876588"/>
            <a:ext cx="1045888" cy="744717"/>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en-US" sz="4000" dirty="0" err="1">
                <a:solidFill>
                  <a:srgbClr val="006CB6"/>
                </a:solidFill>
              </a:rPr>
              <a:t>nd</a:t>
            </a:r>
            <a:endParaRPr lang="en-US" altLang="en-US" sz="4000" dirty="0">
              <a:solidFill>
                <a:srgbClr val="006CB6"/>
              </a:solidFill>
            </a:endParaRPr>
          </a:p>
        </p:txBody>
      </p:sp>
    </p:spTree>
    <p:custDataLst>
      <p:tags r:id="rId1"/>
    </p:custDataLst>
    <p:extLst>
      <p:ext uri="{BB962C8B-B14F-4D97-AF65-F5344CB8AC3E}">
        <p14:creationId xmlns:p14="http://schemas.microsoft.com/office/powerpoint/2010/main" val="10733049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8" name="Rectangle 2"/>
          <p:cNvSpPr>
            <a:spLocks noGrp="1" noChangeArrowheads="1"/>
          </p:cNvSpPr>
          <p:nvPr>
            <p:ph type="title"/>
          </p:nvPr>
        </p:nvSpPr>
        <p:spPr/>
        <p:txBody>
          <a:bodyPr/>
          <a:lstStyle/>
          <a:p>
            <a:r>
              <a:rPr lang="en-US" altLang="en-US"/>
              <a:t>Supplier Notification</a:t>
            </a:r>
          </a:p>
        </p:txBody>
      </p:sp>
      <p:sp>
        <p:nvSpPr>
          <p:cNvPr id="63493" name="Rectangle 3"/>
          <p:cNvSpPr>
            <a:spLocks noGrp="1" noChangeArrowheads="1"/>
          </p:cNvSpPr>
          <p:nvPr>
            <p:ph type="body" sz="quarter" idx="10"/>
          </p:nvPr>
        </p:nvSpPr>
        <p:spPr>
          <a:xfrm>
            <a:off x="481013" y="1593855"/>
            <a:ext cx="10929109" cy="4736607"/>
          </a:xfrm>
        </p:spPr>
        <p:txBody>
          <a:bodyPr lIns="91440" tIns="45720" rIns="91440" bIns="45720" anchor="t"/>
          <a:lstStyle/>
          <a:p>
            <a:r>
              <a:rPr lang="en-US" altLang="en-US" sz="1600">
                <a:latin typeface="Arial"/>
                <a:cs typeface="Arial"/>
              </a:rPr>
              <a:t>Supplier notification - requires suppliers of mixtures or trade name products to covered facilities (See 40 CFR § 372.45(a)) to: </a:t>
            </a:r>
            <a:endParaRPr lang="en-US" altLang="en-US" sz="1600"/>
          </a:p>
          <a:p>
            <a:pPr lvl="1"/>
            <a:r>
              <a:rPr lang="en-US" altLang="en-US" sz="1400">
                <a:latin typeface="Arial"/>
                <a:cs typeface="Arial"/>
              </a:rPr>
              <a:t>Identify Section 313 chemical(s) by name and CAS number</a:t>
            </a:r>
          </a:p>
          <a:p>
            <a:pPr lvl="1"/>
            <a:r>
              <a:rPr lang="en-US" altLang="en-US" sz="1400">
                <a:latin typeface="Arial"/>
                <a:cs typeface="Arial"/>
              </a:rPr>
              <a:t>Identify Section 313 chemical(s) as being subject to Section 313 requirements</a:t>
            </a:r>
          </a:p>
          <a:p>
            <a:pPr lvl="1"/>
            <a:r>
              <a:rPr lang="en-US" altLang="en-US" sz="1400">
                <a:latin typeface="Arial"/>
                <a:cs typeface="Arial"/>
              </a:rPr>
              <a:t>Provide concentration (or range) of Section 313 chemicals in mixtures </a:t>
            </a:r>
            <a:br>
              <a:rPr lang="en-US" altLang="en-US" sz="1400"/>
            </a:br>
            <a:r>
              <a:rPr lang="en-US" altLang="en-US" sz="1400">
                <a:latin typeface="Arial"/>
                <a:cs typeface="Arial"/>
              </a:rPr>
              <a:t>and other trade name products (not wastes)</a:t>
            </a:r>
          </a:p>
          <a:p>
            <a:pPr lvl="1"/>
            <a:r>
              <a:rPr lang="en-US" altLang="en-US" sz="1400">
                <a:latin typeface="Arial"/>
                <a:cs typeface="Arial"/>
              </a:rPr>
              <a:t>Provide notification at least annually in writing or attached to the SDS</a:t>
            </a:r>
          </a:p>
          <a:p>
            <a:pPr lvl="1"/>
            <a:r>
              <a:rPr lang="en-US" altLang="en-US" sz="1400">
                <a:latin typeface="Arial"/>
                <a:cs typeface="Arial"/>
              </a:rPr>
              <a:t>Update notification when changes occur </a:t>
            </a:r>
            <a:endParaRPr lang="en-US" altLang="en-US" sz="1400"/>
          </a:p>
          <a:p>
            <a:r>
              <a:rPr lang="en-US" altLang="en-US" sz="1600">
                <a:latin typeface="Arial"/>
                <a:cs typeface="Arial"/>
              </a:rPr>
              <a:t>The Regulatory Information section of the SDS should identify any chemicals that are subject to TRI reporting.</a:t>
            </a:r>
          </a:p>
          <a:p>
            <a:r>
              <a:rPr lang="en-US" altLang="en-US" sz="1600" strike="noStrike">
                <a:latin typeface="Arial"/>
                <a:ea typeface="ＭＳ Ｐゴシック"/>
                <a:cs typeface="Arial"/>
              </a:rPr>
              <a:t>Effective January 1, 2024, suppliers of any Chemical of Special </a:t>
            </a:r>
            <a:r>
              <a:rPr lang="en-US" altLang="en-US" sz="1600">
                <a:latin typeface="Arial"/>
                <a:ea typeface="ＭＳ Ｐゴシック"/>
                <a:cs typeface="Arial"/>
              </a:rPr>
              <a:t>C</a:t>
            </a:r>
            <a:r>
              <a:rPr lang="en-US" altLang="en-US" sz="1600" strike="noStrike">
                <a:latin typeface="Arial"/>
                <a:ea typeface="ＭＳ Ｐゴシック"/>
                <a:cs typeface="Arial"/>
              </a:rPr>
              <a:t>oncern are not eligible for the </a:t>
            </a:r>
            <a:r>
              <a:rPr lang="en-US" altLang="en-US" sz="1600" i="1" strike="noStrike">
                <a:latin typeface="Arial"/>
                <a:ea typeface="ＭＳ Ｐゴシック"/>
                <a:cs typeface="Arial"/>
              </a:rPr>
              <a:t>de minimis </a:t>
            </a:r>
            <a:r>
              <a:rPr lang="en-US" altLang="en-US" sz="1600" strike="noStrike">
                <a:latin typeface="Arial"/>
                <a:ea typeface="ＭＳ Ｐゴシック"/>
                <a:cs typeface="Arial"/>
              </a:rPr>
              <a:t>exemption for supplier notification purposes.</a:t>
            </a:r>
          </a:p>
          <a:p>
            <a:pPr marL="971550" lvl="1" indent="-285750"/>
            <a:r>
              <a:rPr lang="en-US" sz="1400">
                <a:latin typeface="Arial"/>
                <a:cs typeface="Arial"/>
              </a:rPr>
              <a:t>Note: Also effective January 1, 2024, PFAS added to TRI pursuant to the 2020 NDAA are Chemicals of Special Concern. Beginning in RY24, these PFAS will be subject to the same reporting requirements as other Chemicals of Special Concern and will not be eligible for the </a:t>
            </a:r>
            <a:r>
              <a:rPr lang="en-US" sz="1400" i="1">
                <a:latin typeface="Arial"/>
                <a:cs typeface="Arial"/>
              </a:rPr>
              <a:t>de minimis </a:t>
            </a:r>
            <a:r>
              <a:rPr lang="en-US" sz="1400">
                <a:latin typeface="Arial"/>
                <a:cs typeface="Arial"/>
              </a:rPr>
              <a:t>exemption, including for supplier notification purposes.</a:t>
            </a:r>
            <a:endParaRPr lang="en-US" altLang="en-US" sz="1400" strike="noStrike">
              <a:ea typeface="ＭＳ Ｐゴシック" panose="020B0600070205080204" pitchFamily="34" charset="-128"/>
            </a:endParaRPr>
          </a:p>
          <a:p>
            <a:r>
              <a:rPr lang="en-US" altLang="en-US" sz="1600">
                <a:latin typeface="Arial"/>
                <a:cs typeface="Arial"/>
              </a:rPr>
              <a:t>Supplier Notification Requirements Guidance Document:</a:t>
            </a:r>
          </a:p>
          <a:p>
            <a:pPr marL="971550" lvl="1" indent="-285750"/>
            <a:r>
              <a:rPr lang="en-US" altLang="en-US" sz="1400" b="0" u="sng">
                <a:latin typeface="Arial"/>
                <a:cs typeface="Arial"/>
                <a:hlinkClick r:id="rId4"/>
              </a:rPr>
              <a:t>https://guideme.epa.gov/ords/guideme_ext/f?p=guideme:gd-title:::::title:supplier_notification</a:t>
            </a:r>
            <a:endParaRPr lang="en-US" altLang="en-US" sz="1400" b="0" u="sng">
              <a:latin typeface="Arial"/>
              <a:cs typeface="Arial"/>
            </a:endParaRPr>
          </a:p>
        </p:txBody>
      </p:sp>
    </p:spTree>
    <p:custDataLst>
      <p:tags r:id="rId1"/>
    </p:custDataLst>
    <p:extLst>
      <p:ext uri="{BB962C8B-B14F-4D97-AF65-F5344CB8AC3E}">
        <p14:creationId xmlns:p14="http://schemas.microsoft.com/office/powerpoint/2010/main" val="1430580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97CB1-A3AD-8B48-AE3A-C7613852B779}"/>
              </a:ext>
            </a:extLst>
          </p:cNvPr>
          <p:cNvSpPr>
            <a:spLocks noGrp="1"/>
          </p:cNvSpPr>
          <p:nvPr>
            <p:ph type="title"/>
          </p:nvPr>
        </p:nvSpPr>
        <p:spPr/>
        <p:txBody>
          <a:bodyPr/>
          <a:lstStyle/>
          <a:p>
            <a:r>
              <a:rPr lang="en-US"/>
              <a:t>TRI Process: </a:t>
            </a:r>
            <a:r>
              <a:rPr lang="en-US" b="0"/>
              <a:t>2 Step Process</a:t>
            </a:r>
          </a:p>
        </p:txBody>
      </p:sp>
      <p:pic>
        <p:nvPicPr>
          <p:cNvPr id="4" name="Picture 3" descr="A screenshot of a social media post&#10;&#10;Description automatically generated">
            <a:extLst>
              <a:ext uri="{FF2B5EF4-FFF2-40B4-BE49-F238E27FC236}">
                <a16:creationId xmlns:a16="http://schemas.microsoft.com/office/drawing/2014/main" id="{143BB2A6-C226-F347-A48E-8A4B41E257C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900" y="1200490"/>
            <a:ext cx="12014200" cy="5016500"/>
          </a:xfrm>
          <a:prstGeom prst="rect">
            <a:avLst/>
          </a:prstGeom>
        </p:spPr>
      </p:pic>
    </p:spTree>
    <p:extLst>
      <p:ext uri="{BB962C8B-B14F-4D97-AF65-F5344CB8AC3E}">
        <p14:creationId xmlns:p14="http://schemas.microsoft.com/office/powerpoint/2010/main" val="15150768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40F944-14B6-1F48-8A12-84248CE5E91B}"/>
              </a:ext>
            </a:extLst>
          </p:cNvPr>
          <p:cNvSpPr/>
          <p:nvPr/>
        </p:nvSpPr>
        <p:spPr>
          <a:xfrm>
            <a:off x="0" y="4685011"/>
            <a:ext cx="10411740" cy="1015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077" name="Rectangle 3"/>
          <p:cNvSpPr>
            <a:spLocks noGrp="1" noChangeArrowheads="1"/>
          </p:cNvSpPr>
          <p:nvPr>
            <p:ph type="title"/>
          </p:nvPr>
        </p:nvSpPr>
        <p:spPr/>
        <p:txBody>
          <a:bodyPr/>
          <a:lstStyle/>
          <a:p>
            <a:r>
              <a:rPr lang="en-US" altLang="en-US"/>
              <a:t>Watch for Double Counting</a:t>
            </a:r>
          </a:p>
        </p:txBody>
      </p:sp>
      <p:sp>
        <p:nvSpPr>
          <p:cNvPr id="64518" name="Rectangle 4"/>
          <p:cNvSpPr>
            <a:spLocks noGrp="1" noChangeArrowheads="1"/>
          </p:cNvSpPr>
          <p:nvPr>
            <p:ph type="body" sz="quarter" idx="10"/>
          </p:nvPr>
        </p:nvSpPr>
        <p:spPr>
          <a:xfrm>
            <a:off x="1914680" y="1734533"/>
            <a:ext cx="9157379" cy="2674418"/>
          </a:xfrm>
        </p:spPr>
        <p:txBody>
          <a:bodyPr/>
          <a:lstStyle/>
          <a:p>
            <a:r>
              <a:rPr lang="en-US" altLang="en-US"/>
              <a:t>For threshold determinations, Section 313 chemicals recycled from spent or contaminated materials or Section 313 chemicals directly reused:  </a:t>
            </a:r>
          </a:p>
          <a:p>
            <a:pPr lvl="1"/>
            <a:r>
              <a:rPr lang="en-US" altLang="en-US"/>
              <a:t>Count original amount used only once.</a:t>
            </a:r>
          </a:p>
          <a:p>
            <a:pPr lvl="1"/>
            <a:r>
              <a:rPr lang="en-US" altLang="en-US"/>
              <a:t>For materials in use from previous years, count only the quantity added during </a:t>
            </a:r>
            <a:br>
              <a:rPr lang="en-US" altLang="en-US"/>
            </a:br>
            <a:r>
              <a:rPr lang="en-US" altLang="en-US"/>
              <a:t>current reporting year.</a:t>
            </a:r>
          </a:p>
          <a:p>
            <a:r>
              <a:rPr lang="en-US" altLang="en-US"/>
              <a:t>Section 313 chemicals that are stockpiled or in inventory but not manufactured, processed, or otherwise used during reporting year are NOT counted for threshold determinations.</a:t>
            </a:r>
          </a:p>
        </p:txBody>
      </p:sp>
      <p:sp>
        <p:nvSpPr>
          <p:cNvPr id="13" name="Oval 12">
            <a:extLst>
              <a:ext uri="{FF2B5EF4-FFF2-40B4-BE49-F238E27FC236}">
                <a16:creationId xmlns:a16="http://schemas.microsoft.com/office/drawing/2014/main" id="{4698B947-98C5-0443-A0F9-E89CB84139DF}"/>
              </a:ext>
            </a:extLst>
          </p:cNvPr>
          <p:cNvSpPr/>
          <p:nvPr/>
        </p:nvSpPr>
        <p:spPr>
          <a:xfrm>
            <a:off x="480766" y="1823606"/>
            <a:ext cx="1318661" cy="131866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16" name="Rectangle 4">
            <a:extLst>
              <a:ext uri="{FF2B5EF4-FFF2-40B4-BE49-F238E27FC236}">
                <a16:creationId xmlns:a16="http://schemas.microsoft.com/office/drawing/2014/main" id="{CE7E5168-842C-9947-BDE5-8564FE4344AC}"/>
              </a:ext>
            </a:extLst>
          </p:cNvPr>
          <p:cNvSpPr txBox="1">
            <a:spLocks noChangeArrowheads="1"/>
          </p:cNvSpPr>
          <p:nvPr/>
        </p:nvSpPr>
        <p:spPr>
          <a:xfrm>
            <a:off x="1780260" y="4807421"/>
            <a:ext cx="8462374" cy="1015510"/>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a:solidFill>
                  <a:srgbClr val="008752"/>
                </a:solidFill>
              </a:rPr>
              <a:t>Chemicals sent off-site for recycling and returned to the facility are considered new materials and counted for threshold determinations</a:t>
            </a:r>
          </a:p>
        </p:txBody>
      </p:sp>
      <p:grpSp>
        <p:nvGrpSpPr>
          <p:cNvPr id="17" name="Group 16">
            <a:extLst>
              <a:ext uri="{FF2B5EF4-FFF2-40B4-BE49-F238E27FC236}">
                <a16:creationId xmlns:a16="http://schemas.microsoft.com/office/drawing/2014/main" id="{70D6E66E-5199-15AC-C76D-4BB8602B70A1}"/>
              </a:ext>
            </a:extLst>
          </p:cNvPr>
          <p:cNvGrpSpPr/>
          <p:nvPr/>
        </p:nvGrpSpPr>
        <p:grpSpPr>
          <a:xfrm>
            <a:off x="681318" y="2200782"/>
            <a:ext cx="899797" cy="572982"/>
            <a:chOff x="681318" y="2200782"/>
            <a:chExt cx="899797" cy="572982"/>
          </a:xfrm>
        </p:grpSpPr>
        <p:cxnSp>
          <p:nvCxnSpPr>
            <p:cNvPr id="6" name="Straight Connector 5">
              <a:extLst>
                <a:ext uri="{FF2B5EF4-FFF2-40B4-BE49-F238E27FC236}">
                  <a16:creationId xmlns:a16="http://schemas.microsoft.com/office/drawing/2014/main" id="{FFAE57C7-74FE-5FAD-7A0C-6E15C5BCAA56}"/>
                </a:ext>
              </a:extLst>
            </p:cNvPr>
            <p:cNvCxnSpPr>
              <a:cxnSpLocks/>
            </p:cNvCxnSpPr>
            <p:nvPr/>
          </p:nvCxnSpPr>
          <p:spPr>
            <a:xfrm>
              <a:off x="851646" y="2200783"/>
              <a:ext cx="0" cy="56430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10BEFC6-2ED5-1E4D-A74E-2D9046CD5991}"/>
                </a:ext>
              </a:extLst>
            </p:cNvPr>
            <p:cNvCxnSpPr>
              <a:cxnSpLocks/>
            </p:cNvCxnSpPr>
            <p:nvPr/>
          </p:nvCxnSpPr>
          <p:spPr>
            <a:xfrm>
              <a:off x="1030940" y="2209459"/>
              <a:ext cx="0" cy="56430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68FB0B2-9101-B1E7-8E5E-4E2D6BCF09AC}"/>
                </a:ext>
              </a:extLst>
            </p:cNvPr>
            <p:cNvCxnSpPr>
              <a:cxnSpLocks/>
            </p:cNvCxnSpPr>
            <p:nvPr/>
          </p:nvCxnSpPr>
          <p:spPr>
            <a:xfrm>
              <a:off x="1237129" y="2200782"/>
              <a:ext cx="0" cy="56430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FBAC1B9-76F1-D803-3EC4-AC87F070E094}"/>
                </a:ext>
              </a:extLst>
            </p:cNvPr>
            <p:cNvCxnSpPr>
              <a:cxnSpLocks/>
            </p:cNvCxnSpPr>
            <p:nvPr/>
          </p:nvCxnSpPr>
          <p:spPr>
            <a:xfrm>
              <a:off x="1416423" y="2209459"/>
              <a:ext cx="0" cy="56430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63B5C57-7ADB-267F-0C42-D0B4DA176BF8}"/>
                </a:ext>
              </a:extLst>
            </p:cNvPr>
            <p:cNvCxnSpPr>
              <a:cxnSpLocks/>
            </p:cNvCxnSpPr>
            <p:nvPr/>
          </p:nvCxnSpPr>
          <p:spPr>
            <a:xfrm flipV="1">
              <a:off x="681318" y="2294965"/>
              <a:ext cx="899797" cy="340659"/>
            </a:xfrm>
            <a:prstGeom prst="line">
              <a:avLst/>
            </a:prstGeom>
            <a:ln w="76200"/>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9578826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4" name="Rectangle 2"/>
          <p:cNvSpPr>
            <a:spLocks noGrp="1" noChangeArrowheads="1"/>
          </p:cNvSpPr>
          <p:nvPr>
            <p:ph type="title"/>
          </p:nvPr>
        </p:nvSpPr>
        <p:spPr/>
        <p:txBody>
          <a:bodyPr/>
          <a:lstStyle/>
          <a:p>
            <a:r>
              <a:rPr lang="en-US" altLang="en-US"/>
              <a:t>Count the Original Amount Used Only Once</a:t>
            </a:r>
          </a:p>
        </p:txBody>
      </p:sp>
      <p:sp>
        <p:nvSpPr>
          <p:cNvPr id="65541" name="Rectangle 3"/>
          <p:cNvSpPr>
            <a:spLocks noGrp="1" noChangeArrowheads="1"/>
          </p:cNvSpPr>
          <p:nvPr>
            <p:ph type="body" sz="quarter" idx="10"/>
          </p:nvPr>
        </p:nvSpPr>
        <p:spPr>
          <a:xfrm>
            <a:off x="481013" y="1734532"/>
            <a:ext cx="10623867" cy="3996343"/>
          </a:xfrm>
        </p:spPr>
        <p:txBody>
          <a:bodyPr/>
          <a:lstStyle/>
          <a:p>
            <a:r>
              <a:rPr lang="en-US" altLang="en-US"/>
              <a:t>Example</a:t>
            </a:r>
          </a:p>
          <a:p>
            <a:r>
              <a:rPr lang="en-US" altLang="en-US"/>
              <a:t>If a chemical is blended into a product mixture, and then this mixture is packaged for sale into 55 gallon drums, these are both processing activities, the chemical is “processed” twice.  Only count this quantity once towards the processing threshold. </a:t>
            </a:r>
          </a:p>
          <a:p>
            <a:pPr lvl="1"/>
            <a:r>
              <a:rPr lang="en-US" altLang="en-US"/>
              <a:t>During Reporting Year, 20,000 lb of toluene were blended with other chemicals to create a paint product.</a:t>
            </a:r>
          </a:p>
          <a:p>
            <a:pPr lvl="1"/>
            <a:r>
              <a:rPr lang="en-US" altLang="en-US"/>
              <a:t>The paint product (containing the 20,000 lb of toluene) was then packaged into 55 gallons drums for sale.</a:t>
            </a:r>
          </a:p>
          <a:p>
            <a:pPr lvl="1"/>
            <a:r>
              <a:rPr lang="en-US" altLang="en-US"/>
              <a:t>The processing threshold quantity for this facility for Reporting Year = 20,000 lb.</a:t>
            </a:r>
          </a:p>
        </p:txBody>
      </p:sp>
      <p:sp>
        <p:nvSpPr>
          <p:cNvPr id="9" name="Triangle 8">
            <a:extLst>
              <a:ext uri="{FF2B5EF4-FFF2-40B4-BE49-F238E27FC236}">
                <a16:creationId xmlns:a16="http://schemas.microsoft.com/office/drawing/2014/main" id="{536B0EE4-2E3D-4646-AC35-50F5C8102F45}"/>
              </a:ext>
            </a:extLst>
          </p:cNvPr>
          <p:cNvSpPr/>
          <p:nvPr/>
        </p:nvSpPr>
        <p:spPr>
          <a:xfrm rot="5400000">
            <a:off x="300386" y="1848267"/>
            <a:ext cx="225431" cy="13532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172264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2" name="Rectangle 2"/>
          <p:cNvSpPr>
            <a:spLocks noGrp="1" noChangeArrowheads="1"/>
          </p:cNvSpPr>
          <p:nvPr>
            <p:ph type="title"/>
          </p:nvPr>
        </p:nvSpPr>
        <p:spPr/>
        <p:txBody>
          <a:bodyPr/>
          <a:lstStyle/>
          <a:p>
            <a:r>
              <a:rPr lang="en-US" altLang="en-US"/>
              <a:t>Multi-Establishment Facility</a:t>
            </a:r>
          </a:p>
        </p:txBody>
      </p:sp>
      <p:sp>
        <p:nvSpPr>
          <p:cNvPr id="66565" name="Rectangle 3"/>
          <p:cNvSpPr>
            <a:spLocks noGrp="1" noChangeArrowheads="1"/>
          </p:cNvSpPr>
          <p:nvPr>
            <p:ph type="body" sz="quarter" idx="10"/>
          </p:nvPr>
        </p:nvSpPr>
        <p:spPr/>
        <p:txBody>
          <a:bodyPr/>
          <a:lstStyle/>
          <a:p>
            <a:r>
              <a:rPr lang="en-US" altLang="en-US"/>
              <a:t>Reporting as multi-establishment facility (40 CFR §372.30(c))</a:t>
            </a:r>
          </a:p>
          <a:p>
            <a:pPr lvl="1"/>
            <a:r>
              <a:rPr lang="en-US" altLang="en-US"/>
              <a:t>Use the ‘Manage Establishments’ option to create multiple establishments for which to submit reporting forms.</a:t>
            </a:r>
          </a:p>
          <a:p>
            <a:pPr lvl="1"/>
            <a:r>
              <a:rPr lang="en-US" altLang="en-US"/>
              <a:t>Multi-establishment facilities have the option to file separate Form R reports for each part of the facility.</a:t>
            </a:r>
          </a:p>
          <a:p>
            <a:pPr lvl="1"/>
            <a:r>
              <a:rPr lang="en-US" altLang="en-US"/>
              <a:t>Threshold calculations must account for all the facility’s activities and are not performed </a:t>
            </a:r>
            <a:br>
              <a:rPr lang="en-US" altLang="en-US"/>
            </a:br>
            <a:r>
              <a:rPr lang="en-US" altLang="en-US"/>
              <a:t>at the establishment level.</a:t>
            </a:r>
          </a:p>
          <a:p>
            <a:pPr lvl="1"/>
            <a:r>
              <a:rPr lang="en-US" altLang="en-US"/>
              <a:t>Form R reports must include all non-exempt releases and other waste management activities at the facility.</a:t>
            </a:r>
          </a:p>
          <a:p>
            <a:pPr lvl="1"/>
            <a:r>
              <a:rPr lang="en-US" altLang="en-US"/>
              <a:t>Use the ‘Report by Part’ option in TRI-</a:t>
            </a:r>
            <a:r>
              <a:rPr lang="en-US" altLang="en-US" err="1"/>
              <a:t>MEweb</a:t>
            </a:r>
            <a:r>
              <a:rPr lang="en-US" altLang="en-US"/>
              <a:t> to prepare separate Form R reports for the </a:t>
            </a:r>
            <a:br>
              <a:rPr lang="en-US" altLang="en-US"/>
            </a:br>
            <a:r>
              <a:rPr lang="en-US" altLang="en-US"/>
              <a:t>multi-establishment facility.</a:t>
            </a:r>
          </a:p>
          <a:p>
            <a:pPr lvl="1"/>
            <a:r>
              <a:rPr lang="en-US" altLang="en-US"/>
              <a:t>Avoid double-counting at the facility of chemicals involved in intra-facility transfers.</a:t>
            </a:r>
          </a:p>
        </p:txBody>
      </p:sp>
    </p:spTree>
    <p:custDataLst>
      <p:tags r:id="rId1"/>
    </p:custDataLst>
    <p:extLst>
      <p:ext uri="{BB962C8B-B14F-4D97-AF65-F5344CB8AC3E}">
        <p14:creationId xmlns:p14="http://schemas.microsoft.com/office/powerpoint/2010/main" val="18781666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67"/>
          <p:cNvSpPr>
            <a:spLocks noGrp="1" noChangeArrowheads="1"/>
          </p:cNvSpPr>
          <p:nvPr>
            <p:ph type="title"/>
          </p:nvPr>
        </p:nvSpPr>
        <p:spPr>
          <a:xfrm>
            <a:off x="480766" y="386498"/>
            <a:ext cx="10097895" cy="744717"/>
          </a:xfrm>
        </p:spPr>
        <p:txBody>
          <a:bodyPr>
            <a:normAutofit fontScale="90000"/>
          </a:bodyPr>
          <a:lstStyle/>
          <a:p>
            <a:r>
              <a:rPr lang="en-US" altLang="en-US"/>
              <a:t>Example: EPCRA Section 313 Worksheet for Chemicals with 25,000/10,000-pound Reporting Thresholds</a:t>
            </a:r>
          </a:p>
        </p:txBody>
      </p:sp>
      <p:sp>
        <p:nvSpPr>
          <p:cNvPr id="137222" name="Rectangle 2"/>
          <p:cNvSpPr>
            <a:spLocks noChangeArrowheads="1"/>
          </p:cNvSpPr>
          <p:nvPr/>
        </p:nvSpPr>
        <p:spPr bwMode="auto">
          <a:xfrm>
            <a:off x="2102832" y="1297924"/>
            <a:ext cx="7539296" cy="4893040"/>
          </a:xfrm>
          <a:prstGeom prst="rect">
            <a:avLst/>
          </a:prstGeom>
          <a:solidFill>
            <a:schemeClr val="bg1"/>
          </a:solidFill>
          <a:ln w="9525">
            <a:solidFill>
              <a:srgbClr val="006CB6"/>
            </a:solidFill>
            <a:miter lim="800000"/>
            <a:headEnd/>
            <a:tailEnd/>
          </a:ln>
          <a:effectLst/>
        </p:spPr>
        <p:txBody>
          <a:bodyPr wrap="none" lIns="91421" tIns="45710" rIns="91421" bIns="45710" anchor="ctr"/>
          <a:lstStyle/>
          <a:p>
            <a:endParaRPr lang="en-US" altLang="en-US"/>
          </a:p>
        </p:txBody>
      </p:sp>
      <p:sp>
        <p:nvSpPr>
          <p:cNvPr id="137223" name="Rectangle 3"/>
          <p:cNvSpPr>
            <a:spLocks noChangeArrowheads="1"/>
          </p:cNvSpPr>
          <p:nvPr/>
        </p:nvSpPr>
        <p:spPr bwMode="auto">
          <a:xfrm>
            <a:off x="2482018" y="1315377"/>
            <a:ext cx="6219611" cy="795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580" tIns="50790" rIns="101580" bIns="50790">
            <a:spAutoFit/>
          </a:bodyPr>
          <a:lstStyle>
            <a:lvl1pPr defTabSz="1004888">
              <a:tabLst>
                <a:tab pos="4797425" algn="l"/>
              </a:tabLst>
              <a:defRPr sz="2400">
                <a:solidFill>
                  <a:schemeClr val="tx1"/>
                </a:solidFill>
                <a:latin typeface="Arial" panose="020B0604020202020204" pitchFamily="34" charset="0"/>
                <a:ea typeface="ＭＳ Ｐゴシック" panose="020B0600070205080204" pitchFamily="34" charset="-128"/>
              </a:defRPr>
            </a:lvl1pPr>
            <a:lvl2pPr marL="742950" indent="-285750" defTabSz="1004888">
              <a:tabLst>
                <a:tab pos="4797425" algn="l"/>
              </a:tabLst>
              <a:defRPr sz="2400">
                <a:solidFill>
                  <a:schemeClr val="tx1"/>
                </a:solidFill>
                <a:latin typeface="Arial" panose="020B0604020202020204" pitchFamily="34" charset="0"/>
                <a:ea typeface="ＭＳ Ｐゴシック" panose="020B0600070205080204" pitchFamily="34" charset="-128"/>
              </a:defRPr>
            </a:lvl2pPr>
            <a:lvl3pPr marL="1143000" indent="-228600" defTabSz="1004888">
              <a:tabLst>
                <a:tab pos="4797425" algn="l"/>
              </a:tabLst>
              <a:defRPr sz="2400">
                <a:solidFill>
                  <a:schemeClr val="tx1"/>
                </a:solidFill>
                <a:latin typeface="Arial" panose="020B0604020202020204" pitchFamily="34" charset="0"/>
                <a:ea typeface="ＭＳ Ｐゴシック" panose="020B0600070205080204" pitchFamily="34" charset="-128"/>
              </a:defRPr>
            </a:lvl3pPr>
            <a:lvl4pPr marL="1600200" indent="-228600" defTabSz="1004888">
              <a:tabLst>
                <a:tab pos="4797425" algn="l"/>
              </a:tabLst>
              <a:defRPr sz="2400">
                <a:solidFill>
                  <a:schemeClr val="tx1"/>
                </a:solidFill>
                <a:latin typeface="Arial" panose="020B0604020202020204" pitchFamily="34" charset="0"/>
                <a:ea typeface="ＭＳ Ｐゴシック" panose="020B0600070205080204" pitchFamily="34" charset="-128"/>
              </a:defRPr>
            </a:lvl4pPr>
            <a:lvl5pPr marL="2057400" indent="-228600" defTabSz="1004888">
              <a:tabLst>
                <a:tab pos="4797425"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1004888" eaLnBrk="0" fontAlgn="base" hangingPunct="0">
              <a:spcBef>
                <a:spcPct val="0"/>
              </a:spcBef>
              <a:spcAft>
                <a:spcPct val="0"/>
              </a:spcAft>
              <a:tabLst>
                <a:tab pos="4797425"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1004888" eaLnBrk="0" fontAlgn="base" hangingPunct="0">
              <a:spcBef>
                <a:spcPct val="0"/>
              </a:spcBef>
              <a:spcAft>
                <a:spcPct val="0"/>
              </a:spcAft>
              <a:tabLst>
                <a:tab pos="4797425"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1004888" eaLnBrk="0" fontAlgn="base" hangingPunct="0">
              <a:spcBef>
                <a:spcPct val="0"/>
              </a:spcBef>
              <a:spcAft>
                <a:spcPct val="0"/>
              </a:spcAft>
              <a:tabLst>
                <a:tab pos="4797425"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1004888" eaLnBrk="0" fontAlgn="base" hangingPunct="0">
              <a:spcBef>
                <a:spcPct val="0"/>
              </a:spcBef>
              <a:spcAft>
                <a:spcPct val="0"/>
              </a:spcAft>
              <a:tabLst>
                <a:tab pos="4797425" algn="l"/>
              </a:tabLst>
              <a:defRPr sz="2400">
                <a:solidFill>
                  <a:schemeClr val="tx1"/>
                </a:solidFill>
                <a:latin typeface="Arial" panose="020B0604020202020204" pitchFamily="34" charset="0"/>
                <a:ea typeface="ＭＳ Ｐゴシック" panose="020B0600070205080204" pitchFamily="34" charset="-128"/>
              </a:defRPr>
            </a:lvl9pPr>
          </a:lstStyle>
          <a:p>
            <a:r>
              <a:rPr lang="en-US" altLang="en-US" sz="900" b="1">
                <a:cs typeface="Arial" panose="020B0604020202020204" pitchFamily="34" charset="0"/>
              </a:rPr>
              <a:t>Facility Name:   Omni Chemical                                                                                      Date Worksheet Prepared:   </a:t>
            </a:r>
          </a:p>
          <a:p>
            <a:r>
              <a:rPr lang="en-US" altLang="en-US" sz="900" b="1">
                <a:cs typeface="Arial" panose="020B0604020202020204" pitchFamily="34" charset="0"/>
              </a:rPr>
              <a:t>Toxic Chemical or Chemical Category:   Toluene                                                         Prepared By:  J.S.P.</a:t>
            </a:r>
          </a:p>
          <a:p>
            <a:r>
              <a:rPr lang="en-US" altLang="en-US" sz="900" b="1">
                <a:cs typeface="Arial" panose="020B0604020202020204" pitchFamily="34" charset="0"/>
              </a:rPr>
              <a:t>Reporting Year:  </a:t>
            </a:r>
          </a:p>
          <a:p>
            <a:endParaRPr lang="en-US" altLang="en-US" sz="900" b="1">
              <a:cs typeface="Arial" panose="020B0604020202020204" pitchFamily="34" charset="0"/>
            </a:endParaRPr>
          </a:p>
          <a:p>
            <a:r>
              <a:rPr lang="en-US" altLang="en-US" sz="900" b="1">
                <a:cs typeface="Arial" panose="020B0604020202020204" pitchFamily="34" charset="0"/>
              </a:rPr>
              <a:t>Step 1. Identify amounts of the toxic chemical manufactured, processed, or otherwise used.</a:t>
            </a:r>
          </a:p>
        </p:txBody>
      </p:sp>
      <p:sp>
        <p:nvSpPr>
          <p:cNvPr id="137224" name="Line 4"/>
          <p:cNvSpPr>
            <a:spLocks noChangeShapeType="1"/>
          </p:cNvSpPr>
          <p:nvPr/>
        </p:nvSpPr>
        <p:spPr bwMode="auto">
          <a:xfrm>
            <a:off x="3411738" y="1489897"/>
            <a:ext cx="2973199"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25" name="Line 5"/>
          <p:cNvSpPr>
            <a:spLocks noChangeShapeType="1"/>
          </p:cNvSpPr>
          <p:nvPr/>
        </p:nvSpPr>
        <p:spPr bwMode="auto">
          <a:xfrm>
            <a:off x="4655595" y="1632687"/>
            <a:ext cx="1734101"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26" name="Line 6"/>
          <p:cNvSpPr>
            <a:spLocks noChangeShapeType="1"/>
          </p:cNvSpPr>
          <p:nvPr/>
        </p:nvSpPr>
        <p:spPr bwMode="auto">
          <a:xfrm>
            <a:off x="3433950" y="1775477"/>
            <a:ext cx="2955746"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27" name="Line 7"/>
          <p:cNvSpPr>
            <a:spLocks noChangeShapeType="1"/>
          </p:cNvSpPr>
          <p:nvPr/>
        </p:nvSpPr>
        <p:spPr bwMode="auto">
          <a:xfrm flipV="1">
            <a:off x="8404860" y="1489897"/>
            <a:ext cx="86284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28" name="Line 8"/>
          <p:cNvSpPr>
            <a:spLocks noChangeShapeType="1"/>
          </p:cNvSpPr>
          <p:nvPr/>
        </p:nvSpPr>
        <p:spPr bwMode="auto">
          <a:xfrm>
            <a:off x="7703820" y="1626341"/>
            <a:ext cx="157022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29" name="Rectangle 9"/>
          <p:cNvSpPr>
            <a:spLocks noChangeArrowheads="1"/>
          </p:cNvSpPr>
          <p:nvPr/>
        </p:nvSpPr>
        <p:spPr bwMode="auto">
          <a:xfrm>
            <a:off x="2458220" y="2091200"/>
            <a:ext cx="6815828" cy="145804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37230" name="Line 10"/>
          <p:cNvSpPr>
            <a:spLocks noChangeShapeType="1"/>
          </p:cNvSpPr>
          <p:nvPr/>
        </p:nvSpPr>
        <p:spPr bwMode="auto">
          <a:xfrm flipV="1">
            <a:off x="2459807" y="2418030"/>
            <a:ext cx="6819001"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31" name="Line 11"/>
          <p:cNvSpPr>
            <a:spLocks noChangeShapeType="1"/>
          </p:cNvSpPr>
          <p:nvPr/>
        </p:nvSpPr>
        <p:spPr bwMode="auto">
          <a:xfrm flipV="1">
            <a:off x="2461393" y="2537022"/>
            <a:ext cx="6819001"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32" name="Line 12"/>
          <p:cNvSpPr>
            <a:spLocks noChangeShapeType="1"/>
          </p:cNvSpPr>
          <p:nvPr/>
        </p:nvSpPr>
        <p:spPr bwMode="auto">
          <a:xfrm>
            <a:off x="2466153" y="2654427"/>
            <a:ext cx="6803136"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33" name="Line 13"/>
          <p:cNvSpPr>
            <a:spLocks noChangeShapeType="1"/>
          </p:cNvSpPr>
          <p:nvPr/>
        </p:nvSpPr>
        <p:spPr bwMode="auto">
          <a:xfrm flipV="1">
            <a:off x="2451873" y="2773418"/>
            <a:ext cx="6817415" cy="158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34" name="Line 14"/>
          <p:cNvSpPr>
            <a:spLocks noChangeShapeType="1"/>
          </p:cNvSpPr>
          <p:nvPr/>
        </p:nvSpPr>
        <p:spPr bwMode="auto">
          <a:xfrm flipV="1">
            <a:off x="2453461" y="2892409"/>
            <a:ext cx="6817414" cy="158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35" name="Line 15"/>
          <p:cNvSpPr>
            <a:spLocks noChangeShapeType="1"/>
          </p:cNvSpPr>
          <p:nvPr/>
        </p:nvSpPr>
        <p:spPr bwMode="auto">
          <a:xfrm flipV="1">
            <a:off x="2455047" y="3011400"/>
            <a:ext cx="6817415" cy="158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36" name="Line 16"/>
          <p:cNvSpPr>
            <a:spLocks noChangeShapeType="1"/>
          </p:cNvSpPr>
          <p:nvPr/>
        </p:nvSpPr>
        <p:spPr bwMode="auto">
          <a:xfrm flipV="1">
            <a:off x="2455047" y="3130392"/>
            <a:ext cx="6819001" cy="158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37" name="Line 17"/>
          <p:cNvSpPr>
            <a:spLocks noChangeShapeType="1"/>
          </p:cNvSpPr>
          <p:nvPr/>
        </p:nvSpPr>
        <p:spPr bwMode="auto">
          <a:xfrm flipV="1">
            <a:off x="2456634" y="3249383"/>
            <a:ext cx="6819001" cy="158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38" name="Line 18"/>
          <p:cNvSpPr>
            <a:spLocks noChangeShapeType="1"/>
          </p:cNvSpPr>
          <p:nvPr/>
        </p:nvSpPr>
        <p:spPr bwMode="auto">
          <a:xfrm>
            <a:off x="3968617" y="2084854"/>
            <a:ext cx="0" cy="145962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39" name="Line 19"/>
          <p:cNvSpPr>
            <a:spLocks noChangeShapeType="1"/>
          </p:cNvSpPr>
          <p:nvPr/>
        </p:nvSpPr>
        <p:spPr bwMode="auto">
          <a:xfrm flipH="1">
            <a:off x="4680980" y="2084854"/>
            <a:ext cx="1586" cy="146438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40" name="Line 20"/>
          <p:cNvSpPr>
            <a:spLocks noChangeShapeType="1"/>
          </p:cNvSpPr>
          <p:nvPr/>
        </p:nvSpPr>
        <p:spPr bwMode="auto">
          <a:xfrm flipH="1">
            <a:off x="5306081" y="2084854"/>
            <a:ext cx="0" cy="146438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41" name="Line 21"/>
          <p:cNvSpPr>
            <a:spLocks noChangeShapeType="1"/>
          </p:cNvSpPr>
          <p:nvPr/>
        </p:nvSpPr>
        <p:spPr bwMode="auto">
          <a:xfrm flipH="1">
            <a:off x="5934356" y="2083268"/>
            <a:ext cx="1586" cy="146438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42" name="Line 22"/>
          <p:cNvSpPr>
            <a:spLocks noChangeShapeType="1"/>
          </p:cNvSpPr>
          <p:nvPr/>
        </p:nvSpPr>
        <p:spPr bwMode="auto">
          <a:xfrm>
            <a:off x="5935942" y="2284759"/>
            <a:ext cx="3342866"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43" name="Line 23"/>
          <p:cNvSpPr>
            <a:spLocks noChangeShapeType="1"/>
          </p:cNvSpPr>
          <p:nvPr/>
        </p:nvSpPr>
        <p:spPr bwMode="auto">
          <a:xfrm>
            <a:off x="7041769" y="2287933"/>
            <a:ext cx="0" cy="126131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44" name="Line 24"/>
          <p:cNvSpPr>
            <a:spLocks noChangeShapeType="1"/>
          </p:cNvSpPr>
          <p:nvPr/>
        </p:nvSpPr>
        <p:spPr bwMode="auto">
          <a:xfrm>
            <a:off x="8158702" y="2287933"/>
            <a:ext cx="0" cy="126289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45" name="Rectangle 25"/>
          <p:cNvSpPr>
            <a:spLocks noChangeArrowheads="1"/>
          </p:cNvSpPr>
          <p:nvPr/>
        </p:nvSpPr>
        <p:spPr bwMode="auto">
          <a:xfrm>
            <a:off x="2488365" y="2094547"/>
            <a:ext cx="1189268" cy="33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800" b="1">
                <a:cs typeface="Arial" panose="020B0604020202020204" pitchFamily="34" charset="0"/>
              </a:rPr>
              <a:t>Mixture Name or Other Identifier</a:t>
            </a:r>
          </a:p>
        </p:txBody>
      </p:sp>
      <p:sp>
        <p:nvSpPr>
          <p:cNvPr id="96" name="Rectangle 26"/>
          <p:cNvSpPr>
            <a:spLocks noChangeArrowheads="1"/>
          </p:cNvSpPr>
          <p:nvPr/>
        </p:nvSpPr>
        <p:spPr bwMode="auto">
          <a:xfrm>
            <a:off x="2478845" y="2375193"/>
            <a:ext cx="6644481" cy="120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defRPr/>
            </a:pPr>
            <a:r>
              <a:rPr lang="en-US" altLang="en-US" sz="780" b="1">
                <a:cs typeface="Arial" panose="020B0604020202020204" pitchFamily="34" charset="0"/>
              </a:rPr>
              <a:t>1.  Bulk Toluene	                      SDS                       98                   23,000		           22,500</a:t>
            </a:r>
          </a:p>
          <a:p>
            <a:pPr>
              <a:defRPr/>
            </a:pPr>
            <a:r>
              <a:rPr lang="en-US" altLang="en-US" sz="780" b="1">
                <a:cs typeface="Arial" panose="020B0604020202020204" pitchFamily="34" charset="0"/>
              </a:rPr>
              <a:t>2.  Joe’s Degreaser                      Purchasing           50	        10,000		              	                   5,000</a:t>
            </a:r>
          </a:p>
          <a:p>
            <a:pPr>
              <a:defRPr/>
            </a:pPr>
            <a:r>
              <a:rPr lang="en-US" altLang="en-US" sz="780" b="1">
                <a:cs typeface="Arial" panose="020B0604020202020204" pitchFamily="34" charset="0"/>
              </a:rPr>
              <a:t>3.  Bathroom Paint                       Vendor                    5	        30,000			                   1,500</a:t>
            </a:r>
          </a:p>
          <a:p>
            <a:pPr>
              <a:defRPr/>
            </a:pPr>
            <a:r>
              <a:rPr lang="en-US" altLang="en-US" sz="780" b="1">
                <a:cs typeface="Arial" panose="020B0604020202020204" pitchFamily="34" charset="0"/>
              </a:rPr>
              <a:t>4.  Parts Washer Fluid                 Purchasing           40	        10,000			                   4,000</a:t>
            </a:r>
          </a:p>
          <a:p>
            <a:pPr>
              <a:defRPr/>
            </a:pPr>
            <a:r>
              <a:rPr lang="en-US" altLang="en-US" sz="780" b="1">
                <a:cs typeface="Arial" panose="020B0604020202020204" pitchFamily="34" charset="0"/>
              </a:rPr>
              <a:t>5.  </a:t>
            </a:r>
          </a:p>
          <a:p>
            <a:pPr>
              <a:defRPr/>
            </a:pPr>
            <a:r>
              <a:rPr lang="en-US" altLang="en-US" sz="780" b="1">
                <a:cs typeface="Arial" panose="020B0604020202020204" pitchFamily="34" charset="0"/>
              </a:rPr>
              <a:t>6.</a:t>
            </a:r>
          </a:p>
          <a:p>
            <a:pPr>
              <a:defRPr/>
            </a:pPr>
            <a:r>
              <a:rPr lang="en-US" altLang="en-US" sz="780" b="1">
                <a:cs typeface="Arial" panose="020B0604020202020204" pitchFamily="34" charset="0"/>
              </a:rPr>
              <a:t>7.</a:t>
            </a:r>
          </a:p>
          <a:p>
            <a:pPr>
              <a:defRPr/>
            </a:pPr>
            <a:endParaRPr lang="en-US" altLang="en-US" sz="800" b="1">
              <a:cs typeface="Arial" panose="020B0604020202020204" pitchFamily="34" charset="0"/>
            </a:endParaRPr>
          </a:p>
          <a:p>
            <a:pPr>
              <a:defRPr/>
            </a:pPr>
            <a:r>
              <a:rPr lang="en-US" altLang="en-US" sz="800" b="1">
                <a:cs typeface="Arial" panose="020B0604020202020204" pitchFamily="34" charset="0"/>
              </a:rPr>
              <a:t>Subtotal:					            22,500	                  10,500	</a:t>
            </a:r>
          </a:p>
        </p:txBody>
      </p:sp>
      <p:sp>
        <p:nvSpPr>
          <p:cNvPr id="137247" name="Rectangle 27"/>
          <p:cNvSpPr>
            <a:spLocks noChangeArrowheads="1"/>
          </p:cNvSpPr>
          <p:nvPr/>
        </p:nvSpPr>
        <p:spPr bwMode="auto">
          <a:xfrm>
            <a:off x="3985411" y="2107066"/>
            <a:ext cx="750170" cy="31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90000"/>
              </a:lnSpc>
            </a:pPr>
            <a:r>
              <a:rPr lang="en-US" altLang="en-US" sz="800" b="1">
                <a:cs typeface="Arial" panose="020B0604020202020204" pitchFamily="34" charset="0"/>
              </a:rPr>
              <a:t>Information</a:t>
            </a:r>
          </a:p>
          <a:p>
            <a:pPr algn="ctr">
              <a:lnSpc>
                <a:spcPct val="90000"/>
              </a:lnSpc>
            </a:pPr>
            <a:r>
              <a:rPr lang="en-US" altLang="en-US" sz="800" b="1">
                <a:cs typeface="Arial" panose="020B0604020202020204" pitchFamily="34" charset="0"/>
              </a:rPr>
              <a:t>Source</a:t>
            </a:r>
          </a:p>
        </p:txBody>
      </p:sp>
      <p:sp>
        <p:nvSpPr>
          <p:cNvPr id="137248" name="Rectangle 28"/>
          <p:cNvSpPr>
            <a:spLocks noChangeArrowheads="1"/>
          </p:cNvSpPr>
          <p:nvPr/>
        </p:nvSpPr>
        <p:spPr bwMode="auto">
          <a:xfrm>
            <a:off x="4678320" y="2107066"/>
            <a:ext cx="676431" cy="31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90000"/>
              </a:lnSpc>
            </a:pPr>
            <a:r>
              <a:rPr lang="en-US" altLang="en-US" sz="800" b="1">
                <a:cs typeface="Arial" panose="020B0604020202020204" pitchFamily="34" charset="0"/>
              </a:rPr>
              <a:t>Percent</a:t>
            </a:r>
          </a:p>
          <a:p>
            <a:pPr algn="ctr">
              <a:lnSpc>
                <a:spcPct val="90000"/>
              </a:lnSpc>
            </a:pPr>
            <a:r>
              <a:rPr lang="en-US" altLang="en-US" sz="800" b="1">
                <a:cs typeface="Arial" panose="020B0604020202020204" pitchFamily="34" charset="0"/>
              </a:rPr>
              <a:t>by Weight</a:t>
            </a:r>
          </a:p>
        </p:txBody>
      </p:sp>
      <p:sp>
        <p:nvSpPr>
          <p:cNvPr id="137249" name="Rectangle 29"/>
          <p:cNvSpPr>
            <a:spLocks noChangeArrowheads="1"/>
          </p:cNvSpPr>
          <p:nvPr/>
        </p:nvSpPr>
        <p:spPr bwMode="auto">
          <a:xfrm>
            <a:off x="5228212" y="2107066"/>
            <a:ext cx="801465" cy="31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90000"/>
              </a:lnSpc>
            </a:pPr>
            <a:r>
              <a:rPr lang="en-US" altLang="en-US" sz="800" b="1">
                <a:cs typeface="Arial" panose="020B0604020202020204" pitchFamily="34" charset="0"/>
              </a:rPr>
              <a:t>Total Weight</a:t>
            </a:r>
          </a:p>
          <a:p>
            <a:pPr algn="ctr">
              <a:lnSpc>
                <a:spcPct val="90000"/>
              </a:lnSpc>
            </a:pPr>
            <a:r>
              <a:rPr lang="en-US" altLang="en-US" sz="800" b="1">
                <a:cs typeface="Arial" panose="020B0604020202020204" pitchFamily="34" charset="0"/>
              </a:rPr>
              <a:t>(in lb)</a:t>
            </a:r>
          </a:p>
        </p:txBody>
      </p:sp>
      <p:sp>
        <p:nvSpPr>
          <p:cNvPr id="137250" name="Rectangle 30"/>
          <p:cNvSpPr>
            <a:spLocks noChangeArrowheads="1"/>
          </p:cNvSpPr>
          <p:nvPr/>
        </p:nvSpPr>
        <p:spPr bwMode="auto">
          <a:xfrm>
            <a:off x="6005750" y="2084854"/>
            <a:ext cx="3334042" cy="23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b="1">
                <a:cs typeface="Arial" panose="020B0604020202020204" pitchFamily="34" charset="0"/>
              </a:rPr>
              <a:t>Amount of the Listed Toxic Chemical by Activity (in </a:t>
            </a:r>
            <a:r>
              <a:rPr lang="en-US" altLang="en-US" sz="900" b="1" err="1">
                <a:cs typeface="Arial" panose="020B0604020202020204" pitchFamily="34" charset="0"/>
              </a:rPr>
              <a:t>lb</a:t>
            </a:r>
            <a:r>
              <a:rPr lang="en-US" altLang="en-US" sz="900" b="1">
                <a:cs typeface="Arial" panose="020B0604020202020204" pitchFamily="34" charset="0"/>
              </a:rPr>
              <a:t>): </a:t>
            </a:r>
          </a:p>
        </p:txBody>
      </p:sp>
      <p:sp>
        <p:nvSpPr>
          <p:cNvPr id="137251" name="Rectangle 31"/>
          <p:cNvSpPr>
            <a:spLocks noChangeArrowheads="1"/>
          </p:cNvSpPr>
          <p:nvPr/>
        </p:nvSpPr>
        <p:spPr bwMode="auto">
          <a:xfrm>
            <a:off x="6087827" y="2240336"/>
            <a:ext cx="859174" cy="216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800" b="1">
                <a:cs typeface="Arial" panose="020B0604020202020204" pitchFamily="34" charset="0"/>
              </a:rPr>
              <a:t>Manufactured</a:t>
            </a:r>
          </a:p>
        </p:txBody>
      </p:sp>
      <p:sp>
        <p:nvSpPr>
          <p:cNvPr id="137252" name="Rectangle 32"/>
          <p:cNvSpPr>
            <a:spLocks noChangeArrowheads="1"/>
          </p:cNvSpPr>
          <p:nvPr/>
        </p:nvSpPr>
        <p:spPr bwMode="auto">
          <a:xfrm>
            <a:off x="7259475" y="2240336"/>
            <a:ext cx="708492" cy="216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800" b="1">
                <a:cs typeface="Arial" panose="020B0604020202020204" pitchFamily="34" charset="0"/>
              </a:rPr>
              <a:t>Processed</a:t>
            </a:r>
            <a:endParaRPr lang="en-US" altLang="en-US" sz="900" b="1">
              <a:cs typeface="Arial" panose="020B0604020202020204" pitchFamily="34" charset="0"/>
            </a:endParaRPr>
          </a:p>
        </p:txBody>
      </p:sp>
      <p:sp>
        <p:nvSpPr>
          <p:cNvPr id="137253" name="Rectangle 33"/>
          <p:cNvSpPr>
            <a:spLocks noChangeArrowheads="1"/>
          </p:cNvSpPr>
          <p:nvPr/>
        </p:nvSpPr>
        <p:spPr bwMode="auto">
          <a:xfrm>
            <a:off x="8280693" y="2240336"/>
            <a:ext cx="964972" cy="216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800" b="1">
                <a:cs typeface="Arial" panose="020B0604020202020204" pitchFamily="34" charset="0"/>
              </a:rPr>
              <a:t>Otherwise Used</a:t>
            </a:r>
          </a:p>
        </p:txBody>
      </p:sp>
      <p:sp>
        <p:nvSpPr>
          <p:cNvPr id="137254" name="Rectangle 34"/>
          <p:cNvSpPr>
            <a:spLocks noChangeArrowheads="1"/>
          </p:cNvSpPr>
          <p:nvPr/>
        </p:nvSpPr>
        <p:spPr bwMode="auto">
          <a:xfrm>
            <a:off x="5940702" y="3355683"/>
            <a:ext cx="1028478" cy="2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latin typeface="Times New Roman" panose="02020603050405020304" pitchFamily="18" charset="0"/>
              </a:rPr>
              <a:t>(A) ___________ lb</a:t>
            </a:r>
          </a:p>
        </p:txBody>
      </p:sp>
      <p:sp>
        <p:nvSpPr>
          <p:cNvPr id="137255" name="Rectangle 35"/>
          <p:cNvSpPr>
            <a:spLocks noChangeArrowheads="1"/>
          </p:cNvSpPr>
          <p:nvPr/>
        </p:nvSpPr>
        <p:spPr bwMode="auto">
          <a:xfrm>
            <a:off x="7048116" y="3355683"/>
            <a:ext cx="1023671" cy="2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latin typeface="Times New Roman" panose="02020603050405020304" pitchFamily="18" charset="0"/>
              </a:rPr>
              <a:t>(B) ___________ </a:t>
            </a:r>
            <a:r>
              <a:rPr lang="en-US" altLang="en-US" sz="800" b="1" err="1">
                <a:latin typeface="Times New Roman" panose="02020603050405020304" pitchFamily="18" charset="0"/>
              </a:rPr>
              <a:t>lb</a:t>
            </a:r>
            <a:endParaRPr lang="en-US" altLang="en-US" sz="800" b="1">
              <a:latin typeface="Times New Roman" panose="02020603050405020304" pitchFamily="18" charset="0"/>
            </a:endParaRPr>
          </a:p>
        </p:txBody>
      </p:sp>
      <p:sp>
        <p:nvSpPr>
          <p:cNvPr id="137256" name="Rectangle 36"/>
          <p:cNvSpPr>
            <a:spLocks noChangeArrowheads="1"/>
          </p:cNvSpPr>
          <p:nvPr/>
        </p:nvSpPr>
        <p:spPr bwMode="auto">
          <a:xfrm>
            <a:off x="8161875" y="3355683"/>
            <a:ext cx="1028478" cy="2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latin typeface="Times New Roman" panose="02020603050405020304" pitchFamily="18" charset="0"/>
              </a:rPr>
              <a:t>(C) ___________ </a:t>
            </a:r>
            <a:r>
              <a:rPr lang="en-US" altLang="en-US" sz="800" b="1" err="1">
                <a:latin typeface="Times New Roman" panose="02020603050405020304" pitchFamily="18" charset="0"/>
              </a:rPr>
              <a:t>lb</a:t>
            </a:r>
            <a:endParaRPr lang="en-US" altLang="en-US" sz="800" b="1">
              <a:latin typeface="Times New Roman" panose="02020603050405020304" pitchFamily="18" charset="0"/>
            </a:endParaRPr>
          </a:p>
        </p:txBody>
      </p:sp>
      <p:sp>
        <p:nvSpPr>
          <p:cNvPr id="137257" name="Rectangle 37"/>
          <p:cNvSpPr>
            <a:spLocks noChangeArrowheads="1"/>
          </p:cNvSpPr>
          <p:nvPr/>
        </p:nvSpPr>
        <p:spPr bwMode="auto">
          <a:xfrm>
            <a:off x="2467739" y="3871587"/>
            <a:ext cx="6817415" cy="145804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37258" name="Line 38"/>
          <p:cNvSpPr>
            <a:spLocks noChangeShapeType="1"/>
          </p:cNvSpPr>
          <p:nvPr/>
        </p:nvSpPr>
        <p:spPr bwMode="auto">
          <a:xfrm flipV="1">
            <a:off x="2470912" y="4198417"/>
            <a:ext cx="6819001" cy="158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59" name="Line 39"/>
          <p:cNvSpPr>
            <a:spLocks noChangeShapeType="1"/>
          </p:cNvSpPr>
          <p:nvPr/>
        </p:nvSpPr>
        <p:spPr bwMode="auto">
          <a:xfrm flipV="1">
            <a:off x="2470912" y="4317408"/>
            <a:ext cx="6820588" cy="158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60" name="Line 40"/>
          <p:cNvSpPr>
            <a:spLocks noChangeShapeType="1"/>
          </p:cNvSpPr>
          <p:nvPr/>
        </p:nvSpPr>
        <p:spPr bwMode="auto">
          <a:xfrm>
            <a:off x="2477258" y="4434813"/>
            <a:ext cx="6803136"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61" name="Line 41"/>
          <p:cNvSpPr>
            <a:spLocks noChangeShapeType="1"/>
          </p:cNvSpPr>
          <p:nvPr/>
        </p:nvSpPr>
        <p:spPr bwMode="auto">
          <a:xfrm flipV="1">
            <a:off x="2461393" y="4555391"/>
            <a:ext cx="6820588" cy="158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62" name="Line 42"/>
          <p:cNvSpPr>
            <a:spLocks noChangeShapeType="1"/>
          </p:cNvSpPr>
          <p:nvPr/>
        </p:nvSpPr>
        <p:spPr bwMode="auto">
          <a:xfrm flipV="1">
            <a:off x="2462980" y="4674383"/>
            <a:ext cx="6820587"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63" name="Line 43"/>
          <p:cNvSpPr>
            <a:spLocks noChangeShapeType="1"/>
          </p:cNvSpPr>
          <p:nvPr/>
        </p:nvSpPr>
        <p:spPr bwMode="auto">
          <a:xfrm flipV="1">
            <a:off x="2464566" y="4793373"/>
            <a:ext cx="682058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64" name="Line 44"/>
          <p:cNvSpPr>
            <a:spLocks noChangeShapeType="1"/>
          </p:cNvSpPr>
          <p:nvPr/>
        </p:nvSpPr>
        <p:spPr bwMode="auto">
          <a:xfrm flipV="1">
            <a:off x="2466153" y="4910778"/>
            <a:ext cx="6819001" cy="158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65" name="Line 45"/>
          <p:cNvSpPr>
            <a:spLocks noChangeShapeType="1"/>
          </p:cNvSpPr>
          <p:nvPr/>
        </p:nvSpPr>
        <p:spPr bwMode="auto">
          <a:xfrm flipV="1">
            <a:off x="2466153" y="5029770"/>
            <a:ext cx="6820587" cy="158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66" name="Line 46"/>
          <p:cNvSpPr>
            <a:spLocks noChangeShapeType="1"/>
          </p:cNvSpPr>
          <p:nvPr/>
        </p:nvSpPr>
        <p:spPr bwMode="auto">
          <a:xfrm>
            <a:off x="4062224" y="3866827"/>
            <a:ext cx="0" cy="145962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67" name="Line 47"/>
          <p:cNvSpPr>
            <a:spLocks noChangeShapeType="1"/>
          </p:cNvSpPr>
          <p:nvPr/>
        </p:nvSpPr>
        <p:spPr bwMode="auto">
          <a:xfrm flipH="1">
            <a:off x="4812663" y="3865241"/>
            <a:ext cx="0" cy="1462801"/>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68" name="Line 48"/>
          <p:cNvSpPr>
            <a:spLocks noChangeShapeType="1"/>
          </p:cNvSpPr>
          <p:nvPr/>
        </p:nvSpPr>
        <p:spPr bwMode="auto">
          <a:xfrm>
            <a:off x="6031135" y="3865241"/>
            <a:ext cx="1587" cy="146756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69" name="Line 49"/>
          <p:cNvSpPr>
            <a:spLocks noChangeShapeType="1"/>
          </p:cNvSpPr>
          <p:nvPr/>
        </p:nvSpPr>
        <p:spPr bwMode="auto">
          <a:xfrm>
            <a:off x="6031135" y="4074666"/>
            <a:ext cx="325877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70" name="Line 50"/>
          <p:cNvSpPr>
            <a:spLocks noChangeShapeType="1"/>
          </p:cNvSpPr>
          <p:nvPr/>
        </p:nvSpPr>
        <p:spPr bwMode="auto">
          <a:xfrm>
            <a:off x="7052875" y="4085771"/>
            <a:ext cx="0" cy="124385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71" name="Line 51"/>
          <p:cNvSpPr>
            <a:spLocks noChangeShapeType="1"/>
          </p:cNvSpPr>
          <p:nvPr/>
        </p:nvSpPr>
        <p:spPr bwMode="auto">
          <a:xfrm>
            <a:off x="8171395" y="4087358"/>
            <a:ext cx="0" cy="124385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lIns="91421" tIns="45710" rIns="91421" bIns="45710" anchor="ctr"/>
          <a:lstStyle/>
          <a:p>
            <a:endParaRPr lang="en-US"/>
          </a:p>
        </p:txBody>
      </p:sp>
      <p:sp>
        <p:nvSpPr>
          <p:cNvPr id="137272" name="Rectangle 52"/>
          <p:cNvSpPr>
            <a:spLocks noChangeArrowheads="1"/>
          </p:cNvSpPr>
          <p:nvPr/>
        </p:nvSpPr>
        <p:spPr bwMode="auto">
          <a:xfrm>
            <a:off x="2611092" y="3879245"/>
            <a:ext cx="1239142" cy="33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800" b="1">
                <a:cs typeface="Arial" panose="020B0604020202020204" pitchFamily="34" charset="0"/>
              </a:rPr>
              <a:t>Mixture Name as Listed Above</a:t>
            </a:r>
          </a:p>
        </p:txBody>
      </p:sp>
      <p:sp>
        <p:nvSpPr>
          <p:cNvPr id="137273" name="Rectangle 53"/>
          <p:cNvSpPr>
            <a:spLocks noChangeArrowheads="1"/>
          </p:cNvSpPr>
          <p:nvPr/>
        </p:nvSpPr>
        <p:spPr bwMode="auto">
          <a:xfrm>
            <a:off x="2456634" y="4133368"/>
            <a:ext cx="7357637" cy="2057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57" tIns="46028" rIns="92057" bIns="46028">
            <a:spAutoFit/>
          </a:bodyPr>
          <a:lstStyle>
            <a:lvl1pPr>
              <a:tabLst>
                <a:tab pos="455613" algn="l"/>
                <a:tab pos="5026025" algn="l"/>
              </a:tabLst>
              <a:defRPr sz="2400">
                <a:solidFill>
                  <a:schemeClr val="tx1"/>
                </a:solidFill>
                <a:latin typeface="Arial" panose="020B0604020202020204" pitchFamily="34" charset="0"/>
                <a:ea typeface="ＭＳ Ｐゴシック" panose="020B0600070205080204" pitchFamily="34" charset="-128"/>
              </a:defRPr>
            </a:lvl1pPr>
            <a:lvl2pPr marL="742950" indent="-285750">
              <a:tabLst>
                <a:tab pos="455613" algn="l"/>
                <a:tab pos="5026025" algn="l"/>
              </a:tabLst>
              <a:defRPr sz="2400">
                <a:solidFill>
                  <a:schemeClr val="tx1"/>
                </a:solidFill>
                <a:latin typeface="Arial" panose="020B0604020202020204" pitchFamily="34" charset="0"/>
                <a:ea typeface="ＭＳ Ｐゴシック" panose="020B0600070205080204" pitchFamily="34" charset="-128"/>
              </a:defRPr>
            </a:lvl2pPr>
            <a:lvl3pPr marL="1143000" indent="-228600">
              <a:tabLst>
                <a:tab pos="455613" algn="l"/>
                <a:tab pos="5026025"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tabLst>
                <a:tab pos="455613" algn="l"/>
                <a:tab pos="5026025" algn="l"/>
              </a:tabLst>
              <a:defRPr sz="2400">
                <a:solidFill>
                  <a:schemeClr val="tx1"/>
                </a:solidFill>
                <a:latin typeface="Arial" panose="020B0604020202020204" pitchFamily="34" charset="0"/>
                <a:ea typeface="ＭＳ Ｐゴシック" panose="020B0600070205080204" pitchFamily="34" charset="-128"/>
              </a:defRPr>
            </a:lvl4pPr>
            <a:lvl5pPr marL="2057400" indent="-228600">
              <a:tabLst>
                <a:tab pos="455613" algn="l"/>
                <a:tab pos="5026025"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455613" algn="l"/>
                <a:tab pos="5026025"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455613" algn="l"/>
                <a:tab pos="5026025"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455613" algn="l"/>
                <a:tab pos="5026025"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455613" algn="l"/>
                <a:tab pos="5026025" algn="l"/>
              </a:tabLs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cs typeface="Arial" panose="020B0604020202020204" pitchFamily="34" charset="0"/>
              </a:rPr>
              <a:t>1</a:t>
            </a:r>
            <a:r>
              <a:rPr lang="en-US" altLang="en-US" sz="1000" b="1">
                <a:cs typeface="Arial" panose="020B0604020202020204" pitchFamily="34" charset="0"/>
              </a:rPr>
              <a:t>.  </a:t>
            </a:r>
            <a:r>
              <a:rPr lang="en-US" altLang="en-US" sz="800" b="1">
                <a:cs typeface="Arial" panose="020B0604020202020204" pitchFamily="34" charset="0"/>
              </a:rPr>
              <a:t>Bathroom Paint                       Struct. Comp.                  100                                                                                                              1,500	</a:t>
            </a:r>
          </a:p>
          <a:p>
            <a:r>
              <a:rPr lang="en-US" altLang="en-US" sz="800" b="1">
                <a:cs typeface="Arial" panose="020B0604020202020204" pitchFamily="34" charset="0"/>
              </a:rPr>
              <a:t>2.</a:t>
            </a:r>
          </a:p>
          <a:p>
            <a:r>
              <a:rPr lang="en-US" altLang="en-US" sz="800" b="1">
                <a:cs typeface="Arial" panose="020B0604020202020204" pitchFamily="34" charset="0"/>
              </a:rPr>
              <a:t>3.</a:t>
            </a:r>
          </a:p>
          <a:p>
            <a:r>
              <a:rPr lang="en-US" altLang="en-US" sz="800" b="1">
                <a:cs typeface="Arial" panose="020B0604020202020204" pitchFamily="34" charset="0"/>
              </a:rPr>
              <a:t>4.</a:t>
            </a:r>
          </a:p>
          <a:p>
            <a:r>
              <a:rPr lang="en-US" altLang="en-US" sz="800" b="1">
                <a:cs typeface="Arial" panose="020B0604020202020204" pitchFamily="34" charset="0"/>
              </a:rPr>
              <a:t>5.</a:t>
            </a:r>
          </a:p>
          <a:p>
            <a:r>
              <a:rPr lang="en-US" altLang="en-US" sz="800" b="1">
                <a:cs typeface="Arial" panose="020B0604020202020204" pitchFamily="34" charset="0"/>
              </a:rPr>
              <a:t>6.</a:t>
            </a:r>
          </a:p>
          <a:p>
            <a:r>
              <a:rPr lang="en-US" altLang="en-US" sz="800" b="1">
                <a:cs typeface="Arial" panose="020B0604020202020204" pitchFamily="34" charset="0"/>
              </a:rPr>
              <a:t>7.</a:t>
            </a:r>
          </a:p>
          <a:p>
            <a:pPr>
              <a:spcBef>
                <a:spcPts val="800"/>
              </a:spcBef>
            </a:pPr>
            <a:r>
              <a:rPr lang="en-US" altLang="en-US" sz="800" b="1">
                <a:cs typeface="Arial" panose="020B0604020202020204" pitchFamily="34" charset="0"/>
              </a:rPr>
              <a:t>Subtotal:                                                                                                                                                                                                      1,500</a:t>
            </a:r>
          </a:p>
          <a:p>
            <a:endParaRPr lang="en-US" altLang="en-US" sz="800" b="1">
              <a:cs typeface="Arial" panose="020B0604020202020204" pitchFamily="34" charset="0"/>
            </a:endParaRPr>
          </a:p>
          <a:p>
            <a:r>
              <a:rPr lang="en-US" altLang="en-US" sz="900" b="1">
                <a:cs typeface="Arial" panose="020B0604020202020204" pitchFamily="34" charset="0"/>
              </a:rPr>
              <a:t>Step 3.  Calculate the amount subject to threshold:	</a:t>
            </a:r>
            <a:r>
              <a:rPr lang="en-US" altLang="en-US" sz="800" b="1">
                <a:cs typeface="Arial" panose="020B0604020202020204" pitchFamily="34" charset="0"/>
              </a:rPr>
              <a:t>22,500	                      9,000</a:t>
            </a:r>
            <a:endParaRPr lang="en-US" altLang="en-US" sz="900" b="1">
              <a:cs typeface="Arial" panose="020B0604020202020204" pitchFamily="34" charset="0"/>
            </a:endParaRPr>
          </a:p>
          <a:p>
            <a:endParaRPr lang="en-US" altLang="en-US" sz="900" b="1">
              <a:cs typeface="Arial" panose="020B0604020202020204" pitchFamily="34" charset="0"/>
            </a:endParaRPr>
          </a:p>
          <a:p>
            <a:r>
              <a:rPr lang="en-US" altLang="en-US" sz="900" b="1">
                <a:cs typeface="Arial" panose="020B0604020202020204" pitchFamily="34" charset="0"/>
              </a:rPr>
              <a:t>             Compare to thresholds for section 313 reporting.                       </a:t>
            </a:r>
            <a:r>
              <a:rPr lang="en-US" altLang="en-US" sz="900" b="1" u="sng">
                <a:cs typeface="Arial" panose="020B0604020202020204" pitchFamily="34" charset="0"/>
              </a:rPr>
              <a:t>25,000 </a:t>
            </a:r>
            <a:r>
              <a:rPr lang="en-US" altLang="en-US" sz="900" b="1" u="sng" err="1">
                <a:cs typeface="Arial" panose="020B0604020202020204" pitchFamily="34" charset="0"/>
              </a:rPr>
              <a:t>lb</a:t>
            </a:r>
            <a:r>
              <a:rPr lang="en-US" altLang="en-US" sz="900" b="1" u="sng">
                <a:cs typeface="Arial" panose="020B0604020202020204" pitchFamily="34" charset="0"/>
              </a:rPr>
              <a:t> </a:t>
            </a:r>
            <a:r>
              <a:rPr lang="en-US" altLang="en-US" sz="900" b="1">
                <a:cs typeface="Arial" panose="020B0604020202020204" pitchFamily="34" charset="0"/>
              </a:rPr>
              <a:t>                     </a:t>
            </a:r>
            <a:r>
              <a:rPr lang="en-US" altLang="en-US" sz="900" b="1" u="sng">
                <a:cs typeface="Arial" panose="020B0604020202020204" pitchFamily="34" charset="0"/>
              </a:rPr>
              <a:t>25,000 </a:t>
            </a:r>
            <a:r>
              <a:rPr lang="en-US" altLang="en-US" sz="900" b="1" u="sng" err="1">
                <a:cs typeface="Arial" panose="020B0604020202020204" pitchFamily="34" charset="0"/>
              </a:rPr>
              <a:t>lb</a:t>
            </a:r>
            <a:r>
              <a:rPr lang="en-US" altLang="en-US" sz="900" b="1" u="sng">
                <a:cs typeface="Arial" panose="020B0604020202020204" pitchFamily="34" charset="0"/>
              </a:rPr>
              <a:t> </a:t>
            </a:r>
            <a:r>
              <a:rPr lang="en-US" altLang="en-US" sz="900" b="1">
                <a:cs typeface="Arial" panose="020B0604020202020204" pitchFamily="34" charset="0"/>
              </a:rPr>
              <a:t>                </a:t>
            </a:r>
            <a:r>
              <a:rPr lang="en-US" altLang="en-US" sz="900" b="1" u="sng">
                <a:cs typeface="Arial" panose="020B0604020202020204" pitchFamily="34" charset="0"/>
              </a:rPr>
              <a:t>10,000 </a:t>
            </a:r>
            <a:r>
              <a:rPr lang="en-US" altLang="en-US" sz="900" b="1" u="sng" err="1">
                <a:cs typeface="Arial" panose="020B0604020202020204" pitchFamily="34" charset="0"/>
              </a:rPr>
              <a:t>lb</a:t>
            </a:r>
            <a:br>
              <a:rPr lang="en-US" altLang="en-US" sz="900" b="1" u="sng">
                <a:cs typeface="Arial" panose="020B0604020202020204" pitchFamily="34" charset="0"/>
              </a:rPr>
            </a:br>
            <a:r>
              <a:rPr lang="en-US" altLang="en-US" sz="100" b="1" u="sng">
                <a:cs typeface="Arial" panose="020B0604020202020204" pitchFamily="34" charset="0"/>
              </a:rPr>
              <a:t> </a:t>
            </a:r>
            <a:br>
              <a:rPr lang="en-US" altLang="en-US" sz="100" b="1" u="sng">
                <a:cs typeface="Arial" panose="020B0604020202020204" pitchFamily="34" charset="0"/>
              </a:rPr>
            </a:br>
            <a:r>
              <a:rPr lang="en-US" altLang="en-US" sz="100" b="1" u="sng">
                <a:cs typeface="Arial" panose="020B0604020202020204" pitchFamily="34" charset="0"/>
              </a:rPr>
              <a:t> </a:t>
            </a:r>
            <a:br>
              <a:rPr lang="en-US" altLang="en-US" sz="100" b="1" u="sng">
                <a:cs typeface="Arial" panose="020B0604020202020204" pitchFamily="34" charset="0"/>
              </a:rPr>
            </a:br>
            <a:br>
              <a:rPr lang="en-US" altLang="en-US" sz="900" b="1" u="sng">
                <a:cs typeface="Arial" panose="020B0604020202020204" pitchFamily="34" charset="0"/>
              </a:rPr>
            </a:br>
            <a:r>
              <a:rPr lang="en-US" altLang="en-US" sz="900" b="1">
                <a:cs typeface="Arial" panose="020B0604020202020204" pitchFamily="34" charset="0"/>
              </a:rPr>
              <a:t>If any threshold is met, reporting is required for all activities.  Do not submit this worksheet with Form R.  Retain for your records.</a:t>
            </a:r>
          </a:p>
        </p:txBody>
      </p:sp>
      <p:sp>
        <p:nvSpPr>
          <p:cNvPr id="137274" name="Rectangle 54"/>
          <p:cNvSpPr>
            <a:spLocks noChangeArrowheads="1"/>
          </p:cNvSpPr>
          <p:nvPr/>
        </p:nvSpPr>
        <p:spPr bwMode="auto">
          <a:xfrm>
            <a:off x="4043154" y="3870000"/>
            <a:ext cx="711698" cy="31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90000"/>
              </a:lnSpc>
            </a:pPr>
            <a:r>
              <a:rPr lang="en-US" altLang="en-US" sz="800" b="1">
                <a:cs typeface="Arial" panose="020B0604020202020204" pitchFamily="34" charset="0"/>
              </a:rPr>
              <a:t>Applicable</a:t>
            </a:r>
          </a:p>
          <a:p>
            <a:pPr algn="ctr">
              <a:lnSpc>
                <a:spcPct val="90000"/>
              </a:lnSpc>
            </a:pPr>
            <a:r>
              <a:rPr lang="en-US" altLang="en-US" sz="800" b="1">
                <a:cs typeface="Arial" panose="020B0604020202020204" pitchFamily="34" charset="0"/>
              </a:rPr>
              <a:t>Exemption</a:t>
            </a:r>
          </a:p>
        </p:txBody>
      </p:sp>
      <p:sp>
        <p:nvSpPr>
          <p:cNvPr id="137275" name="Rectangle 55"/>
          <p:cNvSpPr>
            <a:spLocks noChangeArrowheads="1"/>
          </p:cNvSpPr>
          <p:nvPr/>
        </p:nvSpPr>
        <p:spPr bwMode="auto">
          <a:xfrm>
            <a:off x="5957458" y="3874760"/>
            <a:ext cx="3385507" cy="23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b="1">
                <a:cs typeface="Arial" panose="020B0604020202020204" pitchFamily="34" charset="0"/>
              </a:rPr>
              <a:t>Exempt Amount of the Toxic Chemical from Above (in lb): </a:t>
            </a:r>
          </a:p>
        </p:txBody>
      </p:sp>
      <p:sp>
        <p:nvSpPr>
          <p:cNvPr id="137276" name="Rectangle 56"/>
          <p:cNvSpPr>
            <a:spLocks noChangeArrowheads="1"/>
          </p:cNvSpPr>
          <p:nvPr/>
        </p:nvSpPr>
        <p:spPr bwMode="auto">
          <a:xfrm>
            <a:off x="6095760" y="4028655"/>
            <a:ext cx="859174" cy="216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800" b="1">
                <a:cs typeface="Arial" panose="020B0604020202020204" pitchFamily="34" charset="0"/>
              </a:rPr>
              <a:t>Manufactured</a:t>
            </a:r>
          </a:p>
        </p:txBody>
      </p:sp>
      <p:sp>
        <p:nvSpPr>
          <p:cNvPr id="137277" name="Rectangle 57"/>
          <p:cNvSpPr>
            <a:spLocks noChangeArrowheads="1"/>
          </p:cNvSpPr>
          <p:nvPr/>
        </p:nvSpPr>
        <p:spPr bwMode="auto">
          <a:xfrm>
            <a:off x="7270581" y="4028655"/>
            <a:ext cx="708492" cy="216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800" b="1">
                <a:cs typeface="Arial" panose="020B0604020202020204" pitchFamily="34" charset="0"/>
              </a:rPr>
              <a:t>Processed</a:t>
            </a:r>
          </a:p>
        </p:txBody>
      </p:sp>
      <p:sp>
        <p:nvSpPr>
          <p:cNvPr id="137278" name="Rectangle 58"/>
          <p:cNvSpPr>
            <a:spLocks noChangeArrowheads="1"/>
          </p:cNvSpPr>
          <p:nvPr/>
        </p:nvSpPr>
        <p:spPr bwMode="auto">
          <a:xfrm>
            <a:off x="8293385" y="4028655"/>
            <a:ext cx="964972" cy="216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800" b="1">
                <a:cs typeface="Arial" panose="020B0604020202020204" pitchFamily="34" charset="0"/>
              </a:rPr>
              <a:t>Otherwise Used</a:t>
            </a:r>
          </a:p>
        </p:txBody>
      </p:sp>
      <p:sp>
        <p:nvSpPr>
          <p:cNvPr id="137279" name="Rectangle 59"/>
          <p:cNvSpPr>
            <a:spLocks noChangeArrowheads="1"/>
          </p:cNvSpPr>
          <p:nvPr/>
        </p:nvSpPr>
        <p:spPr bwMode="auto">
          <a:xfrm>
            <a:off x="6000991" y="5136069"/>
            <a:ext cx="1062120" cy="2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latin typeface="Times New Roman" panose="02020603050405020304" pitchFamily="18" charset="0"/>
              </a:rPr>
              <a:t>(A</a:t>
            </a:r>
            <a:r>
              <a:rPr lang="en-US" altLang="en-US" sz="800" b="1" baseline="-25000">
                <a:latin typeface="Times New Roman" panose="02020603050405020304" pitchFamily="18" charset="0"/>
              </a:rPr>
              <a:t>1</a:t>
            </a:r>
            <a:r>
              <a:rPr lang="en-US" altLang="en-US" sz="800" b="1">
                <a:latin typeface="Times New Roman" panose="02020603050405020304" pitchFamily="18" charset="0"/>
              </a:rPr>
              <a:t>) ___________ lb</a:t>
            </a:r>
          </a:p>
        </p:txBody>
      </p:sp>
      <p:sp>
        <p:nvSpPr>
          <p:cNvPr id="137280" name="Rectangle 60"/>
          <p:cNvSpPr>
            <a:spLocks noChangeArrowheads="1"/>
          </p:cNvSpPr>
          <p:nvPr/>
        </p:nvSpPr>
        <p:spPr bwMode="auto">
          <a:xfrm>
            <a:off x="7117924" y="5136069"/>
            <a:ext cx="1057314" cy="2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latin typeface="Times New Roman" panose="02020603050405020304" pitchFamily="18" charset="0"/>
              </a:rPr>
              <a:t>(B</a:t>
            </a:r>
            <a:r>
              <a:rPr lang="en-US" altLang="en-US" sz="800" b="1" baseline="-25000">
                <a:latin typeface="Times New Roman" panose="02020603050405020304" pitchFamily="18" charset="0"/>
              </a:rPr>
              <a:t>1</a:t>
            </a:r>
            <a:r>
              <a:rPr lang="en-US" altLang="en-US" sz="800" b="1">
                <a:latin typeface="Times New Roman" panose="02020603050405020304" pitchFamily="18" charset="0"/>
              </a:rPr>
              <a:t>) ___________ lb</a:t>
            </a:r>
          </a:p>
        </p:txBody>
      </p:sp>
      <p:sp>
        <p:nvSpPr>
          <p:cNvPr id="137281" name="Rectangle 61"/>
          <p:cNvSpPr>
            <a:spLocks noChangeArrowheads="1"/>
          </p:cNvSpPr>
          <p:nvPr/>
        </p:nvSpPr>
        <p:spPr bwMode="auto">
          <a:xfrm>
            <a:off x="8211058" y="5136069"/>
            <a:ext cx="1062120" cy="2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latin typeface="Times New Roman" panose="02020603050405020304" pitchFamily="18" charset="0"/>
              </a:rPr>
              <a:t>(C</a:t>
            </a:r>
            <a:r>
              <a:rPr lang="en-US" altLang="en-US" sz="800" b="1" baseline="-25000">
                <a:latin typeface="Times New Roman" panose="02020603050405020304" pitchFamily="18" charset="0"/>
              </a:rPr>
              <a:t>1</a:t>
            </a:r>
            <a:r>
              <a:rPr lang="en-US" altLang="en-US" sz="800" b="1">
                <a:latin typeface="Times New Roman" panose="02020603050405020304" pitchFamily="18" charset="0"/>
              </a:rPr>
              <a:t>) ___________ </a:t>
            </a:r>
            <a:r>
              <a:rPr lang="en-US" altLang="en-US" sz="800" b="1" err="1">
                <a:latin typeface="Times New Roman" panose="02020603050405020304" pitchFamily="18" charset="0"/>
              </a:rPr>
              <a:t>lb</a:t>
            </a:r>
            <a:endParaRPr lang="en-US" altLang="en-US" sz="800" b="1">
              <a:latin typeface="Times New Roman" panose="02020603050405020304" pitchFamily="18" charset="0"/>
            </a:endParaRPr>
          </a:p>
        </p:txBody>
      </p:sp>
      <p:sp>
        <p:nvSpPr>
          <p:cNvPr id="137282" name="Rectangle 62"/>
          <p:cNvSpPr>
            <a:spLocks noChangeArrowheads="1"/>
          </p:cNvSpPr>
          <p:nvPr/>
        </p:nvSpPr>
        <p:spPr bwMode="auto">
          <a:xfrm>
            <a:off x="5886759" y="5389623"/>
            <a:ext cx="1169457" cy="2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latin typeface="Times New Roman" panose="02020603050405020304" pitchFamily="18" charset="0"/>
              </a:rPr>
              <a:t>(A - A</a:t>
            </a:r>
            <a:r>
              <a:rPr lang="en-US" altLang="en-US" sz="800" b="1" baseline="-25000">
                <a:latin typeface="Times New Roman" panose="02020603050405020304" pitchFamily="18" charset="0"/>
              </a:rPr>
              <a:t>1</a:t>
            </a:r>
            <a:r>
              <a:rPr lang="en-US" altLang="en-US" sz="800" b="1">
                <a:latin typeface="Times New Roman" panose="02020603050405020304" pitchFamily="18" charset="0"/>
              </a:rPr>
              <a:t>) __________ </a:t>
            </a:r>
            <a:r>
              <a:rPr lang="en-US" altLang="en-US" sz="800" b="1" err="1">
                <a:latin typeface="Times New Roman" panose="02020603050405020304" pitchFamily="18" charset="0"/>
              </a:rPr>
              <a:t>lb</a:t>
            </a:r>
            <a:endParaRPr lang="en-US" altLang="en-US" sz="800" b="1">
              <a:latin typeface="Times New Roman" panose="02020603050405020304" pitchFamily="18" charset="0"/>
            </a:endParaRPr>
          </a:p>
        </p:txBody>
      </p:sp>
      <p:sp>
        <p:nvSpPr>
          <p:cNvPr id="137283" name="Rectangle 63"/>
          <p:cNvSpPr>
            <a:spLocks noChangeArrowheads="1"/>
          </p:cNvSpPr>
          <p:nvPr/>
        </p:nvSpPr>
        <p:spPr bwMode="auto">
          <a:xfrm>
            <a:off x="7016385" y="5394383"/>
            <a:ext cx="1159845" cy="2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latin typeface="Times New Roman" panose="02020603050405020304" pitchFamily="18" charset="0"/>
              </a:rPr>
              <a:t>(B - B</a:t>
            </a:r>
            <a:r>
              <a:rPr lang="en-US" altLang="en-US" sz="800" b="1" baseline="-25000">
                <a:latin typeface="Times New Roman" panose="02020603050405020304" pitchFamily="18" charset="0"/>
              </a:rPr>
              <a:t>1</a:t>
            </a:r>
            <a:r>
              <a:rPr lang="en-US" altLang="en-US" sz="800" b="1">
                <a:latin typeface="Times New Roman" panose="02020603050405020304" pitchFamily="18" charset="0"/>
              </a:rPr>
              <a:t>) __________ </a:t>
            </a:r>
            <a:r>
              <a:rPr lang="en-US" altLang="en-US" sz="800" b="1" err="1">
                <a:latin typeface="Times New Roman" panose="02020603050405020304" pitchFamily="18" charset="0"/>
              </a:rPr>
              <a:t>lb</a:t>
            </a:r>
            <a:endParaRPr lang="en-US" altLang="en-US" sz="800" b="1">
              <a:latin typeface="Times New Roman" panose="02020603050405020304" pitchFamily="18" charset="0"/>
            </a:endParaRPr>
          </a:p>
        </p:txBody>
      </p:sp>
      <p:sp>
        <p:nvSpPr>
          <p:cNvPr id="137284" name="Rectangle 64"/>
          <p:cNvSpPr>
            <a:spLocks noChangeArrowheads="1"/>
          </p:cNvSpPr>
          <p:nvPr/>
        </p:nvSpPr>
        <p:spPr bwMode="auto">
          <a:xfrm>
            <a:off x="8103172" y="5402315"/>
            <a:ext cx="1169457" cy="2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800" b="1">
                <a:latin typeface="Times New Roman" panose="02020603050405020304" pitchFamily="18" charset="0"/>
              </a:rPr>
              <a:t>(C - C</a:t>
            </a:r>
            <a:r>
              <a:rPr lang="en-US" altLang="en-US" sz="800" b="1" baseline="-25000">
                <a:latin typeface="Times New Roman" panose="02020603050405020304" pitchFamily="18" charset="0"/>
              </a:rPr>
              <a:t>1</a:t>
            </a:r>
            <a:r>
              <a:rPr lang="en-US" altLang="en-US" sz="800" b="1">
                <a:latin typeface="Times New Roman" panose="02020603050405020304" pitchFamily="18" charset="0"/>
              </a:rPr>
              <a:t>) __________ </a:t>
            </a:r>
            <a:r>
              <a:rPr lang="en-US" altLang="en-US" sz="800" b="1" err="1">
                <a:latin typeface="Times New Roman" panose="02020603050405020304" pitchFamily="18" charset="0"/>
              </a:rPr>
              <a:t>lb</a:t>
            </a:r>
            <a:endParaRPr lang="en-US" altLang="en-US" sz="800" b="1">
              <a:latin typeface="Times New Roman" panose="02020603050405020304" pitchFamily="18" charset="0"/>
            </a:endParaRPr>
          </a:p>
        </p:txBody>
      </p:sp>
      <p:sp>
        <p:nvSpPr>
          <p:cNvPr id="137285" name="Rectangle 65"/>
          <p:cNvSpPr>
            <a:spLocks noChangeArrowheads="1"/>
          </p:cNvSpPr>
          <p:nvPr/>
        </p:nvSpPr>
        <p:spPr bwMode="auto">
          <a:xfrm>
            <a:off x="2512162" y="3641537"/>
            <a:ext cx="4892329" cy="23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900" b="1">
                <a:cs typeface="Arial" panose="020B0604020202020204" pitchFamily="34" charset="0"/>
              </a:rPr>
              <a:t>Step 2.  Identify exempt forms of the toxic chemical that have been included in Step 1.</a:t>
            </a:r>
          </a:p>
        </p:txBody>
      </p:sp>
      <p:sp>
        <p:nvSpPr>
          <p:cNvPr id="137286" name="Rectangle 66"/>
          <p:cNvSpPr>
            <a:spLocks noChangeArrowheads="1"/>
          </p:cNvSpPr>
          <p:nvPr/>
        </p:nvSpPr>
        <p:spPr bwMode="auto">
          <a:xfrm>
            <a:off x="4768604" y="3870000"/>
            <a:ext cx="1340133" cy="306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57" tIns="46028" rIns="92057" bIns="4602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90000"/>
              </a:lnSpc>
            </a:pPr>
            <a:r>
              <a:rPr lang="en-US" altLang="en-US" sz="770" b="1">
                <a:cs typeface="Arial" panose="020B0604020202020204" pitchFamily="34" charset="0"/>
              </a:rPr>
              <a:t>Note Fraction or Percent</a:t>
            </a:r>
          </a:p>
          <a:p>
            <a:pPr algn="ctr">
              <a:lnSpc>
                <a:spcPct val="90000"/>
              </a:lnSpc>
            </a:pPr>
            <a:r>
              <a:rPr lang="en-US" altLang="en-US" sz="770" b="1">
                <a:cs typeface="Arial" panose="020B0604020202020204" pitchFamily="34" charset="0"/>
              </a:rPr>
              <a:t>Exempt (if Applicable)</a:t>
            </a:r>
          </a:p>
        </p:txBody>
      </p:sp>
    </p:spTree>
    <p:custDataLst>
      <p:tags r:id="rId1"/>
    </p:custDataLst>
    <p:extLst>
      <p:ext uri="{BB962C8B-B14F-4D97-AF65-F5344CB8AC3E}">
        <p14:creationId xmlns:p14="http://schemas.microsoft.com/office/powerpoint/2010/main" val="19672365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6" name="Rectangle 2"/>
          <p:cNvSpPr>
            <a:spLocks noGrp="1" noChangeArrowheads="1"/>
          </p:cNvSpPr>
          <p:nvPr>
            <p:ph type="title"/>
          </p:nvPr>
        </p:nvSpPr>
        <p:spPr/>
        <p:txBody>
          <a:bodyPr/>
          <a:lstStyle/>
          <a:p>
            <a:r>
              <a:rPr lang="en-US" altLang="en-US"/>
              <a:t>Record Keeping and Documentation</a:t>
            </a:r>
          </a:p>
        </p:txBody>
      </p:sp>
      <p:sp>
        <p:nvSpPr>
          <p:cNvPr id="69637" name="Rectangle 3"/>
          <p:cNvSpPr>
            <a:spLocks noGrp="1" noChangeArrowheads="1"/>
          </p:cNvSpPr>
          <p:nvPr>
            <p:ph type="body" sz="quarter" idx="10"/>
          </p:nvPr>
        </p:nvSpPr>
        <p:spPr>
          <a:xfrm>
            <a:off x="481013" y="1734532"/>
            <a:ext cx="10437358" cy="3996343"/>
          </a:xfrm>
        </p:spPr>
        <p:txBody>
          <a:bodyPr/>
          <a:lstStyle/>
          <a:p>
            <a:r>
              <a:rPr lang="en-US" altLang="en-US"/>
              <a:t>Importance of good record keeping:</a:t>
            </a:r>
          </a:p>
          <a:p>
            <a:pPr lvl="1"/>
            <a:r>
              <a:rPr lang="en-US" altLang="en-US"/>
              <a:t>Detailed records improve reporting, accuracy, and data quality.</a:t>
            </a:r>
          </a:p>
          <a:p>
            <a:pPr lvl="1"/>
            <a:r>
              <a:rPr lang="en-US" altLang="en-US"/>
              <a:t>Reduces replication of effort</a:t>
            </a:r>
          </a:p>
          <a:p>
            <a:pPr lvl="1"/>
            <a:r>
              <a:rPr lang="en-US" altLang="en-US"/>
              <a:t>Well-labeled calculations and engineering assumptions serve as standard operating procedures for future years.</a:t>
            </a:r>
          </a:p>
          <a:p>
            <a:pPr lvl="1"/>
            <a:r>
              <a:rPr lang="en-US" altLang="en-US"/>
              <a:t>Helps ensure consistency from year to year, especially if personnel responsible for reporting change.</a:t>
            </a:r>
          </a:p>
          <a:p>
            <a:r>
              <a:rPr lang="en-US" altLang="en-US"/>
              <a:t>EPA Requirements</a:t>
            </a:r>
          </a:p>
          <a:p>
            <a:pPr lvl="1"/>
            <a:r>
              <a:rPr lang="en-US" altLang="en-US"/>
              <a:t>Records used to complete Form R must be kept for three years from the time the report was submitted (40 CFR § 372.10).</a:t>
            </a:r>
          </a:p>
          <a:p>
            <a:pPr lvl="1"/>
            <a:r>
              <a:rPr lang="en-US" altLang="en-US"/>
              <a:t>EPA may review records during a data quality audit.</a:t>
            </a:r>
          </a:p>
          <a:p>
            <a:pPr lvl="1"/>
            <a:r>
              <a:rPr lang="en-US" altLang="en-US"/>
              <a:t>Note that EPA may perform data quality audits going back five years, so it may be useful for facilities to keep records beyond the three-year statutory record keeping requirement.</a:t>
            </a:r>
          </a:p>
        </p:txBody>
      </p:sp>
    </p:spTree>
    <p:custDataLst>
      <p:tags r:id="rId1"/>
    </p:custDataLst>
    <p:extLst>
      <p:ext uri="{BB962C8B-B14F-4D97-AF65-F5344CB8AC3E}">
        <p14:creationId xmlns:p14="http://schemas.microsoft.com/office/powerpoint/2010/main" val="17821896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8" name="Rectangle 2"/>
          <p:cNvSpPr>
            <a:spLocks noGrp="1" noChangeArrowheads="1"/>
          </p:cNvSpPr>
          <p:nvPr>
            <p:ph type="title"/>
          </p:nvPr>
        </p:nvSpPr>
        <p:spPr>
          <a:xfrm>
            <a:off x="480767" y="386498"/>
            <a:ext cx="11353424" cy="744717"/>
          </a:xfrm>
        </p:spPr>
        <p:txBody>
          <a:bodyPr>
            <a:normAutofit fontScale="90000"/>
          </a:bodyPr>
          <a:lstStyle/>
          <a:p>
            <a:r>
              <a:rPr lang="en-US" altLang="en-US"/>
              <a:t>Best Practices for Threshold Determinations and TRI Reporting</a:t>
            </a:r>
          </a:p>
        </p:txBody>
      </p:sp>
      <p:sp>
        <p:nvSpPr>
          <p:cNvPr id="68613" name="Rectangle 3"/>
          <p:cNvSpPr>
            <a:spLocks noGrp="1" noChangeArrowheads="1"/>
          </p:cNvSpPr>
          <p:nvPr>
            <p:ph type="body" sz="quarter" idx="10"/>
          </p:nvPr>
        </p:nvSpPr>
        <p:spPr>
          <a:xfrm>
            <a:off x="481014" y="3027903"/>
            <a:ext cx="3352542" cy="1415068"/>
          </a:xfrm>
        </p:spPr>
        <p:txBody>
          <a:bodyPr/>
          <a:lstStyle/>
          <a:p>
            <a:r>
              <a:rPr lang="en-US" altLang="en-US"/>
              <a:t>Begin early</a:t>
            </a:r>
          </a:p>
          <a:p>
            <a:pPr lvl="1"/>
            <a:r>
              <a:rPr lang="en-US" altLang="en-US"/>
              <a:t>Implement a program to gather “real-time” data on usage.</a:t>
            </a:r>
          </a:p>
          <a:p>
            <a:pPr lvl="1"/>
            <a:r>
              <a:rPr lang="en-US" altLang="en-US"/>
              <a:t>Searches for historical information can be difficult.</a:t>
            </a:r>
          </a:p>
        </p:txBody>
      </p:sp>
      <p:sp>
        <p:nvSpPr>
          <p:cNvPr id="4" name="Text Placeholder 3">
            <a:extLst>
              <a:ext uri="{FF2B5EF4-FFF2-40B4-BE49-F238E27FC236}">
                <a16:creationId xmlns:a16="http://schemas.microsoft.com/office/drawing/2014/main" id="{E9424F59-1EDA-C94B-8BE1-B2B17FC68CF4}"/>
              </a:ext>
            </a:extLst>
          </p:cNvPr>
          <p:cNvSpPr>
            <a:spLocks noGrp="1"/>
          </p:cNvSpPr>
          <p:nvPr>
            <p:ph type="body" sz="quarter" idx="11"/>
          </p:nvPr>
        </p:nvSpPr>
        <p:spPr>
          <a:xfrm>
            <a:off x="4431888" y="3027903"/>
            <a:ext cx="3451199" cy="1415068"/>
          </a:xfrm>
        </p:spPr>
        <p:txBody>
          <a:bodyPr/>
          <a:lstStyle/>
          <a:p>
            <a:r>
              <a:rPr lang="en-US" altLang="en-US"/>
              <a:t>Team approach</a:t>
            </a:r>
          </a:p>
          <a:p>
            <a:pPr lvl="1"/>
            <a:r>
              <a:rPr lang="en-US" altLang="en-US"/>
              <a:t>Include all relevant personnel (e.g., engineering, purchasing, environmental, waste management, operations).</a:t>
            </a:r>
          </a:p>
        </p:txBody>
      </p:sp>
      <p:sp>
        <p:nvSpPr>
          <p:cNvPr id="5" name="Text Placeholder 4">
            <a:extLst>
              <a:ext uri="{FF2B5EF4-FFF2-40B4-BE49-F238E27FC236}">
                <a16:creationId xmlns:a16="http://schemas.microsoft.com/office/drawing/2014/main" id="{45EEB64C-5C61-CB43-B907-0B97F874B3FE}"/>
              </a:ext>
            </a:extLst>
          </p:cNvPr>
          <p:cNvSpPr>
            <a:spLocks noGrp="1"/>
          </p:cNvSpPr>
          <p:nvPr>
            <p:ph type="body" sz="quarter" idx="12"/>
          </p:nvPr>
        </p:nvSpPr>
        <p:spPr>
          <a:xfrm>
            <a:off x="8481419" y="3027903"/>
            <a:ext cx="3352772" cy="1415068"/>
          </a:xfrm>
        </p:spPr>
        <p:txBody>
          <a:bodyPr/>
          <a:lstStyle/>
          <a:p>
            <a:r>
              <a:rPr lang="en-US" altLang="en-US"/>
              <a:t>Recordkeeping &amp; Documentation</a:t>
            </a:r>
          </a:p>
          <a:p>
            <a:pPr lvl="1"/>
            <a:r>
              <a:rPr lang="en-US" altLang="en-US"/>
              <a:t>Keep good records and document all work.</a:t>
            </a:r>
          </a:p>
        </p:txBody>
      </p:sp>
      <p:sp>
        <p:nvSpPr>
          <p:cNvPr id="9" name="Oval 8">
            <a:extLst>
              <a:ext uri="{FF2B5EF4-FFF2-40B4-BE49-F238E27FC236}">
                <a16:creationId xmlns:a16="http://schemas.microsoft.com/office/drawing/2014/main" id="{4E949B78-A6AB-C442-8EE3-9AF41B06335C}"/>
              </a:ext>
            </a:extLst>
          </p:cNvPr>
          <p:cNvSpPr/>
          <p:nvPr/>
        </p:nvSpPr>
        <p:spPr>
          <a:xfrm>
            <a:off x="532064" y="1716884"/>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10" name="Oval 9">
            <a:extLst>
              <a:ext uri="{FF2B5EF4-FFF2-40B4-BE49-F238E27FC236}">
                <a16:creationId xmlns:a16="http://schemas.microsoft.com/office/drawing/2014/main" id="{869873D2-BF9D-8C4C-BAAD-67704487F4B2}"/>
              </a:ext>
            </a:extLst>
          </p:cNvPr>
          <p:cNvSpPr/>
          <p:nvPr/>
        </p:nvSpPr>
        <p:spPr>
          <a:xfrm>
            <a:off x="4423344" y="1716884"/>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11" name="Oval 10">
            <a:extLst>
              <a:ext uri="{FF2B5EF4-FFF2-40B4-BE49-F238E27FC236}">
                <a16:creationId xmlns:a16="http://schemas.microsoft.com/office/drawing/2014/main" id="{F0EC623B-42AB-714C-9434-C188F98513C4}"/>
              </a:ext>
            </a:extLst>
          </p:cNvPr>
          <p:cNvSpPr/>
          <p:nvPr/>
        </p:nvSpPr>
        <p:spPr>
          <a:xfrm>
            <a:off x="8527984" y="1716884"/>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12" name="Picture 11">
            <a:extLst>
              <a:ext uri="{FF2B5EF4-FFF2-40B4-BE49-F238E27FC236}">
                <a16:creationId xmlns:a16="http://schemas.microsoft.com/office/drawing/2014/main" id="{C484D6B5-8A10-644A-A3CB-477AAC4AFD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92417" y="1837956"/>
            <a:ext cx="793207" cy="803644"/>
          </a:xfrm>
          <a:prstGeom prst="rect">
            <a:avLst/>
          </a:prstGeom>
        </p:spPr>
      </p:pic>
      <p:pic>
        <p:nvPicPr>
          <p:cNvPr id="7" name="Picture 6">
            <a:extLst>
              <a:ext uri="{FF2B5EF4-FFF2-40B4-BE49-F238E27FC236}">
                <a16:creationId xmlns:a16="http://schemas.microsoft.com/office/drawing/2014/main" id="{33BFA596-6293-3A42-B0C4-E8EE63D704F8}"/>
              </a:ext>
            </a:extLst>
          </p:cNvPr>
          <p:cNvPicPr>
            <a:picLocks noChangeAspect="1"/>
          </p:cNvPicPr>
          <p:nvPr/>
        </p:nvPicPr>
        <p:blipFill>
          <a:blip r:embed="rId5"/>
          <a:stretch>
            <a:fillRect/>
          </a:stretch>
        </p:blipFill>
        <p:spPr>
          <a:xfrm>
            <a:off x="4587107" y="1975897"/>
            <a:ext cx="736600" cy="546100"/>
          </a:xfrm>
          <a:prstGeom prst="rect">
            <a:avLst/>
          </a:prstGeom>
        </p:spPr>
      </p:pic>
      <p:pic>
        <p:nvPicPr>
          <p:cNvPr id="3" name="Picture 2">
            <a:extLst>
              <a:ext uri="{FF2B5EF4-FFF2-40B4-BE49-F238E27FC236}">
                <a16:creationId xmlns:a16="http://schemas.microsoft.com/office/drawing/2014/main" id="{A0B52FD6-2E5B-5A40-B40B-20D2D4D48932}"/>
              </a:ext>
            </a:extLst>
          </p:cNvPr>
          <p:cNvPicPr>
            <a:picLocks noChangeAspect="1"/>
          </p:cNvPicPr>
          <p:nvPr/>
        </p:nvPicPr>
        <p:blipFill>
          <a:blip r:embed="rId6"/>
          <a:stretch>
            <a:fillRect/>
          </a:stretch>
        </p:blipFill>
        <p:spPr>
          <a:xfrm>
            <a:off x="741578" y="1922278"/>
            <a:ext cx="711200" cy="635000"/>
          </a:xfrm>
          <a:prstGeom prst="rect">
            <a:avLst/>
          </a:prstGeom>
        </p:spPr>
      </p:pic>
    </p:spTree>
    <p:custDataLst>
      <p:tags r:id="rId1"/>
    </p:custDataLst>
    <p:extLst>
      <p:ext uri="{BB962C8B-B14F-4D97-AF65-F5344CB8AC3E}">
        <p14:creationId xmlns:p14="http://schemas.microsoft.com/office/powerpoint/2010/main" val="30472266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97CB1-A3AD-8B48-AE3A-C7613852B779}"/>
              </a:ext>
            </a:extLst>
          </p:cNvPr>
          <p:cNvSpPr>
            <a:spLocks noGrp="1"/>
          </p:cNvSpPr>
          <p:nvPr>
            <p:ph type="title"/>
          </p:nvPr>
        </p:nvSpPr>
        <p:spPr/>
        <p:txBody>
          <a:bodyPr/>
          <a:lstStyle/>
          <a:p>
            <a:r>
              <a:rPr lang="en-US"/>
              <a:t>TRI Process: </a:t>
            </a:r>
            <a:r>
              <a:rPr lang="en-US" b="0"/>
              <a:t>2-Part Process</a:t>
            </a:r>
          </a:p>
        </p:txBody>
      </p:sp>
      <p:pic>
        <p:nvPicPr>
          <p:cNvPr id="4" name="Picture 3" descr="A screenshot of a social media post&#10;&#10;Description automatically generated">
            <a:extLst>
              <a:ext uri="{FF2B5EF4-FFF2-40B4-BE49-F238E27FC236}">
                <a16:creationId xmlns:a16="http://schemas.microsoft.com/office/drawing/2014/main" id="{6E1AD879-4155-F947-9347-F6008106CD3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900" y="1200490"/>
            <a:ext cx="12014200" cy="5016500"/>
          </a:xfrm>
          <a:prstGeom prst="rect">
            <a:avLst/>
          </a:prstGeom>
        </p:spPr>
      </p:pic>
    </p:spTree>
    <p:extLst>
      <p:ext uri="{BB962C8B-B14F-4D97-AF65-F5344CB8AC3E}">
        <p14:creationId xmlns:p14="http://schemas.microsoft.com/office/powerpoint/2010/main" val="42064279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4BE7B-12A0-484E-A126-483E1C383644}"/>
              </a:ext>
            </a:extLst>
          </p:cNvPr>
          <p:cNvSpPr>
            <a:spLocks noGrp="1"/>
          </p:cNvSpPr>
          <p:nvPr>
            <p:ph type="title"/>
          </p:nvPr>
        </p:nvSpPr>
        <p:spPr>
          <a:xfrm>
            <a:off x="1344026" y="1417367"/>
            <a:ext cx="9285874" cy="573371"/>
          </a:xfrm>
        </p:spPr>
        <p:txBody>
          <a:bodyPr/>
          <a:lstStyle/>
          <a:p>
            <a:r>
              <a:rPr lang="en-US"/>
              <a:t>Section V:</a:t>
            </a:r>
            <a:r>
              <a:rPr lang="en-US">
                <a:solidFill>
                  <a:srgbClr val="FF00FF"/>
                </a:solidFill>
              </a:rPr>
              <a:t> </a:t>
            </a:r>
            <a:r>
              <a:rPr lang="en-US" b="0"/>
              <a:t>Overview of Form R</a:t>
            </a:r>
          </a:p>
        </p:txBody>
      </p:sp>
    </p:spTree>
    <p:custDataLst>
      <p:tags r:id="rId1"/>
    </p:custDataLst>
    <p:extLst>
      <p:ext uri="{BB962C8B-B14F-4D97-AF65-F5344CB8AC3E}">
        <p14:creationId xmlns:p14="http://schemas.microsoft.com/office/powerpoint/2010/main" val="19405697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0" name="Rectangle 2"/>
          <p:cNvSpPr>
            <a:spLocks noGrp="1" noChangeArrowheads="1"/>
          </p:cNvSpPr>
          <p:nvPr>
            <p:ph type="title"/>
          </p:nvPr>
        </p:nvSpPr>
        <p:spPr/>
        <p:txBody>
          <a:bodyPr/>
          <a:lstStyle/>
          <a:p>
            <a:r>
              <a:rPr lang="en-US" altLang="en-US"/>
              <a:t>Overview of Form R</a:t>
            </a:r>
          </a:p>
        </p:txBody>
      </p:sp>
      <p:sp>
        <p:nvSpPr>
          <p:cNvPr id="70661" name="Rectangle 3"/>
          <p:cNvSpPr>
            <a:spLocks noGrp="1" noChangeArrowheads="1"/>
          </p:cNvSpPr>
          <p:nvPr>
            <p:ph type="body" sz="quarter" idx="10"/>
          </p:nvPr>
        </p:nvSpPr>
        <p:spPr>
          <a:xfrm>
            <a:off x="481013" y="1734532"/>
            <a:ext cx="9963467" cy="3996343"/>
          </a:xfrm>
        </p:spPr>
        <p:txBody>
          <a:bodyPr/>
          <a:lstStyle/>
          <a:p>
            <a:r>
              <a:rPr lang="en-US"/>
              <a:t>Two principal types of information required:</a:t>
            </a:r>
          </a:p>
          <a:p>
            <a:pPr lvl="1"/>
            <a:r>
              <a:rPr lang="en-US"/>
              <a:t>Part I: Facility-specific</a:t>
            </a:r>
          </a:p>
          <a:p>
            <a:pPr lvl="1"/>
            <a:r>
              <a:rPr lang="en-US"/>
              <a:t>Part II: Chemical-specific</a:t>
            </a:r>
          </a:p>
          <a:p>
            <a:r>
              <a:rPr lang="en-US"/>
              <a:t>One form must be submitted to EPA and to the State/Tribe for each Section 313 chemical or chemical category exceeding applicable thresholds (assuming other reporting criteria are met). </a:t>
            </a:r>
          </a:p>
          <a:p>
            <a:r>
              <a:rPr lang="en-US"/>
              <a:t>Forms must be submitted electronically via TRI-</a:t>
            </a:r>
            <a:r>
              <a:rPr lang="en-US" err="1"/>
              <a:t>MEweb</a:t>
            </a:r>
            <a:r>
              <a:rPr lang="en-US"/>
              <a:t>. No paper submissions are accepted (except for trade secrets), including revisions and withdrawals.</a:t>
            </a:r>
          </a:p>
        </p:txBody>
      </p:sp>
    </p:spTree>
    <p:custDataLst>
      <p:tags r:id="rId1"/>
    </p:custDataLst>
    <p:extLst>
      <p:ext uri="{BB962C8B-B14F-4D97-AF65-F5344CB8AC3E}">
        <p14:creationId xmlns:p14="http://schemas.microsoft.com/office/powerpoint/2010/main" val="31900402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8" name="Rectangle 3"/>
          <p:cNvSpPr>
            <a:spLocks noGrp="1" noChangeArrowheads="1"/>
          </p:cNvSpPr>
          <p:nvPr>
            <p:ph type="title"/>
          </p:nvPr>
        </p:nvSpPr>
        <p:spPr/>
        <p:txBody>
          <a:bodyPr/>
          <a:lstStyle/>
          <a:p>
            <a:r>
              <a:rPr lang="en-US" altLang="en-US"/>
              <a:t>Form R Content</a:t>
            </a:r>
          </a:p>
        </p:txBody>
      </p:sp>
      <p:sp>
        <p:nvSpPr>
          <p:cNvPr id="6" name="Text Placeholder 5">
            <a:extLst>
              <a:ext uri="{FF2B5EF4-FFF2-40B4-BE49-F238E27FC236}">
                <a16:creationId xmlns:a16="http://schemas.microsoft.com/office/drawing/2014/main" id="{E6C1EDC0-B487-2F40-93E9-63CAA74C602C}"/>
              </a:ext>
            </a:extLst>
          </p:cNvPr>
          <p:cNvSpPr>
            <a:spLocks noGrp="1"/>
          </p:cNvSpPr>
          <p:nvPr>
            <p:ph type="body" sz="quarter" idx="10"/>
          </p:nvPr>
        </p:nvSpPr>
        <p:spPr>
          <a:xfrm>
            <a:off x="481014" y="2854961"/>
            <a:ext cx="5235500" cy="3007994"/>
          </a:xfrm>
        </p:spPr>
        <p:txBody>
          <a:bodyPr/>
          <a:lstStyle/>
          <a:p>
            <a:pPr lvl="1"/>
            <a:r>
              <a:rPr lang="en-US" b="1"/>
              <a:t>Section 1: 	</a:t>
            </a:r>
            <a:r>
              <a:rPr lang="en-US"/>
              <a:t>Reporting Year</a:t>
            </a:r>
          </a:p>
          <a:p>
            <a:pPr lvl="1"/>
            <a:r>
              <a:rPr lang="en-US" b="1"/>
              <a:t>Section 2: 	</a:t>
            </a:r>
            <a:r>
              <a:rPr lang="en-US"/>
              <a:t>Trade Secret Information</a:t>
            </a:r>
          </a:p>
          <a:p>
            <a:pPr lvl="1"/>
            <a:r>
              <a:rPr lang="en-US" b="1"/>
              <a:t>Section 3</a:t>
            </a:r>
            <a:r>
              <a:rPr lang="en-US"/>
              <a:t>: 	Certification</a:t>
            </a:r>
          </a:p>
          <a:p>
            <a:pPr lvl="1"/>
            <a:r>
              <a:rPr lang="en-US" b="1"/>
              <a:t>Section 4: 	</a:t>
            </a:r>
            <a:r>
              <a:rPr lang="en-US"/>
              <a:t>Facility Identification</a:t>
            </a:r>
          </a:p>
          <a:p>
            <a:pPr lvl="1"/>
            <a:r>
              <a:rPr lang="en-US" b="1"/>
              <a:t>Section 5: 	</a:t>
            </a:r>
            <a:r>
              <a:rPr lang="en-US"/>
              <a:t>Parent Company Info</a:t>
            </a:r>
          </a:p>
        </p:txBody>
      </p:sp>
      <p:sp>
        <p:nvSpPr>
          <p:cNvPr id="14" name="Text Placeholder 13">
            <a:extLst>
              <a:ext uri="{FF2B5EF4-FFF2-40B4-BE49-F238E27FC236}">
                <a16:creationId xmlns:a16="http://schemas.microsoft.com/office/drawing/2014/main" id="{536ADC6C-CEC2-7047-828E-B5A1DCB8907A}"/>
              </a:ext>
            </a:extLst>
          </p:cNvPr>
          <p:cNvSpPr>
            <a:spLocks noGrp="1"/>
          </p:cNvSpPr>
          <p:nvPr>
            <p:ph type="body" sz="quarter" idx="12"/>
          </p:nvPr>
        </p:nvSpPr>
        <p:spPr>
          <a:xfrm>
            <a:off x="6373260" y="2854960"/>
            <a:ext cx="5582519" cy="3385820"/>
          </a:xfrm>
        </p:spPr>
        <p:txBody>
          <a:bodyPr/>
          <a:lstStyle/>
          <a:p>
            <a:pPr lvl="1"/>
            <a:r>
              <a:rPr lang="en-US" b="1"/>
              <a:t>Section 1: 	</a:t>
            </a:r>
            <a:r>
              <a:rPr lang="en-US"/>
              <a:t>Toxic Chemical ID</a:t>
            </a:r>
          </a:p>
          <a:p>
            <a:pPr lvl="1"/>
            <a:r>
              <a:rPr lang="en-US" b="1"/>
              <a:t>Section 2</a:t>
            </a:r>
            <a:r>
              <a:rPr lang="en-US"/>
              <a:t>: 	Mixture Component ID</a:t>
            </a:r>
          </a:p>
          <a:p>
            <a:pPr lvl="1"/>
            <a:r>
              <a:rPr lang="en-US" b="1"/>
              <a:t>Section 3</a:t>
            </a:r>
            <a:r>
              <a:rPr lang="en-US"/>
              <a:t>: 	Activities and Uses</a:t>
            </a:r>
          </a:p>
          <a:p>
            <a:pPr lvl="1"/>
            <a:r>
              <a:rPr lang="en-US" b="1"/>
              <a:t>Section 4: 	</a:t>
            </a:r>
            <a:r>
              <a:rPr lang="en-US"/>
              <a:t>Max Amount On-site during CY</a:t>
            </a:r>
          </a:p>
          <a:p>
            <a:pPr lvl="1"/>
            <a:r>
              <a:rPr lang="en-US" b="1"/>
              <a:t>Section 5: 	</a:t>
            </a:r>
            <a:r>
              <a:rPr lang="en-US"/>
              <a:t>On-site Releases</a:t>
            </a:r>
          </a:p>
          <a:p>
            <a:pPr lvl="1"/>
            <a:r>
              <a:rPr lang="en-US" b="1"/>
              <a:t>Section 6</a:t>
            </a:r>
            <a:r>
              <a:rPr lang="en-US"/>
              <a:t>: 	Off-site Transfers</a:t>
            </a:r>
          </a:p>
          <a:p>
            <a:pPr lvl="1"/>
            <a:r>
              <a:rPr lang="en-US" b="1"/>
              <a:t>Section 7: 	</a:t>
            </a:r>
            <a:r>
              <a:rPr lang="en-US"/>
              <a:t>On-site Waste Treatment, Energy 		Recovery, Recycling Processes</a:t>
            </a:r>
          </a:p>
          <a:p>
            <a:pPr lvl="1"/>
            <a:r>
              <a:rPr lang="en-US" b="1"/>
              <a:t>Section 8: 	</a:t>
            </a:r>
            <a:r>
              <a:rPr lang="en-US"/>
              <a:t>Source Reduction and Waste 			Management Activities</a:t>
            </a:r>
          </a:p>
          <a:p>
            <a:pPr lvl="1"/>
            <a:r>
              <a:rPr lang="en-US" b="1"/>
              <a:t>Section 9:</a:t>
            </a:r>
            <a:r>
              <a:rPr lang="en-US"/>
              <a:t>	Miscellaneous Information </a:t>
            </a:r>
          </a:p>
        </p:txBody>
      </p:sp>
      <p:sp>
        <p:nvSpPr>
          <p:cNvPr id="21" name="Oval 20">
            <a:extLst>
              <a:ext uri="{FF2B5EF4-FFF2-40B4-BE49-F238E27FC236}">
                <a16:creationId xmlns:a16="http://schemas.microsoft.com/office/drawing/2014/main" id="{9A020DFA-5DD2-6548-BE5E-FF8EB883E861}"/>
              </a:ext>
            </a:extLst>
          </p:cNvPr>
          <p:cNvSpPr/>
          <p:nvPr/>
        </p:nvSpPr>
        <p:spPr>
          <a:xfrm>
            <a:off x="532064" y="1716884"/>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22" name="Oval 21">
            <a:extLst>
              <a:ext uri="{FF2B5EF4-FFF2-40B4-BE49-F238E27FC236}">
                <a16:creationId xmlns:a16="http://schemas.microsoft.com/office/drawing/2014/main" id="{06D98365-0567-EB4A-9901-A5ECA8BD3A75}"/>
              </a:ext>
            </a:extLst>
          </p:cNvPr>
          <p:cNvSpPr/>
          <p:nvPr/>
        </p:nvSpPr>
        <p:spPr>
          <a:xfrm>
            <a:off x="6424864" y="1716884"/>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19" name="Picture 18">
            <a:extLst>
              <a:ext uri="{FF2B5EF4-FFF2-40B4-BE49-F238E27FC236}">
                <a16:creationId xmlns:a16="http://schemas.microsoft.com/office/drawing/2014/main" id="{2E6254AB-18C9-7E4A-A881-F3BD4BFBFFC8}"/>
              </a:ext>
            </a:extLst>
          </p:cNvPr>
          <p:cNvPicPr>
            <a:picLocks noChangeAspect="1"/>
          </p:cNvPicPr>
          <p:nvPr/>
        </p:nvPicPr>
        <p:blipFill>
          <a:blip r:embed="rId4"/>
          <a:stretch>
            <a:fillRect/>
          </a:stretch>
        </p:blipFill>
        <p:spPr>
          <a:xfrm>
            <a:off x="6546717" y="1920240"/>
            <a:ext cx="826370" cy="631046"/>
          </a:xfrm>
          <a:prstGeom prst="rect">
            <a:avLst/>
          </a:prstGeom>
        </p:spPr>
      </p:pic>
      <p:sp>
        <p:nvSpPr>
          <p:cNvPr id="10" name="Text Placeholder 5">
            <a:extLst>
              <a:ext uri="{FF2B5EF4-FFF2-40B4-BE49-F238E27FC236}">
                <a16:creationId xmlns:a16="http://schemas.microsoft.com/office/drawing/2014/main" id="{0990D588-9BAA-954B-BADB-BDB763B4814F}"/>
              </a:ext>
            </a:extLst>
          </p:cNvPr>
          <p:cNvSpPr txBox="1">
            <a:spLocks/>
          </p:cNvSpPr>
          <p:nvPr/>
        </p:nvSpPr>
        <p:spPr>
          <a:xfrm>
            <a:off x="1794564" y="1814831"/>
            <a:ext cx="3302316" cy="744717"/>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Part I: Facility Identification Information</a:t>
            </a:r>
          </a:p>
        </p:txBody>
      </p:sp>
      <p:sp>
        <p:nvSpPr>
          <p:cNvPr id="11" name="Text Placeholder 5">
            <a:extLst>
              <a:ext uri="{FF2B5EF4-FFF2-40B4-BE49-F238E27FC236}">
                <a16:creationId xmlns:a16="http://schemas.microsoft.com/office/drawing/2014/main" id="{D036E418-C569-0648-B706-81C4D608709B}"/>
              </a:ext>
            </a:extLst>
          </p:cNvPr>
          <p:cNvSpPr txBox="1">
            <a:spLocks/>
          </p:cNvSpPr>
          <p:nvPr/>
        </p:nvSpPr>
        <p:spPr>
          <a:xfrm>
            <a:off x="7932474" y="1814831"/>
            <a:ext cx="3337506" cy="744717"/>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Part II: Chemical Identification Information </a:t>
            </a:r>
          </a:p>
        </p:txBody>
      </p:sp>
      <p:pic>
        <p:nvPicPr>
          <p:cNvPr id="4" name="Picture 3">
            <a:extLst>
              <a:ext uri="{FF2B5EF4-FFF2-40B4-BE49-F238E27FC236}">
                <a16:creationId xmlns:a16="http://schemas.microsoft.com/office/drawing/2014/main" id="{DE0B731C-4828-2546-AB14-6381F9A9FAB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44356" y="1890744"/>
            <a:ext cx="674697" cy="674697"/>
          </a:xfrm>
          <a:prstGeom prst="rect">
            <a:avLst/>
          </a:prstGeom>
        </p:spPr>
      </p:pic>
    </p:spTree>
    <p:custDataLst>
      <p:tags r:id="rId1"/>
    </p:custDataLst>
    <p:extLst>
      <p:ext uri="{BB962C8B-B14F-4D97-AF65-F5344CB8AC3E}">
        <p14:creationId xmlns:p14="http://schemas.microsoft.com/office/powerpoint/2010/main" val="556247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26585-1792-504C-AF60-CD85DE7FD11D}"/>
              </a:ext>
            </a:extLst>
          </p:cNvPr>
          <p:cNvSpPr>
            <a:spLocks noGrp="1"/>
          </p:cNvSpPr>
          <p:nvPr>
            <p:ph type="title"/>
          </p:nvPr>
        </p:nvSpPr>
        <p:spPr>
          <a:xfrm>
            <a:off x="1344026" y="1417367"/>
            <a:ext cx="10972832" cy="573371"/>
          </a:xfrm>
        </p:spPr>
        <p:txBody>
          <a:bodyPr/>
          <a:lstStyle/>
          <a:p>
            <a:r>
              <a:rPr lang="en-US"/>
              <a:t>SECTION 1: </a:t>
            </a:r>
            <a:r>
              <a:rPr lang="en-US" b="0"/>
              <a:t>COVERED SECTORS</a:t>
            </a:r>
          </a:p>
        </p:txBody>
      </p:sp>
    </p:spTree>
    <p:extLst>
      <p:ext uri="{BB962C8B-B14F-4D97-AF65-F5344CB8AC3E}">
        <p14:creationId xmlns:p14="http://schemas.microsoft.com/office/powerpoint/2010/main" val="8531878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6" name="Rectangle 2"/>
          <p:cNvSpPr>
            <a:spLocks noGrp="1" noChangeArrowheads="1"/>
          </p:cNvSpPr>
          <p:nvPr>
            <p:ph type="title"/>
          </p:nvPr>
        </p:nvSpPr>
        <p:spPr/>
        <p:txBody>
          <a:bodyPr/>
          <a:lstStyle/>
          <a:p>
            <a:r>
              <a:rPr lang="en-US" altLang="en-US"/>
              <a:t>Part I: Facility Identification</a:t>
            </a:r>
          </a:p>
        </p:txBody>
      </p:sp>
      <p:sp>
        <p:nvSpPr>
          <p:cNvPr id="72709" name="Rectangle 3"/>
          <p:cNvSpPr>
            <a:spLocks noGrp="1" noChangeArrowheads="1"/>
          </p:cNvSpPr>
          <p:nvPr>
            <p:ph type="body" sz="quarter" idx="10"/>
          </p:nvPr>
        </p:nvSpPr>
        <p:spPr>
          <a:xfrm>
            <a:off x="481013" y="1734532"/>
            <a:ext cx="11457238" cy="3996343"/>
          </a:xfrm>
        </p:spPr>
        <p:txBody>
          <a:bodyPr/>
          <a:lstStyle/>
          <a:p>
            <a:r>
              <a:rPr lang="en-US" altLang="en-US"/>
              <a:t>Facility Name and Address (Section 4.1)</a:t>
            </a:r>
          </a:p>
          <a:p>
            <a:pPr lvl="1"/>
            <a:r>
              <a:rPr lang="en-US" altLang="en-US"/>
              <a:t>Facility name </a:t>
            </a:r>
          </a:p>
          <a:p>
            <a:pPr lvl="2"/>
            <a:r>
              <a:rPr lang="en-US" altLang="en-US"/>
              <a:t>Standard facility names are available through the Facility Registry System (</a:t>
            </a:r>
            <a:r>
              <a:rPr lang="en-US" u="sng">
                <a:hlinkClick r:id="rId4"/>
              </a:rPr>
              <a:t>https://www.epa.gov/frs/frs-ez-query</a:t>
            </a:r>
            <a:r>
              <a:rPr lang="en-US" altLang="en-US"/>
              <a:t>).</a:t>
            </a:r>
          </a:p>
          <a:p>
            <a:pPr lvl="1"/>
            <a:r>
              <a:rPr lang="en-US" altLang="en-US"/>
              <a:t>Street address (no PO Box or other mailing address)</a:t>
            </a:r>
          </a:p>
          <a:p>
            <a:pPr lvl="2"/>
            <a:r>
              <a:rPr lang="en-US" altLang="en-US"/>
              <a:t>Mailing address required if different from street address.</a:t>
            </a:r>
          </a:p>
          <a:p>
            <a:r>
              <a:rPr lang="en-US" altLang="en-US"/>
              <a:t>Full or Partial Facility and Federal Facility Designation (Section 4.2) </a:t>
            </a:r>
          </a:p>
          <a:p>
            <a:pPr lvl="1"/>
            <a:r>
              <a:rPr lang="en-US" altLang="en-US"/>
              <a:t>Facility type (select one)</a:t>
            </a:r>
          </a:p>
          <a:p>
            <a:pPr lvl="2"/>
            <a:r>
              <a:rPr lang="en-US" altLang="en-US"/>
              <a:t>Federal facility;</a:t>
            </a:r>
          </a:p>
          <a:p>
            <a:pPr lvl="2"/>
            <a:r>
              <a:rPr lang="en-US" altLang="en-US"/>
              <a:t>Government Owned, Contractor Operated (GOCO); or </a:t>
            </a:r>
          </a:p>
          <a:p>
            <a:pPr lvl="2"/>
            <a:r>
              <a:rPr lang="en-US" altLang="en-US"/>
              <a:t>Neither</a:t>
            </a:r>
          </a:p>
          <a:p>
            <a:pPr lvl="1"/>
            <a:r>
              <a:rPr lang="en-US" altLang="en-US"/>
              <a:t>For multi-establishment facilities, option to indicate reporting for part of a facility (Form R only)</a:t>
            </a:r>
          </a:p>
          <a:p>
            <a:pPr lvl="2"/>
            <a:r>
              <a:rPr lang="en-US" altLang="en-US"/>
              <a:t>Facilities reporting by part use the same TRIFID for all reports. </a:t>
            </a:r>
          </a:p>
        </p:txBody>
      </p:sp>
      <p:sp>
        <p:nvSpPr>
          <p:cNvPr id="13" name="Oval 12">
            <a:extLst>
              <a:ext uri="{FF2B5EF4-FFF2-40B4-BE49-F238E27FC236}">
                <a16:creationId xmlns:a16="http://schemas.microsoft.com/office/drawing/2014/main" id="{32622D69-2528-C249-9CCB-B19091D6A943}"/>
              </a:ext>
            </a:extLst>
          </p:cNvPr>
          <p:cNvSpPr/>
          <p:nvPr/>
        </p:nvSpPr>
        <p:spPr>
          <a:xfrm>
            <a:off x="10874124" y="4921873"/>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7" name="Picture 6">
            <a:extLst>
              <a:ext uri="{FF2B5EF4-FFF2-40B4-BE49-F238E27FC236}">
                <a16:creationId xmlns:a16="http://schemas.microsoft.com/office/drawing/2014/main" id="{A9E44C1A-C601-F74E-8084-9C7786364FA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051038" y="5070926"/>
            <a:ext cx="674697" cy="674697"/>
          </a:xfrm>
          <a:prstGeom prst="rect">
            <a:avLst/>
          </a:prstGeom>
        </p:spPr>
      </p:pic>
    </p:spTree>
    <p:custDataLst>
      <p:tags r:id="rId1"/>
    </p:custDataLst>
    <p:extLst>
      <p:ext uri="{BB962C8B-B14F-4D97-AF65-F5344CB8AC3E}">
        <p14:creationId xmlns:p14="http://schemas.microsoft.com/office/powerpoint/2010/main" val="35725676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p:cNvSpPr>
            <a:spLocks noGrp="1"/>
          </p:cNvSpPr>
          <p:nvPr>
            <p:ph type="title"/>
          </p:nvPr>
        </p:nvSpPr>
        <p:spPr/>
        <p:txBody>
          <a:bodyPr/>
          <a:lstStyle/>
          <a:p>
            <a:r>
              <a:rPr lang="en-US" altLang="en-US"/>
              <a:t>Part I: Facility Identification (continued)</a:t>
            </a:r>
          </a:p>
        </p:txBody>
      </p:sp>
      <p:sp>
        <p:nvSpPr>
          <p:cNvPr id="3" name="Content Placeholder 2"/>
          <p:cNvSpPr>
            <a:spLocks noGrp="1"/>
          </p:cNvSpPr>
          <p:nvPr>
            <p:ph type="body" sz="quarter" idx="10"/>
          </p:nvPr>
        </p:nvSpPr>
        <p:spPr/>
        <p:txBody>
          <a:bodyPr/>
          <a:lstStyle/>
          <a:p>
            <a:r>
              <a:rPr lang="en-US" altLang="en-US"/>
              <a:t>Technical and Public Contact information (Sections 4.3 and 4.4)</a:t>
            </a:r>
          </a:p>
          <a:p>
            <a:pPr lvl="1"/>
            <a:r>
              <a:rPr lang="en-US" altLang="en-US"/>
              <a:t>List name, phone number, and email</a:t>
            </a:r>
          </a:p>
          <a:p>
            <a:pPr lvl="2"/>
            <a:r>
              <a:rPr lang="en-US" altLang="en-US"/>
              <a:t>Technical contact – should be able to explain data to EPA, not disclosed in the public data releases.</a:t>
            </a:r>
          </a:p>
          <a:p>
            <a:pPr lvl="2"/>
            <a:r>
              <a:rPr lang="en-US" altLang="en-US"/>
              <a:t>Public contact – should be able to represent the facility’s data to the public.</a:t>
            </a:r>
          </a:p>
          <a:p>
            <a:r>
              <a:rPr lang="en-US" altLang="en-US"/>
              <a:t>Primary and Secondary NAICS code(s) (Section 4.5)</a:t>
            </a:r>
          </a:p>
          <a:p>
            <a:pPr lvl="1"/>
            <a:r>
              <a:rPr lang="en-US" altLang="en-US"/>
              <a:t>Enter primary 6-digit NAICS code.</a:t>
            </a:r>
          </a:p>
          <a:p>
            <a:pPr lvl="1"/>
            <a:r>
              <a:rPr lang="en-US" altLang="en-US"/>
              <a:t>Enter other applicable NAICS codes in decreasing order of significance.</a:t>
            </a:r>
          </a:p>
          <a:p>
            <a:pPr lvl="1"/>
            <a:r>
              <a:rPr lang="en-US" u="sng">
                <a:hlinkClick r:id="rId3"/>
              </a:rPr>
              <a:t>https://www.census.gov/naics/</a:t>
            </a:r>
            <a:r>
              <a:rPr lang="en-US" u="sng"/>
              <a:t> </a:t>
            </a:r>
          </a:p>
          <a:p>
            <a:pPr lvl="1"/>
            <a:r>
              <a:rPr lang="en-US">
                <a:hlinkClick r:id="rId4"/>
              </a:rPr>
              <a:t>https://www.epa.gov/toxics-release-inventory-tri-program/tri-covered-industry-sectors</a:t>
            </a:r>
            <a:endParaRPr lang="en-US" altLang="en-US"/>
          </a:p>
          <a:p>
            <a:r>
              <a:rPr lang="en-US" altLang="en-US"/>
              <a:t>Facility Dun and Bradstreet Number(s) (Section 4.6)</a:t>
            </a:r>
          </a:p>
          <a:p>
            <a:endParaRPr lang="en-US" altLang="en-US"/>
          </a:p>
        </p:txBody>
      </p:sp>
      <p:sp>
        <p:nvSpPr>
          <p:cNvPr id="6" name="Oval 5">
            <a:extLst>
              <a:ext uri="{FF2B5EF4-FFF2-40B4-BE49-F238E27FC236}">
                <a16:creationId xmlns:a16="http://schemas.microsoft.com/office/drawing/2014/main" id="{E9D83B63-F84D-B94C-AEF7-DD834F1116D6}"/>
              </a:ext>
            </a:extLst>
          </p:cNvPr>
          <p:cNvSpPr/>
          <p:nvPr/>
        </p:nvSpPr>
        <p:spPr>
          <a:xfrm>
            <a:off x="10874124" y="4921873"/>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8" name="Picture 7">
            <a:extLst>
              <a:ext uri="{FF2B5EF4-FFF2-40B4-BE49-F238E27FC236}">
                <a16:creationId xmlns:a16="http://schemas.microsoft.com/office/drawing/2014/main" id="{DF21BE16-95FD-7B4D-9E1D-7E3C5C759CD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051038" y="5070926"/>
            <a:ext cx="674697" cy="674697"/>
          </a:xfrm>
          <a:prstGeom prst="rect">
            <a:avLst/>
          </a:prstGeom>
        </p:spPr>
      </p:pic>
    </p:spTree>
    <p:extLst>
      <p:ext uri="{BB962C8B-B14F-4D97-AF65-F5344CB8AC3E}">
        <p14:creationId xmlns:p14="http://schemas.microsoft.com/office/powerpoint/2010/main" val="24877894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2" name="Rectangle 2"/>
          <p:cNvSpPr>
            <a:spLocks noGrp="1" noChangeArrowheads="1"/>
          </p:cNvSpPr>
          <p:nvPr>
            <p:ph type="title"/>
          </p:nvPr>
        </p:nvSpPr>
        <p:spPr/>
        <p:txBody>
          <a:bodyPr/>
          <a:lstStyle/>
          <a:p>
            <a:r>
              <a:rPr lang="en-US" altLang="en-US"/>
              <a:t>Part I: Facility Identification (continued)</a:t>
            </a:r>
          </a:p>
        </p:txBody>
      </p:sp>
      <p:sp>
        <p:nvSpPr>
          <p:cNvPr id="11" name="Text Placeholder 10">
            <a:extLst>
              <a:ext uri="{FF2B5EF4-FFF2-40B4-BE49-F238E27FC236}">
                <a16:creationId xmlns:a16="http://schemas.microsoft.com/office/drawing/2014/main" id="{BECA8039-9CD6-B345-BBD5-06504AA862D7}"/>
              </a:ext>
            </a:extLst>
          </p:cNvPr>
          <p:cNvSpPr>
            <a:spLocks noGrp="1"/>
          </p:cNvSpPr>
          <p:nvPr>
            <p:ph type="body" sz="quarter" idx="10"/>
          </p:nvPr>
        </p:nvSpPr>
        <p:spPr>
          <a:xfrm>
            <a:off x="481013" y="1734532"/>
            <a:ext cx="9780587" cy="3996343"/>
          </a:xfrm>
        </p:spPr>
        <p:txBody>
          <a:bodyPr/>
          <a:lstStyle/>
          <a:p>
            <a:r>
              <a:rPr lang="en-US"/>
              <a:t>Parent Company Information (Section 5)</a:t>
            </a:r>
          </a:p>
          <a:p>
            <a:pPr lvl="1"/>
            <a:r>
              <a:rPr lang="en-US"/>
              <a:t>U.S. parent company name (Section 5.1)</a:t>
            </a:r>
          </a:p>
          <a:p>
            <a:pPr lvl="1"/>
            <a:r>
              <a:rPr lang="en-US"/>
              <a:t>U.S. parent company Dun and Bradstreet number (Section 5.2)</a:t>
            </a:r>
          </a:p>
          <a:p>
            <a:pPr lvl="1"/>
            <a:r>
              <a:rPr lang="en-US"/>
              <a:t>Foreign parent company name, if applicable (Section 5.3)</a:t>
            </a:r>
          </a:p>
          <a:p>
            <a:pPr lvl="1"/>
            <a:r>
              <a:rPr lang="en-US"/>
              <a:t>Foreign parent company Dun and Bradstreet number, if applicable (Section 5.4)</a:t>
            </a:r>
          </a:p>
          <a:p>
            <a:pPr lvl="1"/>
            <a:r>
              <a:rPr lang="en-US"/>
              <a:t>TRI-</a:t>
            </a:r>
            <a:r>
              <a:rPr lang="en-US" err="1"/>
              <a:t>MEweb</a:t>
            </a:r>
            <a:r>
              <a:rPr lang="en-US"/>
              <a:t> preloads standardized Parent Company names and D&amp;B number for prior TRI reporters. Reporter may change these preloaded values, if necessary.</a:t>
            </a:r>
          </a:p>
          <a:p>
            <a:pPr lvl="1"/>
            <a:r>
              <a:rPr lang="en-US"/>
              <a:t>For new TRI reporters, the TRI-</a:t>
            </a:r>
            <a:r>
              <a:rPr lang="en-US" err="1"/>
              <a:t>MEweb</a:t>
            </a:r>
            <a:r>
              <a:rPr lang="en-US"/>
              <a:t> software has a list of standardized Parent Company names. If reporters cannot find correct name from the provided list, enter a new name.</a:t>
            </a:r>
          </a:p>
          <a:p>
            <a:r>
              <a:rPr lang="en-US" altLang="en-US"/>
              <a:t>See the Parent Company Definition guidance document for interpreting the parent company definitions</a:t>
            </a:r>
          </a:p>
          <a:p>
            <a:r>
              <a:rPr lang="en-US" altLang="en-US"/>
              <a:t>To verify the accuracy of facility and parent company D&amp;B number and name, go to: </a:t>
            </a:r>
            <a:r>
              <a:rPr lang="en-US" u="sng">
                <a:hlinkClick r:id="rId4"/>
              </a:rPr>
              <a:t>https://www.dnb.com/duns-number/lookup.html</a:t>
            </a:r>
            <a:endParaRPr lang="en-US" altLang="en-US"/>
          </a:p>
          <a:p>
            <a:endParaRPr lang="en-US"/>
          </a:p>
        </p:txBody>
      </p:sp>
      <p:sp>
        <p:nvSpPr>
          <p:cNvPr id="7" name="Oval 6">
            <a:extLst>
              <a:ext uri="{FF2B5EF4-FFF2-40B4-BE49-F238E27FC236}">
                <a16:creationId xmlns:a16="http://schemas.microsoft.com/office/drawing/2014/main" id="{43A0C7C8-3EFE-6A49-B76C-46D88E8D7FFA}"/>
              </a:ext>
            </a:extLst>
          </p:cNvPr>
          <p:cNvSpPr/>
          <p:nvPr/>
        </p:nvSpPr>
        <p:spPr>
          <a:xfrm>
            <a:off x="10874124" y="4921873"/>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8" name="Picture 7">
            <a:extLst>
              <a:ext uri="{FF2B5EF4-FFF2-40B4-BE49-F238E27FC236}">
                <a16:creationId xmlns:a16="http://schemas.microsoft.com/office/drawing/2014/main" id="{B6A35FF5-6AB5-2F4C-A40A-764F6E0EA19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051038" y="5070926"/>
            <a:ext cx="674697" cy="674697"/>
          </a:xfrm>
          <a:prstGeom prst="rect">
            <a:avLst/>
          </a:prstGeom>
        </p:spPr>
      </p:pic>
    </p:spTree>
    <p:custDataLst>
      <p:tags r:id="rId1"/>
    </p:custDataLst>
    <p:extLst>
      <p:ext uri="{BB962C8B-B14F-4D97-AF65-F5344CB8AC3E}">
        <p14:creationId xmlns:p14="http://schemas.microsoft.com/office/powerpoint/2010/main" val="3203561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p:nvPr>
        </p:nvSpPr>
        <p:spPr/>
        <p:txBody>
          <a:bodyPr/>
          <a:lstStyle/>
          <a:p>
            <a:r>
              <a:rPr lang="en-US" altLang="en-US"/>
              <a:t>Part II: Chemical-Specific Information</a:t>
            </a:r>
          </a:p>
        </p:txBody>
      </p:sp>
      <p:sp>
        <p:nvSpPr>
          <p:cNvPr id="17" name="Content Placeholder 5">
            <a:extLst>
              <a:ext uri="{FF2B5EF4-FFF2-40B4-BE49-F238E27FC236}">
                <a16:creationId xmlns:a16="http://schemas.microsoft.com/office/drawing/2014/main" id="{39A06E38-A7A3-DA48-89E7-61FFDD73E6C7}"/>
              </a:ext>
            </a:extLst>
          </p:cNvPr>
          <p:cNvSpPr>
            <a:spLocks noGrp="1"/>
          </p:cNvSpPr>
          <p:nvPr>
            <p:ph type="body" sz="quarter" idx="10"/>
          </p:nvPr>
        </p:nvSpPr>
        <p:spPr>
          <a:xfrm>
            <a:off x="481013" y="1734532"/>
            <a:ext cx="9813361" cy="3996343"/>
          </a:xfrm>
        </p:spPr>
        <p:txBody>
          <a:bodyPr/>
          <a:lstStyle/>
          <a:p>
            <a:r>
              <a:rPr lang="en-US"/>
              <a:t>EPCRA Section 313 Chemical Identify (Sections 1 and 2)</a:t>
            </a:r>
          </a:p>
          <a:p>
            <a:r>
              <a:rPr lang="en-US"/>
              <a:t>The vast majority of submitted forms use these sections to identify the EPCRA section 313 chemical being reported:</a:t>
            </a:r>
          </a:p>
          <a:p>
            <a:pPr lvl="1"/>
            <a:r>
              <a:rPr lang="en-US"/>
              <a:t>CAS Number or Chemical Category Code (Section 1.1)</a:t>
            </a:r>
          </a:p>
          <a:p>
            <a:pPr lvl="1"/>
            <a:r>
              <a:rPr lang="en-US"/>
              <a:t>Chemical or Chemical Category Name (Section 1.2)</a:t>
            </a:r>
          </a:p>
          <a:p>
            <a:r>
              <a:rPr lang="en-US"/>
              <a:t>If the supplier withholds the chemical name as a trade secret:</a:t>
            </a:r>
          </a:p>
          <a:p>
            <a:pPr lvl="1"/>
            <a:r>
              <a:rPr lang="en-US"/>
              <a:t>Generic Chemical Name Provided by Supplier (Section 2.1)</a:t>
            </a:r>
          </a:p>
          <a:p>
            <a:pPr lvl="1"/>
            <a:r>
              <a:rPr lang="en-US"/>
              <a:t>Do not report chemical name or CAS number.</a:t>
            </a:r>
          </a:p>
          <a:p>
            <a:r>
              <a:rPr lang="en-US" altLang="en-US"/>
              <a:t>If claiming chemical name as a trade secret:</a:t>
            </a:r>
            <a:endParaRPr lang="en-US"/>
          </a:p>
          <a:p>
            <a:pPr lvl="1"/>
            <a:r>
              <a:rPr lang="en-US"/>
              <a:t>Generic Chemical Name (Section 1.3)</a:t>
            </a:r>
          </a:p>
          <a:p>
            <a:pPr lvl="1"/>
            <a:r>
              <a:rPr lang="en-US"/>
              <a:t>Do not report chemical name or CAS number on the sanitized form.</a:t>
            </a:r>
          </a:p>
          <a:p>
            <a:endParaRPr lang="en-US"/>
          </a:p>
          <a:p>
            <a:pPr lvl="1"/>
            <a:endParaRPr lang="en-US"/>
          </a:p>
          <a:p>
            <a:endParaRPr lang="en-US"/>
          </a:p>
          <a:p>
            <a:pPr lvl="1"/>
            <a:endParaRPr lang="en-US"/>
          </a:p>
          <a:p>
            <a:endParaRPr lang="en-US"/>
          </a:p>
        </p:txBody>
      </p:sp>
      <p:sp>
        <p:nvSpPr>
          <p:cNvPr id="6" name="Oval 5">
            <a:extLst>
              <a:ext uri="{FF2B5EF4-FFF2-40B4-BE49-F238E27FC236}">
                <a16:creationId xmlns:a16="http://schemas.microsoft.com/office/drawing/2014/main" id="{4951DEC7-E8AB-EF47-AC01-D92201F65326}"/>
              </a:ext>
            </a:extLst>
          </p:cNvPr>
          <p:cNvSpPr/>
          <p:nvPr/>
        </p:nvSpPr>
        <p:spPr>
          <a:xfrm>
            <a:off x="10874124" y="4921873"/>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7" name="Picture 6">
            <a:extLst>
              <a:ext uri="{FF2B5EF4-FFF2-40B4-BE49-F238E27FC236}">
                <a16:creationId xmlns:a16="http://schemas.microsoft.com/office/drawing/2014/main" id="{5669C6D7-8760-9D45-9BC3-AC8D11B42D63}"/>
              </a:ext>
            </a:extLst>
          </p:cNvPr>
          <p:cNvPicPr>
            <a:picLocks noChangeAspect="1"/>
          </p:cNvPicPr>
          <p:nvPr/>
        </p:nvPicPr>
        <p:blipFill>
          <a:blip r:embed="rId3"/>
          <a:stretch>
            <a:fillRect/>
          </a:stretch>
        </p:blipFill>
        <p:spPr>
          <a:xfrm>
            <a:off x="10992831" y="5108433"/>
            <a:ext cx="826370" cy="631046"/>
          </a:xfrm>
          <a:prstGeom prst="rect">
            <a:avLst/>
          </a:prstGeom>
        </p:spPr>
      </p:pic>
    </p:spTree>
    <p:extLst>
      <p:ext uri="{BB962C8B-B14F-4D97-AF65-F5344CB8AC3E}">
        <p14:creationId xmlns:p14="http://schemas.microsoft.com/office/powerpoint/2010/main" val="32516341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6" name="Rectangle 2"/>
          <p:cNvSpPr>
            <a:spLocks noGrp="1" noChangeArrowheads="1"/>
          </p:cNvSpPr>
          <p:nvPr>
            <p:ph type="title"/>
          </p:nvPr>
        </p:nvSpPr>
        <p:spPr/>
        <p:txBody>
          <a:bodyPr/>
          <a:lstStyle/>
          <a:p>
            <a:r>
              <a:rPr lang="en-US" altLang="en-US"/>
              <a:t>Activities and Uses</a:t>
            </a:r>
          </a:p>
        </p:txBody>
      </p:sp>
      <p:sp>
        <p:nvSpPr>
          <p:cNvPr id="2" name="Text Placeholder 1">
            <a:extLst>
              <a:ext uri="{FF2B5EF4-FFF2-40B4-BE49-F238E27FC236}">
                <a16:creationId xmlns:a16="http://schemas.microsoft.com/office/drawing/2014/main" id="{63498770-73BA-9F4D-ADFF-E969547D8203}"/>
              </a:ext>
            </a:extLst>
          </p:cNvPr>
          <p:cNvSpPr>
            <a:spLocks noGrp="1"/>
          </p:cNvSpPr>
          <p:nvPr>
            <p:ph type="body" sz="quarter" idx="10"/>
          </p:nvPr>
        </p:nvSpPr>
        <p:spPr/>
        <p:txBody>
          <a:bodyPr/>
          <a:lstStyle/>
          <a:p>
            <a:r>
              <a:rPr lang="en-US" altLang="en-US"/>
              <a:t>Activity and Uses of the EPCRA Section 313 Chemical at the Facility (Section 3)</a:t>
            </a:r>
          </a:p>
          <a:p>
            <a:pPr lvl="1"/>
            <a:r>
              <a:rPr lang="en-US" altLang="en-US"/>
              <a:t>Check all applicable boxes reflecting all manufacture, process, and otherwise use activities.</a:t>
            </a:r>
          </a:p>
          <a:p>
            <a:pPr lvl="1"/>
            <a:r>
              <a:rPr lang="en-US" altLang="en-US"/>
              <a:t>Report only activities taking place at reporting facility.</a:t>
            </a:r>
          </a:p>
          <a:p>
            <a:pPr lvl="1"/>
            <a:r>
              <a:rPr lang="en-US" altLang="en-US"/>
              <a:t>Identification of specific subcategories are required certain processing and otherwise use activities.</a:t>
            </a:r>
          </a:p>
          <a:p>
            <a:endParaRPr lang="en-US"/>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99213" y="3200104"/>
            <a:ext cx="9084039" cy="2608104"/>
          </a:xfrm>
          <a:prstGeom prst="rect">
            <a:avLst/>
          </a:prstGeom>
        </p:spPr>
      </p:pic>
      <p:sp>
        <p:nvSpPr>
          <p:cNvPr id="5" name="Oval 4">
            <a:extLst>
              <a:ext uri="{FF2B5EF4-FFF2-40B4-BE49-F238E27FC236}">
                <a16:creationId xmlns:a16="http://schemas.microsoft.com/office/drawing/2014/main" id="{B500C4AC-D655-C843-8397-900A5010A22A}"/>
              </a:ext>
            </a:extLst>
          </p:cNvPr>
          <p:cNvSpPr/>
          <p:nvPr/>
        </p:nvSpPr>
        <p:spPr>
          <a:xfrm>
            <a:off x="10874124" y="4921873"/>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6" name="Picture 5">
            <a:extLst>
              <a:ext uri="{FF2B5EF4-FFF2-40B4-BE49-F238E27FC236}">
                <a16:creationId xmlns:a16="http://schemas.microsoft.com/office/drawing/2014/main" id="{78EDA0DE-1186-1943-A4E9-8C47AC7CF704}"/>
              </a:ext>
            </a:extLst>
          </p:cNvPr>
          <p:cNvPicPr>
            <a:picLocks noChangeAspect="1"/>
          </p:cNvPicPr>
          <p:nvPr/>
        </p:nvPicPr>
        <p:blipFill>
          <a:blip r:embed="rId5"/>
          <a:stretch>
            <a:fillRect/>
          </a:stretch>
        </p:blipFill>
        <p:spPr>
          <a:xfrm>
            <a:off x="10992831" y="5108433"/>
            <a:ext cx="826370" cy="631046"/>
          </a:xfrm>
          <a:prstGeom prst="rect">
            <a:avLst/>
          </a:prstGeom>
        </p:spPr>
      </p:pic>
    </p:spTree>
    <p:custDataLst>
      <p:tags r:id="rId1"/>
    </p:custDataLst>
    <p:extLst>
      <p:ext uri="{BB962C8B-B14F-4D97-AF65-F5344CB8AC3E}">
        <p14:creationId xmlns:p14="http://schemas.microsoft.com/office/powerpoint/2010/main" val="28748541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p:txBody>
          <a:bodyPr/>
          <a:lstStyle/>
          <a:p>
            <a:r>
              <a:rPr lang="en-US" altLang="en-US"/>
              <a:t>Activities and Uses (continued)</a:t>
            </a:r>
          </a:p>
        </p:txBody>
      </p:sp>
      <p:sp>
        <p:nvSpPr>
          <p:cNvPr id="163843" name="Content Placeholder 4"/>
          <p:cNvSpPr>
            <a:spLocks noGrp="1"/>
          </p:cNvSpPr>
          <p:nvPr>
            <p:ph type="body" sz="quarter" idx="10"/>
          </p:nvPr>
        </p:nvSpPr>
        <p:spPr>
          <a:xfrm>
            <a:off x="481013" y="1577445"/>
            <a:ext cx="11037887" cy="637436"/>
          </a:xfrm>
        </p:spPr>
        <p:txBody>
          <a:bodyPr/>
          <a:lstStyle/>
          <a:p>
            <a:r>
              <a:rPr lang="en-US" altLang="en-US"/>
              <a:t>Section 3 requires indication of more specific subcategories for certain processing and otherwise use activities</a:t>
            </a:r>
          </a:p>
          <a:p>
            <a:endParaRPr lang="en-US" altLang="en-US"/>
          </a:p>
          <a:p>
            <a:endParaRPr lang="en-US" altLang="en-US"/>
          </a:p>
        </p:txBody>
      </p:sp>
      <p:graphicFrame>
        <p:nvGraphicFramePr>
          <p:cNvPr id="5" name="Table 4"/>
          <p:cNvGraphicFramePr>
            <a:graphicFrameLocks noGrp="1"/>
          </p:cNvGraphicFramePr>
          <p:nvPr>
            <p:extLst>
              <p:ext uri="{D42A27DB-BD31-4B8C-83A1-F6EECF244321}">
                <p14:modId xmlns:p14="http://schemas.microsoft.com/office/powerpoint/2010/main" val="2991435699"/>
              </p:ext>
            </p:extLst>
          </p:nvPr>
        </p:nvGraphicFramePr>
        <p:xfrm>
          <a:off x="480767" y="2294669"/>
          <a:ext cx="11064240" cy="3835843"/>
        </p:xfrm>
        <a:graphic>
          <a:graphicData uri="http://schemas.openxmlformats.org/drawingml/2006/table">
            <a:tbl>
              <a:tblPr>
                <a:tableStyleId>{5C22544A-7EE6-4342-B048-85BDC9FD1C3A}</a:tableStyleId>
              </a:tblPr>
              <a:tblGrid>
                <a:gridCol w="3773266">
                  <a:extLst>
                    <a:ext uri="{9D8B030D-6E8A-4147-A177-3AD203B41FA5}">
                      <a16:colId xmlns:a16="http://schemas.microsoft.com/office/drawing/2014/main" val="20000"/>
                    </a:ext>
                  </a:extLst>
                </a:gridCol>
                <a:gridCol w="3926607">
                  <a:extLst>
                    <a:ext uri="{9D8B030D-6E8A-4147-A177-3AD203B41FA5}">
                      <a16:colId xmlns:a16="http://schemas.microsoft.com/office/drawing/2014/main" val="20001"/>
                    </a:ext>
                  </a:extLst>
                </a:gridCol>
                <a:gridCol w="3364367">
                  <a:extLst>
                    <a:ext uri="{9D8B030D-6E8A-4147-A177-3AD203B41FA5}">
                      <a16:colId xmlns:a16="http://schemas.microsoft.com/office/drawing/2014/main" val="20002"/>
                    </a:ext>
                  </a:extLst>
                </a:gridCol>
              </a:tblGrid>
              <a:tr h="217553">
                <a:tc>
                  <a:txBody>
                    <a:bodyPr/>
                    <a:lstStyle/>
                    <a:p>
                      <a:pPr algn="l" fontAlgn="ctr"/>
                      <a:r>
                        <a:rPr lang="en-US" sz="1400" b="1" i="1" u="none" strike="noStrike">
                          <a:solidFill>
                            <a:schemeClr val="bg1"/>
                          </a:solidFill>
                          <a:effectLst/>
                          <a:latin typeface="Arial" panose="020B0604020202020204" pitchFamily="34" charset="0"/>
                          <a:cs typeface="Arial" panose="020B0604020202020204" pitchFamily="34" charset="0"/>
                        </a:rPr>
                        <a:t>3.2a. As a reactant</a:t>
                      </a: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400" b="1" i="1" u="none" strike="noStrike">
                          <a:solidFill>
                            <a:schemeClr val="bg1"/>
                          </a:solidFill>
                          <a:effectLst/>
                          <a:latin typeface="Arial" panose="020B0604020202020204" pitchFamily="34" charset="0"/>
                          <a:cs typeface="Arial" panose="020B0604020202020204" pitchFamily="34" charset="0"/>
                        </a:rPr>
                        <a:t>3.3a. As a chemical processing aid</a:t>
                      </a: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400" b="1" i="1" u="none" strike="noStrike">
                          <a:solidFill>
                            <a:schemeClr val="bg1"/>
                          </a:solidFill>
                          <a:effectLst/>
                          <a:latin typeface="Arial" panose="020B0604020202020204" pitchFamily="34" charset="0"/>
                          <a:cs typeface="Arial" panose="020B0604020202020204" pitchFamily="34" charset="0"/>
                        </a:rPr>
                        <a:t>3.3c. Ancillary or other use</a:t>
                      </a: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87519">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P101: Feedstocks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Z101: Process solvents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Z301: Cleaner</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87519">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P102: Raw materials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Z102: Catalysts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Z302: Degreaser</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87519">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P103: Intermediates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Z103: Inhibitors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Z303: Lubricant</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87519">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P104: Initiators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Z104: Initiators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Z304: Fuel</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87519">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P199: Other</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Z105: Reaction terminators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Z305: Flame retardant</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0">
                <a:tc>
                  <a:txBody>
                    <a:bodyPr/>
                    <a:lstStyle/>
                    <a:p>
                      <a:pPr algn="l" fontAlgn="b"/>
                      <a:r>
                        <a:rPr lang="en-US" sz="200" b="0" i="1" u="none" strike="noStrike">
                          <a:solidFill>
                            <a:schemeClr val="bg1"/>
                          </a:solidFill>
                          <a:effectLst/>
                          <a:latin typeface="Arial" panose="020B0604020202020204" pitchFamily="34" charset="0"/>
                          <a:cs typeface="Arial" panose="020B0604020202020204" pitchFamily="34" charset="0"/>
                        </a:rPr>
                        <a:t> </a:t>
                      </a:r>
                    </a:p>
                  </a:txBody>
                  <a:tcPr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Z106: Solution buffers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Z306: Waste treatment</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17553">
                <a:tc>
                  <a:txBody>
                    <a:bodyPr/>
                    <a:lstStyle/>
                    <a:p>
                      <a:pPr algn="l" fontAlgn="ctr"/>
                      <a:r>
                        <a:rPr lang="en-US" sz="1400" b="1" i="1" u="none" strike="noStrike">
                          <a:solidFill>
                            <a:schemeClr val="bg1"/>
                          </a:solidFill>
                          <a:effectLst/>
                          <a:latin typeface="Arial" panose="020B0604020202020204" pitchFamily="34" charset="0"/>
                          <a:cs typeface="Arial" panose="020B0604020202020204" pitchFamily="34" charset="0"/>
                        </a:rPr>
                        <a:t>3.2b. As a formulation component</a:t>
                      </a: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Z199: Other</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Z307: Water treatment</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87519">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P201: Additives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Z308: Construction Materials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17553">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P202: Dyes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400" b="1" i="1" u="none" strike="noStrike">
                          <a:solidFill>
                            <a:schemeClr val="bg1"/>
                          </a:solidFill>
                          <a:effectLst/>
                          <a:latin typeface="Arial" panose="020B0604020202020204" pitchFamily="34" charset="0"/>
                          <a:cs typeface="Arial" panose="020B0604020202020204" pitchFamily="34" charset="0"/>
                        </a:rPr>
                        <a:t>3.3b. As a manufacturing aid</a:t>
                      </a: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Z399: Other</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87519">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P203: Reaction diluents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Z201: Process lubricants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187519">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P204: Initiators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Z202: Metalworking fluids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187519">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P205: Solvents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Z203: Coolants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187519">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P206: Inhibitors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Z204: Refrigerants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187519">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P207: Emulsifiers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Z205: Hydraulic fluids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187519">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P208: Surfactants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Z299: Other</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187519">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P209: Lubricants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187519">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P210: Flame retardants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187519">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P211: Rheological modifiers</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r h="187519">
                <a:tc>
                  <a:txBody>
                    <a:bodyPr/>
                    <a:lstStyle/>
                    <a:p>
                      <a:pPr algn="l" fontAlgn="ctr"/>
                      <a:r>
                        <a:rPr lang="en-US" sz="1200" i="1" u="none" strike="noStrike">
                          <a:solidFill>
                            <a:schemeClr val="bg1"/>
                          </a:solidFill>
                          <a:effectLst/>
                          <a:latin typeface="Arial" panose="020B0604020202020204" pitchFamily="34" charset="0"/>
                          <a:cs typeface="Arial" panose="020B0604020202020204" pitchFamily="34" charset="0"/>
                        </a:rPr>
                        <a:t>  P299: Other</a:t>
                      </a:r>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200" b="0" i="1" u="none" strike="noStrike">
                        <a:solidFill>
                          <a:schemeClr val="bg1"/>
                        </a:solidFill>
                        <a:effectLst/>
                        <a:latin typeface="Arial" panose="020B0604020202020204" pitchFamily="34" charset="0"/>
                        <a:cs typeface="Arial" panose="020B0604020202020204" pitchFamily="34" charset="0"/>
                      </a:endParaRPr>
                    </a:p>
                  </a:txBody>
                  <a:tcPr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9"/>
                  </a:ext>
                </a:extLst>
              </a:tr>
            </a:tbl>
          </a:graphicData>
        </a:graphic>
      </p:graphicFrame>
      <p:sp>
        <p:nvSpPr>
          <p:cNvPr id="6" name="Oval 5">
            <a:extLst>
              <a:ext uri="{FF2B5EF4-FFF2-40B4-BE49-F238E27FC236}">
                <a16:creationId xmlns:a16="http://schemas.microsoft.com/office/drawing/2014/main" id="{3984BCF8-3E65-B74C-98A1-D945EF89287D}"/>
              </a:ext>
            </a:extLst>
          </p:cNvPr>
          <p:cNvSpPr/>
          <p:nvPr/>
        </p:nvSpPr>
        <p:spPr>
          <a:xfrm>
            <a:off x="10874124" y="4921873"/>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7" name="Picture 6">
            <a:extLst>
              <a:ext uri="{FF2B5EF4-FFF2-40B4-BE49-F238E27FC236}">
                <a16:creationId xmlns:a16="http://schemas.microsoft.com/office/drawing/2014/main" id="{C9483B39-1C25-A94B-8318-24D469B15293}"/>
              </a:ext>
            </a:extLst>
          </p:cNvPr>
          <p:cNvPicPr>
            <a:picLocks noChangeAspect="1"/>
          </p:cNvPicPr>
          <p:nvPr/>
        </p:nvPicPr>
        <p:blipFill>
          <a:blip r:embed="rId3"/>
          <a:stretch>
            <a:fillRect/>
          </a:stretch>
        </p:blipFill>
        <p:spPr>
          <a:xfrm>
            <a:off x="10992831" y="5108433"/>
            <a:ext cx="826370" cy="631046"/>
          </a:xfrm>
          <a:prstGeom prst="rect">
            <a:avLst/>
          </a:prstGeom>
        </p:spPr>
      </p:pic>
    </p:spTree>
    <p:extLst>
      <p:ext uri="{BB962C8B-B14F-4D97-AF65-F5344CB8AC3E}">
        <p14:creationId xmlns:p14="http://schemas.microsoft.com/office/powerpoint/2010/main" val="17334721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8" name="Rectangle 2"/>
          <p:cNvSpPr>
            <a:spLocks noGrp="1" noChangeArrowheads="1"/>
          </p:cNvSpPr>
          <p:nvPr>
            <p:ph type="title"/>
          </p:nvPr>
        </p:nvSpPr>
        <p:spPr/>
        <p:txBody>
          <a:bodyPr/>
          <a:lstStyle/>
          <a:p>
            <a:r>
              <a:rPr lang="en-US" altLang="en-US"/>
              <a:t>Maximum On-Site Amount</a:t>
            </a:r>
          </a:p>
        </p:txBody>
      </p:sp>
      <p:sp>
        <p:nvSpPr>
          <p:cNvPr id="13" name="Text Placeholder 12">
            <a:extLst>
              <a:ext uri="{FF2B5EF4-FFF2-40B4-BE49-F238E27FC236}">
                <a16:creationId xmlns:a16="http://schemas.microsoft.com/office/drawing/2014/main" id="{3382057F-F45D-8B48-A152-53D8429B5171}"/>
              </a:ext>
            </a:extLst>
          </p:cNvPr>
          <p:cNvSpPr>
            <a:spLocks noGrp="1"/>
          </p:cNvSpPr>
          <p:nvPr>
            <p:ph type="body" sz="quarter" idx="10"/>
          </p:nvPr>
        </p:nvSpPr>
        <p:spPr>
          <a:xfrm>
            <a:off x="481014" y="1734532"/>
            <a:ext cx="6547748" cy="3996343"/>
          </a:xfrm>
        </p:spPr>
        <p:txBody>
          <a:bodyPr/>
          <a:lstStyle/>
          <a:p>
            <a:r>
              <a:rPr lang="en-US" altLang="en-US"/>
              <a:t>Select appropriate code indicating the maximum quantity on-site during the reporting year (Form R, Part II Section 4).</a:t>
            </a:r>
          </a:p>
          <a:p>
            <a:r>
              <a:rPr lang="en-US" altLang="en-US"/>
              <a:t>Use maximum total (non-exempt) amount </a:t>
            </a:r>
            <a:br>
              <a:rPr lang="en-US" altLang="en-US"/>
            </a:br>
            <a:r>
              <a:rPr lang="en-US" altLang="en-US"/>
              <a:t>present at one time during reporting year, even </a:t>
            </a:r>
            <a:br>
              <a:rPr lang="en-US" altLang="en-US"/>
            </a:br>
            <a:r>
              <a:rPr lang="en-US" altLang="en-US"/>
              <a:t>if the Section 313 chemical is present at more </a:t>
            </a:r>
            <a:br>
              <a:rPr lang="en-US" altLang="en-US"/>
            </a:br>
            <a:r>
              <a:rPr lang="en-US" altLang="en-US"/>
              <a:t>than one location at the facility.</a:t>
            </a:r>
          </a:p>
          <a:p>
            <a:pPr lvl="1"/>
            <a:r>
              <a:rPr lang="en-US" altLang="en-US"/>
              <a:t>Based on amount in storage, process, and wastes</a:t>
            </a:r>
          </a:p>
          <a:p>
            <a:pPr lvl="1"/>
            <a:r>
              <a:rPr lang="en-US" altLang="en-US"/>
              <a:t>Maximum amount on site may differ from the Tier II-reported maximum amount on site value.  </a:t>
            </a:r>
          </a:p>
          <a:p>
            <a:pPr lvl="2"/>
            <a:r>
              <a:rPr lang="en-US" altLang="en-US"/>
              <a:t>Tier II is usually by mixtures; Form R is chemical-specific.</a:t>
            </a:r>
          </a:p>
          <a:p>
            <a:pPr lvl="2"/>
            <a:r>
              <a:rPr lang="en-US" altLang="en-US"/>
              <a:t>Tier II excludes hazardous wastes; Form R does not.</a:t>
            </a:r>
          </a:p>
          <a:p>
            <a:endParaRPr lang="en-US"/>
          </a:p>
          <a:p>
            <a:endParaRPr lang="en-US"/>
          </a:p>
        </p:txBody>
      </p:sp>
      <p:graphicFrame>
        <p:nvGraphicFramePr>
          <p:cNvPr id="6" name="Table 5">
            <a:extLst>
              <a:ext uri="{FF2B5EF4-FFF2-40B4-BE49-F238E27FC236}">
                <a16:creationId xmlns:a16="http://schemas.microsoft.com/office/drawing/2014/main" id="{A046F9D3-1ADC-6540-892B-DEF18ACA8A3F}"/>
              </a:ext>
            </a:extLst>
          </p:cNvPr>
          <p:cNvGraphicFramePr>
            <a:graphicFrameLocks noGrp="1"/>
          </p:cNvGraphicFramePr>
          <p:nvPr>
            <p:extLst>
              <p:ext uri="{D42A27DB-BD31-4B8C-83A1-F6EECF244321}">
                <p14:modId xmlns:p14="http://schemas.microsoft.com/office/powerpoint/2010/main" val="2637159304"/>
              </p:ext>
            </p:extLst>
          </p:nvPr>
        </p:nvGraphicFramePr>
        <p:xfrm>
          <a:off x="7280910" y="1630272"/>
          <a:ext cx="4732629" cy="4393340"/>
        </p:xfrm>
        <a:graphic>
          <a:graphicData uri="http://schemas.openxmlformats.org/drawingml/2006/table">
            <a:tbl>
              <a:tblPr firstRow="1" bandRow="1">
                <a:tableStyleId>{5C22544A-7EE6-4342-B048-85BDC9FD1C3A}</a:tableStyleId>
              </a:tblPr>
              <a:tblGrid>
                <a:gridCol w="1611143">
                  <a:extLst>
                    <a:ext uri="{9D8B030D-6E8A-4147-A177-3AD203B41FA5}">
                      <a16:colId xmlns:a16="http://schemas.microsoft.com/office/drawing/2014/main" val="3630307204"/>
                    </a:ext>
                  </a:extLst>
                </a:gridCol>
                <a:gridCol w="1384670">
                  <a:extLst>
                    <a:ext uri="{9D8B030D-6E8A-4147-A177-3AD203B41FA5}">
                      <a16:colId xmlns:a16="http://schemas.microsoft.com/office/drawing/2014/main" val="2668554209"/>
                    </a:ext>
                  </a:extLst>
                </a:gridCol>
                <a:gridCol w="1736816">
                  <a:extLst>
                    <a:ext uri="{9D8B030D-6E8A-4147-A177-3AD203B41FA5}">
                      <a16:colId xmlns:a16="http://schemas.microsoft.com/office/drawing/2014/main" val="158481559"/>
                    </a:ext>
                  </a:extLst>
                </a:gridCol>
              </a:tblGrid>
              <a:tr h="365908">
                <a:tc gridSpan="3">
                  <a:txBody>
                    <a:bodyPr/>
                    <a:lstStyle/>
                    <a:p>
                      <a:pPr algn="l"/>
                      <a:r>
                        <a:rPr lang="en-US" sz="1800" b="0">
                          <a:solidFill>
                            <a:srgbClr val="008752"/>
                          </a:solidFill>
                          <a:latin typeface="Arial" panose="020B0604020202020204" pitchFamily="34" charset="0"/>
                          <a:cs typeface="Arial" panose="020B0604020202020204" pitchFamily="34" charset="0"/>
                        </a:rPr>
                        <a:t>WEIGHT RANGE IN POUNDS</a:t>
                      </a:r>
                    </a:p>
                  </a:txBody>
                  <a:tcPr marL="137160" marR="137160" marT="36576" marB="36576"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l"/>
                      <a:endParaRPr lang="en-US" sz="1800" b="0">
                        <a:solidFill>
                          <a:srgbClr val="008752"/>
                        </a:solidFill>
                        <a:latin typeface="Arial" panose="020B0604020202020204" pitchFamily="34" charset="0"/>
                        <a:cs typeface="Arial" panose="020B0604020202020204" pitchFamily="34" charset="0"/>
                      </a:endParaRPr>
                    </a:p>
                  </a:txBody>
                  <a:tcPr marL="137160" marR="137160" marT="73152" marB="73152"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l"/>
                      <a:endParaRPr lang="en-US" sz="1800" b="0">
                        <a:solidFill>
                          <a:srgbClr val="008752"/>
                        </a:solidFill>
                        <a:latin typeface="Arial" panose="020B0604020202020204" pitchFamily="34" charset="0"/>
                        <a:cs typeface="Arial" panose="020B0604020202020204" pitchFamily="34" charset="0"/>
                      </a:endParaRPr>
                    </a:p>
                  </a:txBody>
                  <a:tcPr marL="137160" marR="137160" marT="73152" marB="73152"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38628636"/>
                  </a:ext>
                </a:extLst>
              </a:tr>
              <a:tr h="387037">
                <a:tc>
                  <a:txBody>
                    <a:bodyPr/>
                    <a:lstStyle/>
                    <a:p>
                      <a:pPr algn="l"/>
                      <a:r>
                        <a:rPr lang="en-US" sz="1800" b="1">
                          <a:solidFill>
                            <a:srgbClr val="008752"/>
                          </a:solidFill>
                          <a:latin typeface="Arial" panose="020B0604020202020204" pitchFamily="34" charset="0"/>
                          <a:cs typeface="Arial" panose="020B0604020202020204" pitchFamily="34" charset="0"/>
                        </a:rPr>
                        <a:t>Range Code</a:t>
                      </a:r>
                    </a:p>
                  </a:txBody>
                  <a:tcPr marL="137160" marR="137160" marT="36576" marB="36576"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800" b="1">
                          <a:solidFill>
                            <a:srgbClr val="008752"/>
                          </a:solidFill>
                          <a:latin typeface="Arial" panose="020B0604020202020204" pitchFamily="34" charset="0"/>
                          <a:cs typeface="Arial" panose="020B0604020202020204" pitchFamily="34" charset="0"/>
                        </a:rPr>
                        <a:t>From</a:t>
                      </a:r>
                    </a:p>
                  </a:txBody>
                  <a:tcPr marL="137160" marR="137160" marT="36576" marB="36576"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800" b="1">
                          <a:solidFill>
                            <a:srgbClr val="008752"/>
                          </a:solidFill>
                          <a:latin typeface="Arial" panose="020B0604020202020204" pitchFamily="34" charset="0"/>
                          <a:cs typeface="Arial" panose="020B0604020202020204" pitchFamily="34" charset="0"/>
                        </a:rPr>
                        <a:t>To</a:t>
                      </a:r>
                    </a:p>
                  </a:txBody>
                  <a:tcPr marL="137160" marR="137160" marT="36576" marB="36576"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8656997"/>
                  </a:ext>
                </a:extLst>
              </a:tr>
              <a:tr h="330945">
                <a:tc>
                  <a:txBody>
                    <a:bodyPr/>
                    <a:lstStyle/>
                    <a:p>
                      <a:pPr algn="l"/>
                      <a:r>
                        <a:rPr lang="en-US" sz="1400" b="0" i="0">
                          <a:solidFill>
                            <a:schemeClr val="tx1"/>
                          </a:solidFill>
                          <a:latin typeface="Arial" panose="020B0604020202020204" pitchFamily="34" charset="0"/>
                          <a:cs typeface="Arial" panose="020B0604020202020204" pitchFamily="34" charset="0"/>
                        </a:rPr>
                        <a:t>01</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0</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99</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extLst>
                  <a:ext uri="{0D108BD9-81ED-4DB2-BD59-A6C34878D82A}">
                    <a16:rowId xmlns:a16="http://schemas.microsoft.com/office/drawing/2014/main" val="2228776520"/>
                  </a:ext>
                </a:extLst>
              </a:tr>
              <a:tr h="330945">
                <a:tc>
                  <a:txBody>
                    <a:bodyPr/>
                    <a:lstStyle/>
                    <a:p>
                      <a:pPr algn="l"/>
                      <a:r>
                        <a:rPr lang="en-US" sz="1400" b="0" i="0">
                          <a:solidFill>
                            <a:schemeClr val="tx1"/>
                          </a:solidFill>
                          <a:latin typeface="Arial" panose="020B0604020202020204" pitchFamily="34" charset="0"/>
                          <a:cs typeface="Arial" panose="020B0604020202020204" pitchFamily="34" charset="0"/>
                        </a:rPr>
                        <a:t>02</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l"/>
                      <a:r>
                        <a:rPr lang="en-US" sz="1400">
                          <a:solidFill>
                            <a:schemeClr val="tx1"/>
                          </a:solidFill>
                          <a:latin typeface="Arial" panose="020B0604020202020204" pitchFamily="34" charset="0"/>
                          <a:cs typeface="Arial" panose="020B0604020202020204" pitchFamily="34" charset="0"/>
                        </a:rPr>
                        <a:t>100</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l"/>
                      <a:r>
                        <a:rPr lang="en-US" sz="1400">
                          <a:solidFill>
                            <a:schemeClr val="tx1"/>
                          </a:solidFill>
                          <a:latin typeface="Arial" panose="020B0604020202020204" pitchFamily="34" charset="0"/>
                          <a:cs typeface="Arial" panose="020B0604020202020204" pitchFamily="34" charset="0"/>
                        </a:rPr>
                        <a:t>999</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2382906750"/>
                  </a:ext>
                </a:extLst>
              </a:tr>
              <a:tr h="330945">
                <a:tc>
                  <a:txBody>
                    <a:bodyPr/>
                    <a:lstStyle/>
                    <a:p>
                      <a:pPr algn="l"/>
                      <a:r>
                        <a:rPr lang="en-US" sz="1400" b="0" i="0">
                          <a:solidFill>
                            <a:schemeClr val="tx1"/>
                          </a:solidFill>
                          <a:latin typeface="Arial" panose="020B0604020202020204" pitchFamily="34" charset="0"/>
                          <a:cs typeface="Arial" panose="020B0604020202020204" pitchFamily="34" charset="0"/>
                        </a:rPr>
                        <a:t>03</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algn="l"/>
                      <a:r>
                        <a:rPr lang="en-US" sz="1400">
                          <a:solidFill>
                            <a:schemeClr val="tx1"/>
                          </a:solidFill>
                          <a:latin typeface="Arial" panose="020B0604020202020204" pitchFamily="34" charset="0"/>
                          <a:cs typeface="Arial" panose="020B0604020202020204" pitchFamily="34" charset="0"/>
                        </a:rPr>
                        <a:t>1,000</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algn="l"/>
                      <a:r>
                        <a:rPr lang="en-US" sz="1400">
                          <a:solidFill>
                            <a:schemeClr val="tx1"/>
                          </a:solidFill>
                          <a:latin typeface="Arial" panose="020B0604020202020204" pitchFamily="34" charset="0"/>
                          <a:cs typeface="Arial" panose="020B0604020202020204" pitchFamily="34" charset="0"/>
                        </a:rPr>
                        <a:t>9,999</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extLst>
                  <a:ext uri="{0D108BD9-81ED-4DB2-BD59-A6C34878D82A}">
                    <a16:rowId xmlns:a16="http://schemas.microsoft.com/office/drawing/2014/main" val="2060427178"/>
                  </a:ext>
                </a:extLst>
              </a:tr>
              <a:tr h="330945">
                <a:tc>
                  <a:txBody>
                    <a:bodyPr/>
                    <a:lstStyle/>
                    <a:p>
                      <a:pPr algn="l"/>
                      <a:r>
                        <a:rPr lang="en-US" sz="1400" b="0" i="0">
                          <a:solidFill>
                            <a:schemeClr val="tx1"/>
                          </a:solidFill>
                          <a:latin typeface="Arial" panose="020B0604020202020204" pitchFamily="34" charset="0"/>
                          <a:cs typeface="Arial" panose="020B0604020202020204" pitchFamily="34" charset="0"/>
                        </a:rPr>
                        <a:t>04</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l"/>
                      <a:r>
                        <a:rPr lang="en-US" sz="1400">
                          <a:solidFill>
                            <a:schemeClr val="tx1"/>
                          </a:solidFill>
                          <a:latin typeface="Arial" panose="020B0604020202020204" pitchFamily="34" charset="0"/>
                          <a:cs typeface="Arial" panose="020B0604020202020204" pitchFamily="34" charset="0"/>
                        </a:rPr>
                        <a:t>10,000</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l"/>
                      <a:r>
                        <a:rPr lang="en-US" sz="1400">
                          <a:solidFill>
                            <a:schemeClr val="tx1"/>
                          </a:solidFill>
                          <a:latin typeface="Arial" panose="020B0604020202020204" pitchFamily="34" charset="0"/>
                          <a:cs typeface="Arial" panose="020B0604020202020204" pitchFamily="34" charset="0"/>
                        </a:rPr>
                        <a:t>99,999</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2390344178"/>
                  </a:ext>
                </a:extLst>
              </a:tr>
              <a:tr h="330945">
                <a:tc>
                  <a:txBody>
                    <a:bodyPr/>
                    <a:lstStyle/>
                    <a:p>
                      <a:pPr algn="l"/>
                      <a:r>
                        <a:rPr lang="en-US" sz="1400" b="0" i="0">
                          <a:solidFill>
                            <a:schemeClr val="tx1"/>
                          </a:solidFill>
                          <a:latin typeface="Arial" panose="020B0604020202020204" pitchFamily="34" charset="0"/>
                          <a:cs typeface="Arial" panose="020B0604020202020204" pitchFamily="34" charset="0"/>
                        </a:rPr>
                        <a:t>05</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algn="l"/>
                      <a:r>
                        <a:rPr lang="en-US" sz="1400">
                          <a:solidFill>
                            <a:schemeClr val="tx1"/>
                          </a:solidFill>
                          <a:latin typeface="Arial" panose="020B0604020202020204" pitchFamily="34" charset="0"/>
                          <a:cs typeface="Arial" panose="020B0604020202020204" pitchFamily="34" charset="0"/>
                        </a:rPr>
                        <a:t>100,000</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algn="l"/>
                      <a:r>
                        <a:rPr lang="en-US" sz="1400">
                          <a:solidFill>
                            <a:schemeClr val="tx1"/>
                          </a:solidFill>
                          <a:latin typeface="Arial" panose="020B0604020202020204" pitchFamily="34" charset="0"/>
                          <a:cs typeface="Arial" panose="020B0604020202020204" pitchFamily="34" charset="0"/>
                        </a:rPr>
                        <a:t>999,999</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extLst>
                  <a:ext uri="{0D108BD9-81ED-4DB2-BD59-A6C34878D82A}">
                    <a16:rowId xmlns:a16="http://schemas.microsoft.com/office/drawing/2014/main" val="3751727832"/>
                  </a:ext>
                </a:extLst>
              </a:tr>
              <a:tr h="330945">
                <a:tc>
                  <a:txBody>
                    <a:bodyPr/>
                    <a:lstStyle/>
                    <a:p>
                      <a:pPr algn="l"/>
                      <a:r>
                        <a:rPr lang="en-US" sz="1400" b="0" i="0">
                          <a:solidFill>
                            <a:schemeClr val="tx1"/>
                          </a:solidFill>
                          <a:latin typeface="Arial" panose="020B0604020202020204" pitchFamily="34" charset="0"/>
                          <a:cs typeface="Arial" panose="020B0604020202020204" pitchFamily="34" charset="0"/>
                        </a:rPr>
                        <a:t>06</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l"/>
                      <a:r>
                        <a:rPr lang="en-US" sz="1400">
                          <a:solidFill>
                            <a:schemeClr val="tx1"/>
                          </a:solidFill>
                          <a:latin typeface="Arial" panose="020B0604020202020204" pitchFamily="34" charset="0"/>
                          <a:cs typeface="Arial" panose="020B0604020202020204" pitchFamily="34" charset="0"/>
                        </a:rPr>
                        <a:t>1,000,000</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l"/>
                      <a:r>
                        <a:rPr lang="en-US" sz="1400">
                          <a:solidFill>
                            <a:schemeClr val="tx1"/>
                          </a:solidFill>
                          <a:latin typeface="Arial" panose="020B0604020202020204" pitchFamily="34" charset="0"/>
                          <a:cs typeface="Arial" panose="020B0604020202020204" pitchFamily="34" charset="0"/>
                        </a:rPr>
                        <a:t>9,999,999</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1526420712"/>
                  </a:ext>
                </a:extLst>
              </a:tr>
              <a:tr h="330945">
                <a:tc>
                  <a:txBody>
                    <a:bodyPr/>
                    <a:lstStyle/>
                    <a:p>
                      <a:pPr algn="l"/>
                      <a:r>
                        <a:rPr lang="en-US" sz="1400" b="0" i="0">
                          <a:solidFill>
                            <a:schemeClr val="tx1"/>
                          </a:solidFill>
                          <a:latin typeface="Arial" panose="020B0604020202020204" pitchFamily="34" charset="0"/>
                          <a:cs typeface="Arial" panose="020B0604020202020204" pitchFamily="34" charset="0"/>
                        </a:rPr>
                        <a:t>07</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algn="l"/>
                      <a:r>
                        <a:rPr lang="en-US" sz="1400">
                          <a:solidFill>
                            <a:schemeClr val="tx1"/>
                          </a:solidFill>
                          <a:latin typeface="Arial" panose="020B0604020202020204" pitchFamily="34" charset="0"/>
                          <a:cs typeface="Arial" panose="020B0604020202020204" pitchFamily="34" charset="0"/>
                        </a:rPr>
                        <a:t>10,000,000</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algn="l"/>
                      <a:r>
                        <a:rPr lang="en-US" sz="1400">
                          <a:solidFill>
                            <a:schemeClr val="tx1"/>
                          </a:solidFill>
                          <a:latin typeface="Arial" panose="020B0604020202020204" pitchFamily="34" charset="0"/>
                          <a:cs typeface="Arial" panose="020B0604020202020204" pitchFamily="34" charset="0"/>
                        </a:rPr>
                        <a:t>49,999,999</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extLst>
                  <a:ext uri="{0D108BD9-81ED-4DB2-BD59-A6C34878D82A}">
                    <a16:rowId xmlns:a16="http://schemas.microsoft.com/office/drawing/2014/main" val="3919488546"/>
                  </a:ext>
                </a:extLst>
              </a:tr>
              <a:tr h="330945">
                <a:tc>
                  <a:txBody>
                    <a:bodyPr/>
                    <a:lstStyle/>
                    <a:p>
                      <a:pPr algn="l"/>
                      <a:r>
                        <a:rPr lang="en-US" sz="1400" b="0" i="0">
                          <a:solidFill>
                            <a:schemeClr val="tx1"/>
                          </a:solidFill>
                          <a:latin typeface="Arial" panose="020B0604020202020204" pitchFamily="34" charset="0"/>
                          <a:cs typeface="Arial" panose="020B0604020202020204" pitchFamily="34" charset="0"/>
                        </a:rPr>
                        <a:t>08</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l"/>
                      <a:r>
                        <a:rPr lang="en-US" sz="1400">
                          <a:solidFill>
                            <a:schemeClr val="tx1"/>
                          </a:solidFill>
                          <a:latin typeface="Arial" panose="020B0604020202020204" pitchFamily="34" charset="0"/>
                          <a:cs typeface="Arial" panose="020B0604020202020204" pitchFamily="34" charset="0"/>
                        </a:rPr>
                        <a:t>50,000,000</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l"/>
                      <a:r>
                        <a:rPr lang="en-US" sz="1400">
                          <a:solidFill>
                            <a:schemeClr val="tx1"/>
                          </a:solidFill>
                          <a:latin typeface="Arial" panose="020B0604020202020204" pitchFamily="34" charset="0"/>
                          <a:cs typeface="Arial" panose="020B0604020202020204" pitchFamily="34" charset="0"/>
                        </a:rPr>
                        <a:t>99,999,999</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4194496561"/>
                  </a:ext>
                </a:extLst>
              </a:tr>
              <a:tr h="330945">
                <a:tc>
                  <a:txBody>
                    <a:bodyPr/>
                    <a:lstStyle/>
                    <a:p>
                      <a:pPr algn="l"/>
                      <a:r>
                        <a:rPr lang="en-US" sz="1400" b="0" i="0">
                          <a:solidFill>
                            <a:schemeClr val="tx1"/>
                          </a:solidFill>
                          <a:latin typeface="Arial" panose="020B0604020202020204" pitchFamily="34" charset="0"/>
                          <a:cs typeface="Arial" panose="020B0604020202020204" pitchFamily="34" charset="0"/>
                        </a:rPr>
                        <a:t>09</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100,000,000</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algn="l"/>
                      <a:r>
                        <a:rPr lang="en-US" sz="1400">
                          <a:solidFill>
                            <a:schemeClr val="tx1"/>
                          </a:solidFill>
                          <a:latin typeface="Arial" panose="020B0604020202020204" pitchFamily="34" charset="0"/>
                          <a:cs typeface="Arial" panose="020B0604020202020204" pitchFamily="34" charset="0"/>
                        </a:rPr>
                        <a:t>499,999,999</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extLst>
                  <a:ext uri="{0D108BD9-81ED-4DB2-BD59-A6C34878D82A}">
                    <a16:rowId xmlns:a16="http://schemas.microsoft.com/office/drawing/2014/main" val="3184692254"/>
                  </a:ext>
                </a:extLst>
              </a:tr>
              <a:tr h="330945">
                <a:tc>
                  <a:txBody>
                    <a:bodyPr/>
                    <a:lstStyle/>
                    <a:p>
                      <a:pPr algn="l"/>
                      <a:r>
                        <a:rPr lang="en-US" sz="1400" b="0" i="0">
                          <a:solidFill>
                            <a:schemeClr val="tx1"/>
                          </a:solidFill>
                          <a:latin typeface="Arial" panose="020B0604020202020204" pitchFamily="34" charset="0"/>
                          <a:cs typeface="Arial" panose="020B0604020202020204" pitchFamily="34" charset="0"/>
                        </a:rPr>
                        <a:t>10</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500,000,000</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pPr algn="l"/>
                      <a:r>
                        <a:rPr lang="en-US" sz="1400">
                          <a:solidFill>
                            <a:schemeClr val="tx1"/>
                          </a:solidFill>
                          <a:latin typeface="Arial" panose="020B0604020202020204" pitchFamily="34" charset="0"/>
                          <a:cs typeface="Arial" panose="020B0604020202020204" pitchFamily="34" charset="0"/>
                        </a:rPr>
                        <a:t>999,999,999</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2184621772"/>
                  </a:ext>
                </a:extLst>
              </a:tr>
              <a:tr h="330945">
                <a:tc>
                  <a:txBody>
                    <a:bodyPr/>
                    <a:lstStyle/>
                    <a:p>
                      <a:pPr algn="l"/>
                      <a:r>
                        <a:rPr lang="en-US" sz="1400" b="0" i="0">
                          <a:solidFill>
                            <a:schemeClr val="tx1"/>
                          </a:solidFill>
                          <a:latin typeface="Arial" panose="020B0604020202020204" pitchFamily="34" charset="0"/>
                          <a:cs typeface="Arial" panose="020B0604020202020204" pitchFamily="34" charset="0"/>
                        </a:rPr>
                        <a:t>11</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algn="l"/>
                      <a:r>
                        <a:rPr lang="en-US" sz="1400">
                          <a:solidFill>
                            <a:schemeClr val="tx1"/>
                          </a:solidFill>
                          <a:latin typeface="Arial" panose="020B0604020202020204" pitchFamily="34" charset="0"/>
                          <a:cs typeface="Arial" panose="020B0604020202020204" pitchFamily="34" charset="0"/>
                        </a:rPr>
                        <a:t>1 billion</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tc>
                  <a:txBody>
                    <a:bodyPr/>
                    <a:lstStyle/>
                    <a:p>
                      <a:pPr algn="l"/>
                      <a:r>
                        <a:rPr lang="en-US" sz="1400">
                          <a:solidFill>
                            <a:schemeClr val="tx1"/>
                          </a:solidFill>
                          <a:latin typeface="Arial" panose="020B0604020202020204" pitchFamily="34" charset="0"/>
                          <a:cs typeface="Arial" panose="020B0604020202020204" pitchFamily="34" charset="0"/>
                        </a:rPr>
                        <a:t>More than 1 billion</a:t>
                      </a:r>
                    </a:p>
                  </a:txBody>
                  <a:tcPr marL="137160" marR="1371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65000"/>
                      </a:schemeClr>
                    </a:solidFill>
                  </a:tcPr>
                </a:tc>
                <a:extLst>
                  <a:ext uri="{0D108BD9-81ED-4DB2-BD59-A6C34878D82A}">
                    <a16:rowId xmlns:a16="http://schemas.microsoft.com/office/drawing/2014/main" val="3866844617"/>
                  </a:ext>
                </a:extLst>
              </a:tr>
            </a:tbl>
          </a:graphicData>
        </a:graphic>
      </p:graphicFrame>
    </p:spTree>
    <p:custDataLst>
      <p:tags r:id="rId1"/>
    </p:custDataLst>
    <p:extLst>
      <p:ext uri="{BB962C8B-B14F-4D97-AF65-F5344CB8AC3E}">
        <p14:creationId xmlns:p14="http://schemas.microsoft.com/office/powerpoint/2010/main" val="42173490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6" name="Rectangle 2"/>
          <p:cNvSpPr>
            <a:spLocks noGrp="1" noChangeArrowheads="1"/>
          </p:cNvSpPr>
          <p:nvPr>
            <p:ph type="title"/>
          </p:nvPr>
        </p:nvSpPr>
        <p:spPr/>
        <p:txBody>
          <a:bodyPr>
            <a:noAutofit/>
          </a:bodyPr>
          <a:lstStyle/>
          <a:p>
            <a:r>
              <a:rPr lang="en-US" altLang="en-US"/>
              <a:t>Reporting Releases and Other Waste Management</a:t>
            </a:r>
          </a:p>
        </p:txBody>
      </p:sp>
      <p:sp>
        <p:nvSpPr>
          <p:cNvPr id="2" name="Text Placeholder 1">
            <a:extLst>
              <a:ext uri="{FF2B5EF4-FFF2-40B4-BE49-F238E27FC236}">
                <a16:creationId xmlns:a16="http://schemas.microsoft.com/office/drawing/2014/main" id="{49D9495D-E5A7-054F-AB8E-6A88AB8C6ADA}"/>
              </a:ext>
            </a:extLst>
          </p:cNvPr>
          <p:cNvSpPr>
            <a:spLocks noGrp="1"/>
          </p:cNvSpPr>
          <p:nvPr>
            <p:ph type="body" sz="quarter" idx="11"/>
          </p:nvPr>
        </p:nvSpPr>
        <p:spPr/>
        <p:txBody>
          <a:bodyPr/>
          <a:lstStyle/>
          <a:p>
            <a:r>
              <a:rPr lang="en-US" altLang="en-US"/>
              <a:t>In the following sections, reporters provide quantitative data regarding toxic chemical releases and other waste management including:</a:t>
            </a:r>
          </a:p>
          <a:p>
            <a:pPr lvl="1"/>
            <a:r>
              <a:rPr lang="en-US" altLang="en-US"/>
              <a:t>Quantity of the toxic chemical entering each environmental medium on-site (Section 5)</a:t>
            </a:r>
          </a:p>
          <a:p>
            <a:pPr lvl="1"/>
            <a:r>
              <a:rPr lang="en-US" altLang="en-US"/>
              <a:t>Transfers to other off-site locations (Section 6)</a:t>
            </a:r>
          </a:p>
          <a:p>
            <a:pPr lvl="1"/>
            <a:r>
              <a:rPr lang="en-US" altLang="en-US"/>
              <a:t>On-site waste treatment, energy recovery, and recycling methods and quantities (Sections 7, 8.2, 8.4, and 8.6)</a:t>
            </a:r>
          </a:p>
          <a:p>
            <a:endParaRPr lang="en-US"/>
          </a:p>
        </p:txBody>
      </p:sp>
    </p:spTree>
    <p:custDataLst>
      <p:tags r:id="rId1"/>
    </p:custDataLst>
    <p:extLst>
      <p:ext uri="{BB962C8B-B14F-4D97-AF65-F5344CB8AC3E}">
        <p14:creationId xmlns:p14="http://schemas.microsoft.com/office/powerpoint/2010/main" val="21986568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4" name="Rectangle 2"/>
          <p:cNvSpPr>
            <a:spLocks noGrp="1" noChangeArrowheads="1"/>
          </p:cNvSpPr>
          <p:nvPr>
            <p:ph type="title"/>
          </p:nvPr>
        </p:nvSpPr>
        <p:spPr>
          <a:xfrm>
            <a:off x="480767" y="386498"/>
            <a:ext cx="8800393" cy="744717"/>
          </a:xfrm>
        </p:spPr>
        <p:txBody>
          <a:bodyPr>
            <a:noAutofit/>
          </a:bodyPr>
          <a:lstStyle/>
          <a:p>
            <a:r>
              <a:rPr lang="en-US" altLang="en-US"/>
              <a:t>Tools and Data Sources for Release and Other Waste Management Calculations</a:t>
            </a:r>
          </a:p>
        </p:txBody>
      </p:sp>
      <p:sp>
        <p:nvSpPr>
          <p:cNvPr id="77829" name="Rectangle 3"/>
          <p:cNvSpPr>
            <a:spLocks noGrp="1" noChangeArrowheads="1"/>
          </p:cNvSpPr>
          <p:nvPr>
            <p:ph type="body" sz="quarter" idx="10"/>
          </p:nvPr>
        </p:nvSpPr>
        <p:spPr/>
        <p:txBody>
          <a:bodyPr/>
          <a:lstStyle/>
          <a:p>
            <a:pPr marL="342900" indent="-342900">
              <a:buFont typeface="Arial" panose="020B0604020202020204" pitchFamily="34" charset="0"/>
              <a:buChar char="•"/>
            </a:pPr>
            <a:r>
              <a:rPr lang="en-US" altLang="en-US"/>
              <a:t>Previous year Form R report(s) and documentation</a:t>
            </a:r>
          </a:p>
          <a:p>
            <a:pPr marL="342900" indent="-342900">
              <a:buFont typeface="Arial" panose="020B0604020202020204" pitchFamily="34" charset="0"/>
              <a:buChar char="•"/>
            </a:pPr>
            <a:r>
              <a:rPr lang="en-US" altLang="en-US"/>
              <a:t>Process flow diagrams</a:t>
            </a:r>
          </a:p>
          <a:p>
            <a:pPr marL="342900" indent="-342900">
              <a:buFont typeface="Arial" panose="020B0604020202020204" pitchFamily="34" charset="0"/>
              <a:buChar char="•"/>
            </a:pPr>
            <a:r>
              <a:rPr lang="en-US" altLang="en-US"/>
              <a:t>Environmental monitoring data</a:t>
            </a:r>
          </a:p>
          <a:p>
            <a:pPr marL="342900" indent="-342900">
              <a:buFont typeface="Arial" panose="020B0604020202020204" pitchFamily="34" charset="0"/>
              <a:buChar char="•"/>
            </a:pPr>
            <a:r>
              <a:rPr lang="en-US" altLang="en-US"/>
              <a:t>Permit applications</a:t>
            </a:r>
          </a:p>
          <a:p>
            <a:pPr marL="342900" indent="-342900">
              <a:buFont typeface="Arial" panose="020B0604020202020204" pitchFamily="34" charset="0"/>
              <a:buChar char="•"/>
            </a:pPr>
            <a:r>
              <a:rPr lang="en-US" altLang="en-US"/>
              <a:t>EPCRA, CERCLA, RCRA, NPDES, CAA and other env. reports</a:t>
            </a:r>
          </a:p>
          <a:p>
            <a:pPr marL="342900" indent="-342900">
              <a:buFont typeface="Arial" panose="020B0604020202020204" pitchFamily="34" charset="0"/>
              <a:buChar char="•"/>
            </a:pPr>
            <a:r>
              <a:rPr lang="en-US" altLang="en-US"/>
              <a:t>Waste management manifests, invoices, and waste profiles</a:t>
            </a:r>
          </a:p>
          <a:p>
            <a:pPr marL="342900" indent="-342900">
              <a:buFont typeface="Arial" panose="020B0604020202020204" pitchFamily="34" charset="0"/>
              <a:buChar char="•"/>
            </a:pPr>
            <a:r>
              <a:rPr lang="en-US" altLang="en-US"/>
              <a:t>Engineering calculations and other notes</a:t>
            </a:r>
          </a:p>
          <a:p>
            <a:pPr marL="342900" indent="-342900">
              <a:buFont typeface="Arial" panose="020B0604020202020204" pitchFamily="34" charset="0"/>
              <a:buChar char="•"/>
            </a:pPr>
            <a:r>
              <a:rPr lang="en-US" altLang="en-US"/>
              <a:t>EPA guidance (AP-42, </a:t>
            </a:r>
            <a:r>
              <a:rPr lang="en-US" altLang="en-US" err="1"/>
              <a:t>WebFIRE</a:t>
            </a:r>
            <a:r>
              <a:rPr lang="en-US" altLang="en-US"/>
              <a:t>, TANKS, WATER9)</a:t>
            </a:r>
          </a:p>
        </p:txBody>
      </p:sp>
      <p:sp>
        <p:nvSpPr>
          <p:cNvPr id="4" name="Oval 3">
            <a:extLst>
              <a:ext uri="{FF2B5EF4-FFF2-40B4-BE49-F238E27FC236}">
                <a16:creationId xmlns:a16="http://schemas.microsoft.com/office/drawing/2014/main" id="{586528AB-91EC-F440-86C3-659165EE40C2}"/>
              </a:ext>
            </a:extLst>
          </p:cNvPr>
          <p:cNvSpPr/>
          <p:nvPr/>
        </p:nvSpPr>
        <p:spPr>
          <a:xfrm>
            <a:off x="10874124" y="4921873"/>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2" name="Picture 1">
            <a:extLst>
              <a:ext uri="{FF2B5EF4-FFF2-40B4-BE49-F238E27FC236}">
                <a16:creationId xmlns:a16="http://schemas.microsoft.com/office/drawing/2014/main" id="{15AE16DC-36E5-D344-8E50-0EEF2D95A2AC}"/>
              </a:ext>
            </a:extLst>
          </p:cNvPr>
          <p:cNvPicPr>
            <a:picLocks noChangeAspect="1"/>
          </p:cNvPicPr>
          <p:nvPr/>
        </p:nvPicPr>
        <p:blipFill>
          <a:blip r:embed="rId4"/>
          <a:stretch>
            <a:fillRect/>
          </a:stretch>
        </p:blipFill>
        <p:spPr>
          <a:xfrm>
            <a:off x="11171237" y="5121275"/>
            <a:ext cx="469900" cy="622300"/>
          </a:xfrm>
          <a:prstGeom prst="rect">
            <a:avLst/>
          </a:prstGeom>
        </p:spPr>
      </p:pic>
    </p:spTree>
    <p:custDataLst>
      <p:tags r:id="rId1"/>
    </p:custDataLst>
    <p:extLst>
      <p:ext uri="{BB962C8B-B14F-4D97-AF65-F5344CB8AC3E}">
        <p14:creationId xmlns:p14="http://schemas.microsoft.com/office/powerpoint/2010/main" val="37474411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2" name="Rectangle 2"/>
          <p:cNvSpPr>
            <a:spLocks noGrp="1" noChangeArrowheads="1"/>
          </p:cNvSpPr>
          <p:nvPr>
            <p:ph type="title"/>
          </p:nvPr>
        </p:nvSpPr>
        <p:spPr>
          <a:xfrm>
            <a:off x="480767" y="386498"/>
            <a:ext cx="11353270" cy="744717"/>
          </a:xfrm>
        </p:spPr>
        <p:txBody>
          <a:bodyPr>
            <a:noAutofit/>
          </a:bodyPr>
          <a:lstStyle/>
          <a:p>
            <a:r>
              <a:rPr lang="en-US" altLang="en-US" sz="2800"/>
              <a:t>Estimating Quantities Released or Otherwise Managed as Waste </a:t>
            </a:r>
          </a:p>
        </p:txBody>
      </p:sp>
      <p:sp>
        <p:nvSpPr>
          <p:cNvPr id="78854" name="Rectangle 3"/>
          <p:cNvSpPr>
            <a:spLocks noGrp="1" noChangeArrowheads="1"/>
          </p:cNvSpPr>
          <p:nvPr>
            <p:ph type="body" sz="quarter" idx="10"/>
          </p:nvPr>
        </p:nvSpPr>
        <p:spPr>
          <a:xfrm>
            <a:off x="481013" y="1734532"/>
            <a:ext cx="11486197" cy="3996343"/>
          </a:xfrm>
        </p:spPr>
        <p:txBody>
          <a:bodyPr/>
          <a:lstStyle/>
          <a:p>
            <a:pPr marL="342900" indent="-342900">
              <a:buFont typeface="Arial" panose="020B0604020202020204" pitchFamily="34" charset="0"/>
              <a:buChar char="•"/>
            </a:pPr>
            <a:r>
              <a:rPr lang="en-US" altLang="en-US"/>
              <a:t>Consider all sources of toxic chemical releases and other waste streams, both routine and non-routine.</a:t>
            </a:r>
          </a:p>
          <a:p>
            <a:pPr marL="342900" indent="-342900">
              <a:buFont typeface="Arial" panose="020B0604020202020204" pitchFamily="34" charset="0"/>
              <a:buChar char="•"/>
            </a:pPr>
            <a:r>
              <a:rPr lang="en-US" altLang="en-US"/>
              <a:t>Reasonable estimates are required by law.</a:t>
            </a:r>
          </a:p>
          <a:p>
            <a:pPr marL="342900" indent="-342900">
              <a:buFont typeface="Arial" panose="020B0604020202020204" pitchFamily="34" charset="0"/>
              <a:buChar char="•"/>
            </a:pPr>
            <a:r>
              <a:rPr lang="en-US" altLang="en-US"/>
              <a:t>TRI does not require additional monitoring, but it does require the best </a:t>
            </a:r>
            <a:br>
              <a:rPr lang="en-US" altLang="en-US"/>
            </a:br>
            <a:r>
              <a:rPr lang="en-US" altLang="en-US"/>
              <a:t>reasonable approach for making all calculations.</a:t>
            </a:r>
          </a:p>
          <a:p>
            <a:pPr marL="342900" indent="-342900">
              <a:buFont typeface="Arial" panose="020B0604020202020204" pitchFamily="34" charset="0"/>
              <a:buChar char="•"/>
            </a:pPr>
            <a:r>
              <a:rPr lang="en-US" altLang="en-US"/>
              <a:t>Data and approach must be documented and should be consistent with </a:t>
            </a:r>
            <a:br>
              <a:rPr lang="en-US" altLang="en-US"/>
            </a:br>
            <a:r>
              <a:rPr lang="en-US" altLang="en-US"/>
              <a:t>the document approach.</a:t>
            </a:r>
          </a:p>
          <a:p>
            <a:pPr marL="342900" indent="-342900">
              <a:buFont typeface="Arial" panose="020B0604020202020204" pitchFamily="34" charset="0"/>
              <a:buChar char="•"/>
            </a:pPr>
            <a:r>
              <a:rPr lang="en-US" altLang="en-US"/>
              <a:t>The upcoming slides describe an overview of the process.</a:t>
            </a:r>
          </a:p>
        </p:txBody>
      </p:sp>
      <p:sp>
        <p:nvSpPr>
          <p:cNvPr id="4" name="Oval 3">
            <a:extLst>
              <a:ext uri="{FF2B5EF4-FFF2-40B4-BE49-F238E27FC236}">
                <a16:creationId xmlns:a16="http://schemas.microsoft.com/office/drawing/2014/main" id="{9BAD7C48-ED90-BC4B-9CE6-5B3707946ECF}"/>
              </a:ext>
            </a:extLst>
          </p:cNvPr>
          <p:cNvSpPr/>
          <p:nvPr/>
        </p:nvSpPr>
        <p:spPr>
          <a:xfrm>
            <a:off x="10874124" y="4921873"/>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5" name="Picture 4">
            <a:extLst>
              <a:ext uri="{FF2B5EF4-FFF2-40B4-BE49-F238E27FC236}">
                <a16:creationId xmlns:a16="http://schemas.microsoft.com/office/drawing/2014/main" id="{B6D8C67C-C048-C740-80F7-B975B1EEED04}"/>
              </a:ext>
            </a:extLst>
          </p:cNvPr>
          <p:cNvPicPr>
            <a:picLocks noChangeAspect="1"/>
          </p:cNvPicPr>
          <p:nvPr/>
        </p:nvPicPr>
        <p:blipFill>
          <a:blip r:embed="rId4"/>
          <a:stretch>
            <a:fillRect/>
          </a:stretch>
        </p:blipFill>
        <p:spPr>
          <a:xfrm>
            <a:off x="11171237" y="5121275"/>
            <a:ext cx="469900" cy="622300"/>
          </a:xfrm>
          <a:prstGeom prst="rect">
            <a:avLst/>
          </a:prstGeom>
        </p:spPr>
      </p:pic>
    </p:spTree>
    <p:custDataLst>
      <p:tags r:id="rId1"/>
    </p:custDataLst>
    <p:extLst>
      <p:ext uri="{BB962C8B-B14F-4D97-AF65-F5344CB8AC3E}">
        <p14:creationId xmlns:p14="http://schemas.microsoft.com/office/powerpoint/2010/main" val="1194376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476CC-3500-8546-B81E-D70E2546CCB8}"/>
              </a:ext>
            </a:extLst>
          </p:cNvPr>
          <p:cNvSpPr>
            <a:spLocks noGrp="1"/>
          </p:cNvSpPr>
          <p:nvPr>
            <p:ph type="title"/>
          </p:nvPr>
        </p:nvSpPr>
        <p:spPr/>
        <p:txBody>
          <a:bodyPr/>
          <a:lstStyle/>
          <a:p>
            <a:r>
              <a:rPr lang="en-US"/>
              <a:t>Industrial Sectors Covered </a:t>
            </a:r>
          </a:p>
        </p:txBody>
      </p:sp>
      <p:graphicFrame>
        <p:nvGraphicFramePr>
          <p:cNvPr id="4" name="Table 3">
            <a:extLst>
              <a:ext uri="{FF2B5EF4-FFF2-40B4-BE49-F238E27FC236}">
                <a16:creationId xmlns:a16="http://schemas.microsoft.com/office/drawing/2014/main" id="{5E5A9436-D557-E24A-ACDF-B1763DFDF85E}"/>
              </a:ext>
            </a:extLst>
          </p:cNvPr>
          <p:cNvGraphicFramePr>
            <a:graphicFrameLocks noGrp="1"/>
          </p:cNvGraphicFramePr>
          <p:nvPr>
            <p:extLst>
              <p:ext uri="{D42A27DB-BD31-4B8C-83A1-F6EECF244321}">
                <p14:modId xmlns:p14="http://schemas.microsoft.com/office/powerpoint/2010/main" val="26829007"/>
              </p:ext>
            </p:extLst>
          </p:nvPr>
        </p:nvGraphicFramePr>
        <p:xfrm>
          <a:off x="290990" y="1131215"/>
          <a:ext cx="11610019" cy="5063547"/>
        </p:xfrm>
        <a:graphic>
          <a:graphicData uri="http://schemas.openxmlformats.org/drawingml/2006/table">
            <a:tbl>
              <a:tblPr firstRow="1" bandRow="1">
                <a:tableStyleId>{5C22544A-7EE6-4342-B048-85BDC9FD1C3A}</a:tableStyleId>
              </a:tblPr>
              <a:tblGrid>
                <a:gridCol w="2723680">
                  <a:extLst>
                    <a:ext uri="{9D8B030D-6E8A-4147-A177-3AD203B41FA5}">
                      <a16:colId xmlns:a16="http://schemas.microsoft.com/office/drawing/2014/main" val="3630307204"/>
                    </a:ext>
                  </a:extLst>
                </a:gridCol>
                <a:gridCol w="8886339">
                  <a:extLst>
                    <a:ext uri="{9D8B030D-6E8A-4147-A177-3AD203B41FA5}">
                      <a16:colId xmlns:a16="http://schemas.microsoft.com/office/drawing/2014/main" val="2668554209"/>
                    </a:ext>
                  </a:extLst>
                </a:gridCol>
              </a:tblGrid>
              <a:tr h="309116">
                <a:tc>
                  <a:txBody>
                    <a:bodyPr/>
                    <a:lstStyle/>
                    <a:p>
                      <a:pPr algn="r"/>
                      <a:r>
                        <a:rPr lang="en-US" sz="1800" b="0">
                          <a:solidFill>
                            <a:schemeClr val="bg1"/>
                          </a:solidFill>
                          <a:latin typeface="Arial" panose="020B0604020202020204" pitchFamily="34" charset="0"/>
                          <a:cs typeface="Arial" panose="020B0604020202020204" pitchFamily="34" charset="0"/>
                        </a:rPr>
                        <a:t>INDUSTRIAL SECTOR</a:t>
                      </a:r>
                    </a:p>
                  </a:txBody>
                  <a:tcPr marL="137160" marR="137160" marT="73152" marB="73152"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752"/>
                    </a:solidFill>
                  </a:tcPr>
                </a:tc>
                <a:tc>
                  <a:txBody>
                    <a:bodyPr/>
                    <a:lstStyle/>
                    <a:p>
                      <a:r>
                        <a:rPr lang="en-US" sz="1800" b="0">
                          <a:solidFill>
                            <a:schemeClr val="bg1"/>
                          </a:solidFill>
                          <a:latin typeface="Arial" panose="020B0604020202020204" pitchFamily="34" charset="0"/>
                          <a:cs typeface="Arial" panose="020B0604020202020204" pitchFamily="34" charset="0"/>
                        </a:rPr>
                        <a:t>NOTES</a:t>
                      </a:r>
                    </a:p>
                  </a:txBody>
                  <a:tcPr marL="137160" marR="137160" marT="73152" marB="73152"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752"/>
                    </a:solidFill>
                  </a:tcPr>
                </a:tc>
                <a:extLst>
                  <a:ext uri="{0D108BD9-81ED-4DB2-BD59-A6C34878D82A}">
                    <a16:rowId xmlns:a16="http://schemas.microsoft.com/office/drawing/2014/main" val="4268656997"/>
                  </a:ext>
                </a:extLst>
              </a:tr>
              <a:tr h="563907">
                <a:tc>
                  <a:txBody>
                    <a:bodyPr/>
                    <a:lstStyle/>
                    <a:p>
                      <a:pPr algn="r"/>
                      <a:r>
                        <a:rPr lang="en-US" sz="1400" b="1" i="0">
                          <a:solidFill>
                            <a:srgbClr val="008752"/>
                          </a:solidFill>
                          <a:latin typeface="Arial" panose="020B0604020202020204" pitchFamily="34" charset="0"/>
                          <a:cs typeface="Arial" panose="020B0604020202020204" pitchFamily="34" charset="0"/>
                        </a:rPr>
                        <a:t>Manufacturing</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Facilities engaged in the mechanical or chemical transformation of materials or substances into new products</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2228776520"/>
                  </a:ext>
                </a:extLst>
              </a:tr>
              <a:tr h="392283">
                <a:tc>
                  <a:txBody>
                    <a:bodyPr/>
                    <a:lstStyle/>
                    <a:p>
                      <a:pPr algn="r"/>
                      <a:r>
                        <a:rPr lang="en-US" sz="1400" b="1" i="0">
                          <a:solidFill>
                            <a:srgbClr val="008752"/>
                          </a:solidFill>
                          <a:latin typeface="Arial" panose="020B0604020202020204" pitchFamily="34" charset="0"/>
                          <a:cs typeface="Arial" panose="020B0604020202020204" pitchFamily="34" charset="0"/>
                        </a:rPr>
                        <a:t>Metal Mining</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r>
                        <a:rPr lang="en-US" sz="1400">
                          <a:solidFill>
                            <a:schemeClr val="tx1"/>
                          </a:solidFill>
                          <a:latin typeface="Arial" panose="020B0604020202020204" pitchFamily="34" charset="0"/>
                          <a:cs typeface="Arial" panose="020B0604020202020204" pitchFamily="34" charset="0"/>
                        </a:rPr>
                        <a:t>Not including metal mining services, and uranium, radium, and vanadium ores</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2382906750"/>
                  </a:ext>
                </a:extLst>
              </a:tr>
              <a:tr h="392283">
                <a:tc>
                  <a:txBody>
                    <a:bodyPr/>
                    <a:lstStyle/>
                    <a:p>
                      <a:pPr algn="r"/>
                      <a:r>
                        <a:rPr lang="en-US" sz="1400" b="1" i="0">
                          <a:solidFill>
                            <a:srgbClr val="008752"/>
                          </a:solidFill>
                          <a:latin typeface="Arial" panose="020B0604020202020204" pitchFamily="34" charset="0"/>
                          <a:cs typeface="Arial" panose="020B0604020202020204" pitchFamily="34" charset="0"/>
                        </a:rPr>
                        <a:t>Coal Mining</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r>
                        <a:rPr lang="en-US" sz="1400">
                          <a:solidFill>
                            <a:schemeClr val="tx1"/>
                          </a:solidFill>
                          <a:latin typeface="Arial" panose="020B0604020202020204" pitchFamily="34" charset="0"/>
                          <a:cs typeface="Arial" panose="020B0604020202020204" pitchFamily="34" charset="0"/>
                        </a:rPr>
                        <a:t>Not including coal mining services</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215464187"/>
                  </a:ext>
                </a:extLst>
              </a:tr>
              <a:tr h="563907">
                <a:tc>
                  <a:txBody>
                    <a:bodyPr/>
                    <a:lstStyle/>
                    <a:p>
                      <a:pPr algn="r"/>
                      <a:r>
                        <a:rPr lang="en-US" sz="1400" b="1" i="0">
                          <a:solidFill>
                            <a:srgbClr val="008752"/>
                          </a:solidFill>
                          <a:latin typeface="Arial" panose="020B0604020202020204" pitchFamily="34" charset="0"/>
                          <a:cs typeface="Arial" panose="020B0604020202020204" pitchFamily="34" charset="0"/>
                        </a:rPr>
                        <a:t>Electrical Utilities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tc>
                  <a:txBody>
                    <a:bodyPr/>
                    <a:lstStyle/>
                    <a:p>
                      <a:r>
                        <a:rPr lang="en-US" sz="1400">
                          <a:solidFill>
                            <a:schemeClr val="tx1"/>
                          </a:solidFill>
                          <a:latin typeface="Arial" panose="020B0604020202020204" pitchFamily="34" charset="0"/>
                          <a:cs typeface="Arial" panose="020B0604020202020204" pitchFamily="34" charset="0"/>
                        </a:rPr>
                        <a:t>Limited to facilities that combust coal and/or oil for the purpose of generating electricity for distribution in commerce</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75000"/>
                      </a:srgbClr>
                    </a:solidFill>
                  </a:tcPr>
                </a:tc>
                <a:extLst>
                  <a:ext uri="{0D108BD9-81ED-4DB2-BD59-A6C34878D82A}">
                    <a16:rowId xmlns:a16="http://schemas.microsoft.com/office/drawing/2014/main" val="1038838435"/>
                  </a:ext>
                </a:extLst>
              </a:tr>
              <a:tr h="563907">
                <a:tc>
                  <a:txBody>
                    <a:bodyPr/>
                    <a:lstStyle/>
                    <a:p>
                      <a:pPr algn="r"/>
                      <a:r>
                        <a:rPr lang="en-US" sz="1400" b="1" i="0">
                          <a:solidFill>
                            <a:srgbClr val="008752"/>
                          </a:solidFill>
                          <a:latin typeface="Arial" panose="020B0604020202020204" pitchFamily="34" charset="0"/>
                          <a:cs typeface="Arial" panose="020B0604020202020204" pitchFamily="34" charset="0"/>
                        </a:rPr>
                        <a:t>Treatment, Storage, and Disposal Facilities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r>
                        <a:rPr lang="en-US" sz="1400">
                          <a:solidFill>
                            <a:schemeClr val="tx1"/>
                          </a:solidFill>
                          <a:latin typeface="Arial" panose="020B0604020202020204" pitchFamily="34" charset="0"/>
                          <a:cs typeface="Arial" panose="020B0604020202020204" pitchFamily="34" charset="0"/>
                        </a:rPr>
                        <a:t>Limited to facilities regulated under the Resource Conservation and Recover Act, Subtitle C, 42 U.SC. Section 6921 et seq</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3909537140"/>
                  </a:ext>
                </a:extLst>
              </a:tr>
              <a:tr h="438447">
                <a:tc>
                  <a:txBody>
                    <a:bodyPr/>
                    <a:lstStyle/>
                    <a:p>
                      <a:pPr algn="r"/>
                      <a:r>
                        <a:rPr lang="en-US" sz="1400" b="1" i="0">
                          <a:solidFill>
                            <a:srgbClr val="008752"/>
                          </a:solidFill>
                          <a:latin typeface="Arial" panose="020B0604020202020204" pitchFamily="34" charset="0"/>
                          <a:cs typeface="Arial" panose="020B0604020202020204" pitchFamily="34" charset="0"/>
                        </a:rPr>
                        <a:t>Solvent Recovery Services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Arial" panose="020B0604020202020204" pitchFamily="34" charset="0"/>
                          <a:cs typeface="Arial" panose="020B0604020202020204" pitchFamily="34" charset="0"/>
                        </a:rPr>
                        <a:t>Limited to facilities primarily engaged in solvent recovery services on a contract or fee basis</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5000"/>
                      </a:schemeClr>
                    </a:solidFill>
                  </a:tcPr>
                </a:tc>
                <a:extLst>
                  <a:ext uri="{0D108BD9-81ED-4DB2-BD59-A6C34878D82A}">
                    <a16:rowId xmlns:a16="http://schemas.microsoft.com/office/drawing/2014/main" val="3588316966"/>
                  </a:ext>
                </a:extLst>
              </a:tr>
              <a:tr h="563907">
                <a:tc>
                  <a:txBody>
                    <a:bodyPr/>
                    <a:lstStyle/>
                    <a:p>
                      <a:pPr algn="r"/>
                      <a:r>
                        <a:rPr lang="en-US" sz="1400" b="1" i="0">
                          <a:solidFill>
                            <a:srgbClr val="008752"/>
                          </a:solidFill>
                          <a:latin typeface="Arial" panose="020B0604020202020204" pitchFamily="34" charset="0"/>
                          <a:cs typeface="Arial" panose="020B0604020202020204" pitchFamily="34" charset="0"/>
                        </a:rPr>
                        <a:t>Chemical Distributors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r>
                        <a:rPr lang="en-US" sz="1400">
                          <a:solidFill>
                            <a:schemeClr val="tx1"/>
                          </a:solidFill>
                          <a:latin typeface="Arial" panose="020B0604020202020204" pitchFamily="34" charset="0"/>
                          <a:cs typeface="Arial" panose="020B0604020202020204" pitchFamily="34" charset="0"/>
                        </a:rPr>
                        <a:t>Facilities engaged in the wholesale distribution of chemicals and allied products</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3026141088"/>
                  </a:ext>
                </a:extLst>
              </a:tr>
              <a:tr h="563907">
                <a:tc>
                  <a:txBody>
                    <a:bodyPr/>
                    <a:lstStyle/>
                    <a:p>
                      <a:pPr algn="r"/>
                      <a:r>
                        <a:rPr lang="en-US" sz="1400" b="1" i="0">
                          <a:solidFill>
                            <a:srgbClr val="008752"/>
                          </a:solidFill>
                          <a:latin typeface="Arial" panose="020B0604020202020204" pitchFamily="34" charset="0"/>
                          <a:cs typeface="Arial" panose="020B0604020202020204" pitchFamily="34" charset="0"/>
                        </a:rPr>
                        <a:t>Petroleum Bulk Terminals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5000"/>
                      </a:schemeClr>
                    </a:solidFill>
                  </a:tcPr>
                </a:tc>
                <a:tc>
                  <a:txBody>
                    <a:bodyPr/>
                    <a:lstStyle/>
                    <a:p>
                      <a:r>
                        <a:rPr lang="en-US" sz="1400">
                          <a:solidFill>
                            <a:schemeClr val="tx1"/>
                          </a:solidFill>
                          <a:latin typeface="Arial" panose="020B0604020202020204" pitchFamily="34" charset="0"/>
                          <a:cs typeface="Arial" panose="020B0604020202020204" pitchFamily="34" charset="0"/>
                        </a:rPr>
                        <a:t>Facilities engaged in the wholesale distribution of crude petroleum and petroleum products from bulk liquid storage facilities</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5000"/>
                      </a:schemeClr>
                    </a:solidFill>
                  </a:tcPr>
                </a:tc>
                <a:extLst>
                  <a:ext uri="{0D108BD9-81ED-4DB2-BD59-A6C34878D82A}">
                    <a16:rowId xmlns:a16="http://schemas.microsoft.com/office/drawing/2014/main" val="1585875360"/>
                  </a:ext>
                </a:extLst>
              </a:tr>
              <a:tr h="563907">
                <a:tc>
                  <a:txBody>
                    <a:bodyPr/>
                    <a:lstStyle/>
                    <a:p>
                      <a:pPr algn="r"/>
                      <a:r>
                        <a:rPr lang="en-US" sz="1400" b="1" i="0">
                          <a:solidFill>
                            <a:srgbClr val="008752"/>
                          </a:solidFill>
                          <a:latin typeface="Arial" panose="020B0604020202020204" pitchFamily="34" charset="0"/>
                          <a:cs typeface="Arial" panose="020B0604020202020204" pitchFamily="34" charset="0"/>
                        </a:rPr>
                        <a:t>Natural Gas Processing Facilities</a:t>
                      </a:r>
                    </a:p>
                  </a:txBody>
                  <a:tcPr marL="137160" marR="137160" marT="73152" marB="7315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tc>
                  <a:txBody>
                    <a:bodyPr/>
                    <a:lstStyle/>
                    <a:p>
                      <a:r>
                        <a:rPr lang="en-US" sz="1400">
                          <a:solidFill>
                            <a:schemeClr val="tx1"/>
                          </a:solidFill>
                          <a:latin typeface="Arial" panose="020B0604020202020204" pitchFamily="34" charset="0"/>
                          <a:cs typeface="Arial" panose="020B0604020202020204" pitchFamily="34" charset="0"/>
                        </a:rPr>
                        <a:t>Facilities engaged in operating gas distribution systems, transmitting gas to customers, gas marketers and brokers</a:t>
                      </a:r>
                    </a:p>
                  </a:txBody>
                  <a:tcPr marL="137160" marR="137160" marT="73152" marB="7315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55000"/>
                      </a:schemeClr>
                    </a:solidFill>
                  </a:tcPr>
                </a:tc>
                <a:extLst>
                  <a:ext uri="{0D108BD9-81ED-4DB2-BD59-A6C34878D82A}">
                    <a16:rowId xmlns:a16="http://schemas.microsoft.com/office/drawing/2014/main" val="2315506110"/>
                  </a:ext>
                </a:extLst>
              </a:tr>
            </a:tbl>
          </a:graphicData>
        </a:graphic>
      </p:graphicFrame>
    </p:spTree>
    <p:extLst>
      <p:ext uri="{BB962C8B-B14F-4D97-AF65-F5344CB8AC3E}">
        <p14:creationId xmlns:p14="http://schemas.microsoft.com/office/powerpoint/2010/main" val="17091176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60" name="Rectangle 2"/>
          <p:cNvSpPr>
            <a:spLocks noGrp="1" noChangeArrowheads="1"/>
          </p:cNvSpPr>
          <p:nvPr>
            <p:ph type="title"/>
          </p:nvPr>
        </p:nvSpPr>
        <p:spPr/>
        <p:txBody>
          <a:bodyPr/>
          <a:lstStyle/>
          <a:p>
            <a:r>
              <a:rPr lang="en-US" altLang="en-US"/>
              <a:t>Data Precision</a:t>
            </a:r>
          </a:p>
        </p:txBody>
      </p:sp>
      <p:sp>
        <p:nvSpPr>
          <p:cNvPr id="79877" name="Rectangle 3"/>
          <p:cNvSpPr>
            <a:spLocks noGrp="1" noChangeArrowheads="1"/>
          </p:cNvSpPr>
          <p:nvPr>
            <p:ph type="body" sz="quarter" idx="10"/>
          </p:nvPr>
        </p:nvSpPr>
        <p:spPr>
          <a:xfrm>
            <a:off x="481013" y="1734532"/>
            <a:ext cx="5198427" cy="3996343"/>
          </a:xfrm>
        </p:spPr>
        <p:txBody>
          <a:bodyPr/>
          <a:lstStyle/>
          <a:p>
            <a:pPr indent="-228600"/>
            <a:r>
              <a:rPr lang="en-US"/>
              <a:t>EPA allows using two significant figures when reporting releases and other waste management estimates </a:t>
            </a:r>
          </a:p>
          <a:p>
            <a:pPr lvl="1"/>
            <a:r>
              <a:rPr lang="en-US"/>
              <a:t>The number of significant figures is typically the number of non-zero digits. </a:t>
            </a:r>
          </a:p>
          <a:p>
            <a:pPr marL="800100" lvl="1" indent="-342900"/>
            <a:r>
              <a:rPr lang="en-US"/>
              <a:t>If estimate is more precise, additional significant figures may be used based on precision of data used to calculate estimate</a:t>
            </a:r>
          </a:p>
          <a:p>
            <a:pPr lvl="2"/>
            <a:r>
              <a:rPr lang="en-US" altLang="en-US"/>
              <a:t>Regardless of estimation precision, however, non-CSC chemical quantities should be entered in whole numbers in TRI-MEweb.</a:t>
            </a:r>
          </a:p>
          <a:p>
            <a:pPr lvl="2"/>
            <a:r>
              <a:rPr lang="en-US" altLang="en-US"/>
              <a:t>Note that certain waste management quantities calculated automatically by TRI-MEweb may include up to two decimals.</a:t>
            </a:r>
          </a:p>
        </p:txBody>
      </p:sp>
      <p:sp>
        <p:nvSpPr>
          <p:cNvPr id="7" name="Text Placeholder 6">
            <a:extLst>
              <a:ext uri="{FF2B5EF4-FFF2-40B4-BE49-F238E27FC236}">
                <a16:creationId xmlns:a16="http://schemas.microsoft.com/office/drawing/2014/main" id="{E7C9F02C-48F4-374B-9092-5B927BC1BAC4}"/>
              </a:ext>
            </a:extLst>
          </p:cNvPr>
          <p:cNvSpPr>
            <a:spLocks noGrp="1"/>
          </p:cNvSpPr>
          <p:nvPr>
            <p:ph type="body" sz="quarter" idx="12"/>
          </p:nvPr>
        </p:nvSpPr>
        <p:spPr>
          <a:xfrm>
            <a:off x="6373260" y="1734531"/>
            <a:ext cx="5534259" cy="2644429"/>
          </a:xfrm>
        </p:spPr>
        <p:txBody>
          <a:bodyPr/>
          <a:lstStyle/>
          <a:p>
            <a:r>
              <a:rPr lang="en-US"/>
              <a:t>For estimates of non-CSC Section 313 chemicals under 1,000 pounds, a range code can be used*:</a:t>
            </a:r>
          </a:p>
          <a:p>
            <a:pPr lvl="1"/>
            <a:r>
              <a:rPr lang="en-US"/>
              <a:t>A= 1-10 pounds; B = 11-499 pounds; C = 500-999 pounds</a:t>
            </a:r>
          </a:p>
          <a:p>
            <a:pPr lvl="2"/>
            <a:r>
              <a:rPr lang="en-US" altLang="en-US" b="1"/>
              <a:t>Note: </a:t>
            </a:r>
            <a:r>
              <a:rPr lang="en-US" altLang="en-US"/>
              <a:t>If you enter a range code, TRI data tools used by the public will display the midpoint of the range (e.g., 5, 250, or 750 lb)</a:t>
            </a:r>
          </a:p>
        </p:txBody>
      </p:sp>
      <p:sp>
        <p:nvSpPr>
          <p:cNvPr id="6" name="TextBox 5"/>
          <p:cNvSpPr txBox="1">
            <a:spLocks noChangeArrowheads="1"/>
          </p:cNvSpPr>
          <p:nvPr/>
        </p:nvSpPr>
        <p:spPr bwMode="auto">
          <a:xfrm>
            <a:off x="6373259" y="4533285"/>
            <a:ext cx="553425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i="1">
                <a:solidFill>
                  <a:schemeClr val="bg1"/>
                </a:solidFill>
              </a:rPr>
              <a:t>Note that similar quantities reported in Section 8 of Form R must be actual values and not ranges. The Section 8 Calculator in TRI-</a:t>
            </a:r>
            <a:r>
              <a:rPr lang="en-US" altLang="en-US" sz="1400" i="1" err="1">
                <a:solidFill>
                  <a:schemeClr val="bg1"/>
                </a:solidFill>
              </a:rPr>
              <a:t>MEweb</a:t>
            </a:r>
            <a:r>
              <a:rPr lang="en-US" altLang="en-US" sz="1400" i="1">
                <a:solidFill>
                  <a:schemeClr val="bg1"/>
                </a:solidFill>
              </a:rPr>
              <a:t> will assume the midpoint of any ranges reported in Sections 5 and 6 when calculating quantities for Section 8. If you do not wish to use the midpoint of the range in Section 8 calculations, it is best to enter a value rather than a range in Section 5</a:t>
            </a:r>
          </a:p>
        </p:txBody>
      </p:sp>
      <p:sp>
        <p:nvSpPr>
          <p:cNvPr id="8" name="Rectangle 7">
            <a:extLst>
              <a:ext uri="{FF2B5EF4-FFF2-40B4-BE49-F238E27FC236}">
                <a16:creationId xmlns:a16="http://schemas.microsoft.com/office/drawing/2014/main" id="{C0350448-A4F9-C742-9E8B-7C2713075751}"/>
              </a:ext>
            </a:extLst>
          </p:cNvPr>
          <p:cNvSpPr/>
          <p:nvPr/>
        </p:nvSpPr>
        <p:spPr>
          <a:xfrm>
            <a:off x="6237408" y="4423204"/>
            <a:ext cx="352982" cy="369332"/>
          </a:xfrm>
          <a:prstGeom prst="rect">
            <a:avLst/>
          </a:prstGeom>
        </p:spPr>
        <p:txBody>
          <a:bodyPr wrap="none">
            <a:spAutoFit/>
          </a:bodyPr>
          <a:lstStyle/>
          <a:p>
            <a:r>
              <a:rPr lang="en-US" altLang="en-US" i="1">
                <a:solidFill>
                  <a:schemeClr val="bg1"/>
                </a:solidFill>
              </a:rPr>
              <a:t>* </a:t>
            </a:r>
            <a:endParaRPr lang="en-US"/>
          </a:p>
        </p:txBody>
      </p:sp>
    </p:spTree>
    <p:custDataLst>
      <p:tags r:id="rId1"/>
    </p:custDataLst>
    <p:extLst>
      <p:ext uri="{BB962C8B-B14F-4D97-AF65-F5344CB8AC3E}">
        <p14:creationId xmlns:p14="http://schemas.microsoft.com/office/powerpoint/2010/main" val="31007037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8" name="Rectangle 2"/>
          <p:cNvSpPr>
            <a:spLocks noGrp="1" noChangeArrowheads="1"/>
          </p:cNvSpPr>
          <p:nvPr>
            <p:ph type="title"/>
          </p:nvPr>
        </p:nvSpPr>
        <p:spPr/>
        <p:txBody>
          <a:bodyPr/>
          <a:lstStyle/>
          <a:p>
            <a:r>
              <a:rPr lang="en-US" altLang="en-US"/>
              <a:t>Data Precision (continued)</a:t>
            </a:r>
          </a:p>
        </p:txBody>
      </p:sp>
      <p:sp>
        <p:nvSpPr>
          <p:cNvPr id="80901" name="Rectangle 3"/>
          <p:cNvSpPr>
            <a:spLocks noGrp="1" noChangeArrowheads="1"/>
          </p:cNvSpPr>
          <p:nvPr>
            <p:ph type="body" sz="quarter" idx="10"/>
          </p:nvPr>
        </p:nvSpPr>
        <p:spPr>
          <a:xfrm>
            <a:off x="481013" y="1734532"/>
            <a:ext cx="11294427" cy="3996343"/>
          </a:xfrm>
        </p:spPr>
        <p:txBody>
          <a:bodyPr/>
          <a:lstStyle/>
          <a:p>
            <a:r>
              <a:rPr lang="en-US" altLang="en-US"/>
              <a:t>For </a:t>
            </a:r>
            <a:r>
              <a:rPr lang="en-US"/>
              <a:t>Chemicals of Special Concern</a:t>
            </a:r>
            <a:r>
              <a:rPr lang="en-US" altLang="en-US"/>
              <a:t>, facilities must report releases and other waste management quantities at a level of precision supported by the data and estimation techniques used.</a:t>
            </a:r>
          </a:p>
          <a:p>
            <a:r>
              <a:rPr lang="en-US" altLang="en-US"/>
              <a:t>For </a:t>
            </a:r>
            <a:r>
              <a:rPr lang="en-US"/>
              <a:t>Chemicals of Special Concern</a:t>
            </a:r>
            <a:r>
              <a:rPr lang="en-US" altLang="en-US"/>
              <a:t>, 0.1 pounds (100 micrograms for dioxins) is the smallest amount required to be reported.</a:t>
            </a:r>
          </a:p>
          <a:p>
            <a:pPr lvl="1"/>
            <a:r>
              <a:rPr lang="en-US" altLang="en-US"/>
              <a:t>Estimates &lt; 0.05 pounds (&lt; 50 micrograms for dioxins) can be rounded down to zero pounds</a:t>
            </a:r>
          </a:p>
          <a:p>
            <a:r>
              <a:rPr lang="en-US" altLang="en-US"/>
              <a:t>TRI-</a:t>
            </a:r>
            <a:r>
              <a:rPr lang="en-US" altLang="en-US" err="1"/>
              <a:t>MEweb</a:t>
            </a:r>
            <a:r>
              <a:rPr lang="en-US" altLang="en-US"/>
              <a:t> will allow for decimal reporting for </a:t>
            </a:r>
            <a:r>
              <a:rPr lang="en-US"/>
              <a:t>Chemicals of Special Concern </a:t>
            </a:r>
            <a:r>
              <a:rPr lang="en-US" altLang="en-US"/>
              <a:t>(e.g., 9.3 pounds, 0.2 pounds).</a:t>
            </a:r>
          </a:p>
        </p:txBody>
      </p:sp>
      <p:sp>
        <p:nvSpPr>
          <p:cNvPr id="4" name="Oval 3">
            <a:extLst>
              <a:ext uri="{FF2B5EF4-FFF2-40B4-BE49-F238E27FC236}">
                <a16:creationId xmlns:a16="http://schemas.microsoft.com/office/drawing/2014/main" id="{B7C95518-E8B4-5E42-B3DD-C60AB68781F5}"/>
              </a:ext>
            </a:extLst>
          </p:cNvPr>
          <p:cNvSpPr/>
          <p:nvPr/>
        </p:nvSpPr>
        <p:spPr>
          <a:xfrm>
            <a:off x="10874124" y="4921873"/>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5" name="Picture 4">
            <a:extLst>
              <a:ext uri="{FF2B5EF4-FFF2-40B4-BE49-F238E27FC236}">
                <a16:creationId xmlns:a16="http://schemas.microsoft.com/office/drawing/2014/main" id="{F756534D-175C-E54A-A94E-E726907F8CDB}"/>
              </a:ext>
            </a:extLst>
          </p:cNvPr>
          <p:cNvPicPr>
            <a:picLocks noChangeAspect="1"/>
          </p:cNvPicPr>
          <p:nvPr/>
        </p:nvPicPr>
        <p:blipFill>
          <a:blip r:embed="rId4"/>
          <a:stretch>
            <a:fillRect/>
          </a:stretch>
        </p:blipFill>
        <p:spPr>
          <a:xfrm>
            <a:off x="11171237" y="5121275"/>
            <a:ext cx="469900" cy="622300"/>
          </a:xfrm>
          <a:prstGeom prst="rect">
            <a:avLst/>
          </a:prstGeom>
        </p:spPr>
      </p:pic>
    </p:spTree>
    <p:custDataLst>
      <p:tags r:id="rId1"/>
    </p:custDataLst>
    <p:extLst>
      <p:ext uri="{BB962C8B-B14F-4D97-AF65-F5344CB8AC3E}">
        <p14:creationId xmlns:p14="http://schemas.microsoft.com/office/powerpoint/2010/main" val="34213363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6" name="Rectangle 2"/>
          <p:cNvSpPr>
            <a:spLocks noGrp="1" noChangeArrowheads="1"/>
          </p:cNvSpPr>
          <p:nvPr>
            <p:ph type="title"/>
          </p:nvPr>
        </p:nvSpPr>
        <p:spPr/>
        <p:txBody>
          <a:bodyPr/>
          <a:lstStyle/>
          <a:p>
            <a:r>
              <a:rPr lang="en-US" altLang="en-US"/>
              <a:t>“NA” vs. “0”</a:t>
            </a:r>
          </a:p>
        </p:txBody>
      </p:sp>
      <p:sp>
        <p:nvSpPr>
          <p:cNvPr id="81925" name="Rectangle 3"/>
          <p:cNvSpPr>
            <a:spLocks noGrp="1" noChangeArrowheads="1"/>
          </p:cNvSpPr>
          <p:nvPr>
            <p:ph type="body" sz="quarter" idx="10"/>
          </p:nvPr>
        </p:nvSpPr>
        <p:spPr/>
        <p:txBody>
          <a:bodyPr/>
          <a:lstStyle/>
          <a:p>
            <a:r>
              <a:rPr lang="en-US" altLang="en-US"/>
              <a:t>All data elements in Sections 5, 6, 7, and 8 must be completed. If you determine that there was no release, transfer, or waste management quantity:</a:t>
            </a:r>
          </a:p>
          <a:p>
            <a:pPr lvl="1"/>
            <a:r>
              <a:rPr lang="en-US" altLang="en-US"/>
              <a:t>Use “NA” (not applicable) when no possibility of the Section 313 chemical being released to or otherwise managed as waste in that media (e.g., facility has no on-site landfill; has not transferred any waste to an off-site location; has not performed on-site recycling) </a:t>
            </a:r>
            <a:r>
              <a:rPr lang="en-US" altLang="en-US" u="sng"/>
              <a:t>OR</a:t>
            </a:r>
          </a:p>
          <a:p>
            <a:pPr lvl="1"/>
            <a:r>
              <a:rPr lang="en-US" altLang="en-US"/>
              <a:t>Use “0” when no release occurs or &lt; 0.5 pounds of a </a:t>
            </a:r>
            <a:r>
              <a:rPr lang="en-US"/>
              <a:t>non-CSC</a:t>
            </a:r>
            <a:r>
              <a:rPr lang="en-US" altLang="en-US"/>
              <a:t> Section 313 chemical from a waste stream is directed towards that medium.</a:t>
            </a:r>
          </a:p>
          <a:p>
            <a:pPr lvl="2"/>
            <a:r>
              <a:rPr lang="en-US" altLang="en-US"/>
              <a:t>Example: Discharge to water is zero; however, release possible if control equipment fails.</a:t>
            </a:r>
          </a:p>
          <a:p>
            <a:pPr lvl="2"/>
            <a:r>
              <a:rPr lang="en-US" altLang="en-US"/>
              <a:t>Must indicate a Basis of Estimate code (i.e., M1, M2, C, E1, E2, O) for all numerical estimates, including “0.”</a:t>
            </a:r>
          </a:p>
          <a:p>
            <a:endParaRPr lang="en-US" altLang="en-US"/>
          </a:p>
        </p:txBody>
      </p:sp>
      <p:sp>
        <p:nvSpPr>
          <p:cNvPr id="4" name="Oval 3">
            <a:extLst>
              <a:ext uri="{FF2B5EF4-FFF2-40B4-BE49-F238E27FC236}">
                <a16:creationId xmlns:a16="http://schemas.microsoft.com/office/drawing/2014/main" id="{62E7F01B-C210-EF4A-B761-141619E35759}"/>
              </a:ext>
            </a:extLst>
          </p:cNvPr>
          <p:cNvSpPr/>
          <p:nvPr/>
        </p:nvSpPr>
        <p:spPr>
          <a:xfrm>
            <a:off x="10874124" y="4921873"/>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5" name="Picture 4">
            <a:extLst>
              <a:ext uri="{FF2B5EF4-FFF2-40B4-BE49-F238E27FC236}">
                <a16:creationId xmlns:a16="http://schemas.microsoft.com/office/drawing/2014/main" id="{554253EB-3959-A742-994B-22E76C262860}"/>
              </a:ext>
            </a:extLst>
          </p:cNvPr>
          <p:cNvPicPr>
            <a:picLocks noChangeAspect="1"/>
          </p:cNvPicPr>
          <p:nvPr/>
        </p:nvPicPr>
        <p:blipFill>
          <a:blip r:embed="rId4"/>
          <a:stretch>
            <a:fillRect/>
          </a:stretch>
        </p:blipFill>
        <p:spPr>
          <a:xfrm>
            <a:off x="11171237" y="5121275"/>
            <a:ext cx="469900" cy="622300"/>
          </a:xfrm>
          <a:prstGeom prst="rect">
            <a:avLst/>
          </a:prstGeom>
        </p:spPr>
      </p:pic>
    </p:spTree>
    <p:custDataLst>
      <p:tags r:id="rId1"/>
    </p:custDataLst>
    <p:extLst>
      <p:ext uri="{BB962C8B-B14F-4D97-AF65-F5344CB8AC3E}">
        <p14:creationId xmlns:p14="http://schemas.microsoft.com/office/powerpoint/2010/main" val="70945041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4" name="Rectangle 2"/>
          <p:cNvSpPr>
            <a:spLocks noGrp="1" noChangeArrowheads="1"/>
          </p:cNvSpPr>
          <p:nvPr>
            <p:ph type="title"/>
          </p:nvPr>
        </p:nvSpPr>
        <p:spPr/>
        <p:txBody>
          <a:bodyPr/>
          <a:lstStyle/>
          <a:p>
            <a:r>
              <a:rPr lang="en-US" altLang="en-US"/>
              <a:t>Basis of Estimate Codes</a:t>
            </a:r>
          </a:p>
        </p:txBody>
      </p:sp>
      <p:sp>
        <p:nvSpPr>
          <p:cNvPr id="84997" name="Rectangle 3"/>
          <p:cNvSpPr>
            <a:spLocks noGrp="1" noChangeArrowheads="1"/>
          </p:cNvSpPr>
          <p:nvPr>
            <p:ph type="body" sz="quarter" idx="10"/>
          </p:nvPr>
        </p:nvSpPr>
        <p:spPr>
          <a:xfrm>
            <a:off x="481013" y="1734532"/>
            <a:ext cx="6194107" cy="4251468"/>
          </a:xfrm>
        </p:spPr>
        <p:txBody>
          <a:bodyPr/>
          <a:lstStyle/>
          <a:p>
            <a:r>
              <a:rPr lang="en-US"/>
              <a:t>One of the following “Basis of Estimate” codes must be listed on the Form R for each </a:t>
            </a:r>
            <a:br>
              <a:rPr lang="en-US"/>
            </a:br>
            <a:r>
              <a:rPr lang="en-US"/>
              <a:t>release and off-site transfer quantity reported:</a:t>
            </a:r>
          </a:p>
          <a:p>
            <a:pPr lvl="1"/>
            <a:r>
              <a:rPr lang="en-US"/>
              <a:t>Continuous monitoring (M1)</a:t>
            </a:r>
          </a:p>
          <a:p>
            <a:pPr lvl="1"/>
            <a:r>
              <a:rPr lang="en-US"/>
              <a:t>Periodic or random monitoring (M2)</a:t>
            </a:r>
          </a:p>
          <a:p>
            <a:pPr lvl="1"/>
            <a:r>
              <a:rPr lang="en-US"/>
              <a:t>Mass balance calculation (C)</a:t>
            </a:r>
          </a:p>
          <a:p>
            <a:pPr lvl="1"/>
            <a:r>
              <a:rPr lang="en-US"/>
              <a:t>Published emissions factors (E1)</a:t>
            </a:r>
          </a:p>
          <a:p>
            <a:pPr lvl="1"/>
            <a:r>
              <a:rPr lang="en-US"/>
              <a:t>Site-specific emissions factors (E2)</a:t>
            </a:r>
          </a:p>
          <a:p>
            <a:pPr lvl="1"/>
            <a:r>
              <a:rPr lang="en-US"/>
              <a:t>Engineering calculations (O)</a:t>
            </a:r>
          </a:p>
          <a:p>
            <a:pPr lvl="2"/>
            <a:r>
              <a:rPr lang="en-US"/>
              <a:t>Everything NOT M1, M2, C, E1 or E2 above, such as:</a:t>
            </a:r>
          </a:p>
          <a:p>
            <a:pPr lvl="3"/>
            <a:r>
              <a:rPr lang="en-US" sz="1600"/>
              <a:t>Best engineering judgment</a:t>
            </a:r>
          </a:p>
          <a:p>
            <a:pPr lvl="3"/>
            <a:r>
              <a:rPr lang="en-US" sz="1600"/>
              <a:t>Estimated removal efficiencies</a:t>
            </a:r>
          </a:p>
          <a:p>
            <a:pPr lvl="3"/>
            <a:r>
              <a:rPr lang="en-US" sz="1600"/>
              <a:t>Non-chemical-specific and non-published emission factors</a:t>
            </a:r>
          </a:p>
        </p:txBody>
      </p:sp>
      <p:sp>
        <p:nvSpPr>
          <p:cNvPr id="9" name="Rectangle 3">
            <a:extLst>
              <a:ext uri="{FF2B5EF4-FFF2-40B4-BE49-F238E27FC236}">
                <a16:creationId xmlns:a16="http://schemas.microsoft.com/office/drawing/2014/main" id="{B100A433-880E-2748-8F4D-D0B83551E856}"/>
              </a:ext>
            </a:extLst>
          </p:cNvPr>
          <p:cNvSpPr txBox="1">
            <a:spLocks noChangeArrowheads="1"/>
          </p:cNvSpPr>
          <p:nvPr/>
        </p:nvSpPr>
        <p:spPr>
          <a:xfrm>
            <a:off x="7356896" y="1734532"/>
            <a:ext cx="4342665" cy="4251468"/>
          </a:xfrm>
          <a:prstGeom prst="rect">
            <a:avLst/>
          </a:prstGeom>
        </p:spPr>
        <p:txBody>
          <a:bodyPr/>
          <a:lstStyle>
            <a:lvl1pPr marL="0" indent="0" algn="l" defTabSz="914400" rtl="0" eaLnBrk="1" latinLnBrk="0" hangingPunct="1">
              <a:lnSpc>
                <a:spcPct val="100000"/>
              </a:lnSpc>
              <a:spcBef>
                <a:spcPts val="1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0"/>
              </a:spcAft>
              <a:buFont typeface="Arial" panose="020B0604020202020204" pitchFamily="34" charset="0"/>
              <a:buChar char="•"/>
              <a:defRPr sz="1600" i="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Use the code on the Form R for the method used to estimate the largest portion of the release.</a:t>
            </a:r>
          </a:p>
        </p:txBody>
      </p:sp>
      <p:sp>
        <p:nvSpPr>
          <p:cNvPr id="10" name="Oval 9">
            <a:extLst>
              <a:ext uri="{FF2B5EF4-FFF2-40B4-BE49-F238E27FC236}">
                <a16:creationId xmlns:a16="http://schemas.microsoft.com/office/drawing/2014/main" id="{C1C00BD2-B984-BB40-B536-FDAA83D0496C}"/>
              </a:ext>
            </a:extLst>
          </p:cNvPr>
          <p:cNvSpPr/>
          <p:nvPr/>
        </p:nvSpPr>
        <p:spPr>
          <a:xfrm>
            <a:off x="10874124" y="4921873"/>
            <a:ext cx="1064127" cy="10641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11" name="Picture 10">
            <a:extLst>
              <a:ext uri="{FF2B5EF4-FFF2-40B4-BE49-F238E27FC236}">
                <a16:creationId xmlns:a16="http://schemas.microsoft.com/office/drawing/2014/main" id="{6AACC522-8CC2-7842-925C-7377D02CA6A2}"/>
              </a:ext>
            </a:extLst>
          </p:cNvPr>
          <p:cNvPicPr>
            <a:picLocks noChangeAspect="1"/>
          </p:cNvPicPr>
          <p:nvPr/>
        </p:nvPicPr>
        <p:blipFill>
          <a:blip r:embed="rId4"/>
          <a:stretch>
            <a:fillRect/>
          </a:stretch>
        </p:blipFill>
        <p:spPr>
          <a:xfrm>
            <a:off x="11171237" y="5121275"/>
            <a:ext cx="469900" cy="622300"/>
          </a:xfrm>
          <a:prstGeom prst="rect">
            <a:avLst/>
          </a:prstGeom>
        </p:spPr>
      </p:pic>
      <p:sp>
        <p:nvSpPr>
          <p:cNvPr id="12" name="Rectangle 11">
            <a:extLst>
              <a:ext uri="{FF2B5EF4-FFF2-40B4-BE49-F238E27FC236}">
                <a16:creationId xmlns:a16="http://schemas.microsoft.com/office/drawing/2014/main" id="{98F0AF96-D958-4B49-876E-83F2D36EA81F}"/>
              </a:ext>
            </a:extLst>
          </p:cNvPr>
          <p:cNvSpPr/>
          <p:nvPr/>
        </p:nvSpPr>
        <p:spPr>
          <a:xfrm rot="5400000">
            <a:off x="5516591" y="3394974"/>
            <a:ext cx="2998834" cy="54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033448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8" name="Rectangle 2"/>
          <p:cNvSpPr>
            <a:spLocks noGrp="1" noChangeArrowheads="1"/>
          </p:cNvSpPr>
          <p:nvPr>
            <p:ph type="title"/>
          </p:nvPr>
        </p:nvSpPr>
        <p:spPr>
          <a:xfrm>
            <a:off x="480767" y="386498"/>
            <a:ext cx="5147873" cy="744717"/>
          </a:xfrm>
        </p:spPr>
        <p:txBody>
          <a:bodyPr>
            <a:noAutofit/>
          </a:bodyPr>
          <a:lstStyle/>
          <a:p>
            <a:r>
              <a:rPr lang="en-US" altLang="en-US"/>
              <a:t>Estimating Releases When No Data Available</a:t>
            </a:r>
          </a:p>
        </p:txBody>
      </p:sp>
      <p:sp>
        <p:nvSpPr>
          <p:cNvPr id="5" name="Text Placeholder 4">
            <a:extLst>
              <a:ext uri="{FF2B5EF4-FFF2-40B4-BE49-F238E27FC236}">
                <a16:creationId xmlns:a16="http://schemas.microsoft.com/office/drawing/2014/main" id="{9BC7BDE9-7755-D141-ADB2-1FEF49F9BCD0}"/>
              </a:ext>
            </a:extLst>
          </p:cNvPr>
          <p:cNvSpPr>
            <a:spLocks noGrp="1"/>
          </p:cNvSpPr>
          <p:nvPr>
            <p:ph type="body" sz="quarter" idx="11"/>
          </p:nvPr>
        </p:nvSpPr>
        <p:spPr>
          <a:xfrm>
            <a:off x="481013" y="1815286"/>
            <a:ext cx="6224587" cy="3843833"/>
          </a:xfrm>
        </p:spPr>
        <p:txBody>
          <a:bodyPr/>
          <a:lstStyle/>
          <a:p>
            <a:r>
              <a:rPr lang="en-US" altLang="en-US"/>
              <a:t>Example</a:t>
            </a:r>
          </a:p>
          <a:p>
            <a:r>
              <a:rPr lang="en-US" altLang="en-US"/>
              <a:t>Metal dust observed on floor near or within metalworking operation indicates fugitive air emission occurring and possible transfer off-site; however, no additional data are available:</a:t>
            </a:r>
          </a:p>
          <a:p>
            <a:pPr lvl="1"/>
            <a:r>
              <a:rPr lang="en-US" altLang="en-US"/>
              <a:t>Work with operations personnel familiar with the </a:t>
            </a:r>
            <a:br>
              <a:rPr lang="en-US" altLang="en-US"/>
            </a:br>
            <a:r>
              <a:rPr lang="en-US" altLang="en-US"/>
              <a:t>operation to gather relevant information about the </a:t>
            </a:r>
            <a:br>
              <a:rPr lang="en-US" altLang="en-US"/>
            </a:br>
            <a:r>
              <a:rPr lang="en-US" altLang="en-US"/>
              <a:t>releases or waste generation.</a:t>
            </a:r>
          </a:p>
          <a:p>
            <a:pPr lvl="1"/>
            <a:r>
              <a:rPr lang="en-US" altLang="en-US"/>
              <a:t>Document the calculations performed and keep records for future reporting and in case of audit.</a:t>
            </a:r>
          </a:p>
          <a:p>
            <a:pPr lvl="1"/>
            <a:r>
              <a:rPr lang="en-US" altLang="en-US"/>
              <a:t>Basis of Estimate code 'O' will likely be used.</a:t>
            </a:r>
          </a:p>
          <a:p>
            <a:pPr lvl="1"/>
            <a:r>
              <a:rPr lang="en-US" altLang="en-US"/>
              <a:t>Range codes may be used in some situations.</a:t>
            </a:r>
          </a:p>
        </p:txBody>
      </p:sp>
      <p:sp>
        <p:nvSpPr>
          <p:cNvPr id="14" name="Triangle 13">
            <a:extLst>
              <a:ext uri="{FF2B5EF4-FFF2-40B4-BE49-F238E27FC236}">
                <a16:creationId xmlns:a16="http://schemas.microsoft.com/office/drawing/2014/main" id="{724D9986-1440-084D-9329-C1C035317D97}"/>
              </a:ext>
            </a:extLst>
          </p:cNvPr>
          <p:cNvSpPr/>
          <p:nvPr/>
        </p:nvSpPr>
        <p:spPr>
          <a:xfrm rot="5400000">
            <a:off x="300386" y="1939708"/>
            <a:ext cx="225431" cy="13532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2298699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5" name="Title 1"/>
          <p:cNvSpPr>
            <a:spLocks noGrp="1"/>
          </p:cNvSpPr>
          <p:nvPr>
            <p:ph type="title"/>
          </p:nvPr>
        </p:nvSpPr>
        <p:spPr/>
        <p:txBody>
          <a:bodyPr/>
          <a:lstStyle/>
          <a:p>
            <a:r>
              <a:rPr lang="en-US" altLang="en-US"/>
              <a:t>Release or Disposal Quantity Entering Each Medium</a:t>
            </a:r>
          </a:p>
        </p:txBody>
      </p:sp>
      <p:sp>
        <p:nvSpPr>
          <p:cNvPr id="2" name="Content Placeholder 1"/>
          <p:cNvSpPr>
            <a:spLocks noGrp="1"/>
          </p:cNvSpPr>
          <p:nvPr>
            <p:ph type="body" sz="quarter" idx="10"/>
          </p:nvPr>
        </p:nvSpPr>
        <p:spPr>
          <a:xfrm>
            <a:off x="481014" y="3597888"/>
            <a:ext cx="3295854" cy="2378075"/>
          </a:xfrm>
        </p:spPr>
        <p:txBody>
          <a:bodyPr/>
          <a:lstStyle/>
          <a:p>
            <a:r>
              <a:rPr lang="en-US" altLang="en-US"/>
              <a:t>Air: </a:t>
            </a:r>
          </a:p>
          <a:p>
            <a:pPr lvl="1"/>
            <a:r>
              <a:rPr lang="en-US" altLang="en-US"/>
              <a:t>Fugitive or Non-Point Air Emissions (Section 5.1)</a:t>
            </a:r>
          </a:p>
          <a:p>
            <a:pPr lvl="1"/>
            <a:r>
              <a:rPr lang="en-US" altLang="en-US"/>
              <a:t>Stack or Point Air Emissions (Section 5.2)</a:t>
            </a:r>
          </a:p>
        </p:txBody>
      </p:sp>
      <p:sp>
        <p:nvSpPr>
          <p:cNvPr id="8" name="Text Placeholder 7">
            <a:extLst>
              <a:ext uri="{FF2B5EF4-FFF2-40B4-BE49-F238E27FC236}">
                <a16:creationId xmlns:a16="http://schemas.microsoft.com/office/drawing/2014/main" id="{39E16418-08BA-554D-BF12-5F0D8F00F308}"/>
              </a:ext>
            </a:extLst>
          </p:cNvPr>
          <p:cNvSpPr>
            <a:spLocks noGrp="1"/>
          </p:cNvSpPr>
          <p:nvPr>
            <p:ph type="body" sz="quarter" idx="11"/>
          </p:nvPr>
        </p:nvSpPr>
        <p:spPr>
          <a:xfrm>
            <a:off x="4431888" y="3597888"/>
            <a:ext cx="3451199" cy="2378075"/>
          </a:xfrm>
        </p:spPr>
        <p:txBody>
          <a:bodyPr/>
          <a:lstStyle/>
          <a:p>
            <a:r>
              <a:rPr lang="en-US" altLang="en-US"/>
              <a:t>Water:</a:t>
            </a:r>
          </a:p>
          <a:p>
            <a:pPr lvl="1"/>
            <a:r>
              <a:rPr lang="en-US" altLang="en-US"/>
              <a:t>Discharges to Receiving Streams or Water Bodies (Section 5.3)</a:t>
            </a:r>
          </a:p>
        </p:txBody>
      </p:sp>
      <p:sp>
        <p:nvSpPr>
          <p:cNvPr id="9" name="Text Placeholder 8">
            <a:extLst>
              <a:ext uri="{FF2B5EF4-FFF2-40B4-BE49-F238E27FC236}">
                <a16:creationId xmlns:a16="http://schemas.microsoft.com/office/drawing/2014/main" id="{40514715-D793-C748-917D-811A0C1668FC}"/>
              </a:ext>
            </a:extLst>
          </p:cNvPr>
          <p:cNvSpPr>
            <a:spLocks noGrp="1"/>
          </p:cNvSpPr>
          <p:nvPr>
            <p:ph type="body" sz="quarter" idx="12"/>
          </p:nvPr>
        </p:nvSpPr>
        <p:spPr>
          <a:xfrm>
            <a:off x="8481419" y="3597888"/>
            <a:ext cx="3352772" cy="2378075"/>
          </a:xfrm>
        </p:spPr>
        <p:txBody>
          <a:bodyPr/>
          <a:lstStyle/>
          <a:p>
            <a:r>
              <a:rPr lang="en-US" altLang="en-US"/>
              <a:t>Land:</a:t>
            </a:r>
          </a:p>
          <a:p>
            <a:pPr lvl="1"/>
            <a:r>
              <a:rPr lang="en-US" altLang="en-US"/>
              <a:t>Underground Injection Wells (Section 5.4)</a:t>
            </a:r>
          </a:p>
          <a:p>
            <a:pPr lvl="1"/>
            <a:r>
              <a:rPr lang="en-US" altLang="en-US"/>
              <a:t>Disposal to Land On-site (Section 5.5)</a:t>
            </a:r>
          </a:p>
        </p:txBody>
      </p:sp>
      <p:sp>
        <p:nvSpPr>
          <p:cNvPr id="181252" name="Rectangle 2"/>
          <p:cNvSpPr>
            <a:spLocks noChangeArrowheads="1"/>
          </p:cNvSpPr>
          <p:nvPr/>
        </p:nvSpPr>
        <p:spPr bwMode="auto">
          <a:xfrm>
            <a:off x="2209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81253" name="Rectangle 3"/>
          <p:cNvSpPr>
            <a:spLocks noChangeArrowheads="1"/>
          </p:cNvSpPr>
          <p:nvPr/>
        </p:nvSpPr>
        <p:spPr bwMode="auto">
          <a:xfrm>
            <a:off x="4648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0" rIns="91421" bIns="4571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 name="Rectangle 4">
            <a:extLst>
              <a:ext uri="{FF2B5EF4-FFF2-40B4-BE49-F238E27FC236}">
                <a16:creationId xmlns:a16="http://schemas.microsoft.com/office/drawing/2014/main" id="{2F67356A-078F-8B4B-8F8D-C2867DC94478}"/>
              </a:ext>
            </a:extLst>
          </p:cNvPr>
          <p:cNvSpPr/>
          <p:nvPr/>
        </p:nvSpPr>
        <p:spPr>
          <a:xfrm>
            <a:off x="501378" y="1714824"/>
            <a:ext cx="11487422" cy="356251"/>
          </a:xfrm>
          <a:prstGeom prst="rect">
            <a:avLst/>
          </a:prstGeom>
        </p:spPr>
        <p:txBody>
          <a:bodyPr wrap="square">
            <a:spAutoFit/>
          </a:bodyPr>
          <a:lstStyle/>
          <a:p>
            <a:pPr>
              <a:lnSpc>
                <a:spcPct val="85000"/>
              </a:lnSpc>
              <a:spcBef>
                <a:spcPct val="40000"/>
              </a:spcBef>
              <a:defRPr/>
            </a:pPr>
            <a:r>
              <a:rPr lang="en-US" altLang="en-US" sz="2000" b="1">
                <a:solidFill>
                  <a:schemeClr val="bg1"/>
                </a:solidFill>
              </a:rPr>
              <a:t>Report total releases or disposal of the chemical to each environmental medium on-site (Section 5):</a:t>
            </a:r>
          </a:p>
        </p:txBody>
      </p:sp>
      <p:sp>
        <p:nvSpPr>
          <p:cNvPr id="10" name="Rectangle 9">
            <a:extLst>
              <a:ext uri="{FF2B5EF4-FFF2-40B4-BE49-F238E27FC236}">
                <a16:creationId xmlns:a16="http://schemas.microsoft.com/office/drawing/2014/main" id="{5AB613C9-5A5B-C943-A10B-EC080EFEF853}"/>
              </a:ext>
            </a:extLst>
          </p:cNvPr>
          <p:cNvSpPr/>
          <p:nvPr/>
        </p:nvSpPr>
        <p:spPr>
          <a:xfrm>
            <a:off x="357809" y="5512017"/>
            <a:ext cx="11487422" cy="400110"/>
          </a:xfrm>
          <a:prstGeom prst="rect">
            <a:avLst/>
          </a:prstGeom>
        </p:spPr>
        <p:txBody>
          <a:bodyPr wrap="square">
            <a:spAutoFit/>
          </a:bodyPr>
          <a:lstStyle/>
          <a:p>
            <a:r>
              <a:rPr lang="en-US" altLang="en-US" sz="2000" b="1">
                <a:solidFill>
                  <a:schemeClr val="bg1"/>
                </a:solidFill>
                <a:latin typeface="Arial" panose="020B0604020202020204" pitchFamily="34" charset="0"/>
                <a:cs typeface="Arial" panose="020B0604020202020204" pitchFamily="34" charset="0"/>
              </a:rPr>
              <a:t>Quantities reported should reflect the sum of all annual releases or disposal from all sources.</a:t>
            </a:r>
          </a:p>
        </p:txBody>
      </p:sp>
      <p:sp>
        <p:nvSpPr>
          <p:cNvPr id="19" name="Oval 18">
            <a:extLst>
              <a:ext uri="{FF2B5EF4-FFF2-40B4-BE49-F238E27FC236}">
                <a16:creationId xmlns:a16="http://schemas.microsoft.com/office/drawing/2014/main" id="{0A8E59AF-C65C-1D4D-94B2-04166240ABD9}"/>
              </a:ext>
            </a:extLst>
          </p:cNvPr>
          <p:cNvSpPr/>
          <p:nvPr/>
        </p:nvSpPr>
        <p:spPr>
          <a:xfrm>
            <a:off x="480766" y="2276037"/>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20" name="Oval 19">
            <a:extLst>
              <a:ext uri="{FF2B5EF4-FFF2-40B4-BE49-F238E27FC236}">
                <a16:creationId xmlns:a16="http://schemas.microsoft.com/office/drawing/2014/main" id="{FD85A9E0-833C-7D4B-8A17-5A58BFE6CBB0}"/>
              </a:ext>
            </a:extLst>
          </p:cNvPr>
          <p:cNvSpPr/>
          <p:nvPr/>
        </p:nvSpPr>
        <p:spPr>
          <a:xfrm>
            <a:off x="4431888" y="2279227"/>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21" name="Oval 20">
            <a:extLst>
              <a:ext uri="{FF2B5EF4-FFF2-40B4-BE49-F238E27FC236}">
                <a16:creationId xmlns:a16="http://schemas.microsoft.com/office/drawing/2014/main" id="{20548453-4772-F74D-A6B4-4C7E8A59463E}"/>
              </a:ext>
            </a:extLst>
          </p:cNvPr>
          <p:cNvSpPr/>
          <p:nvPr/>
        </p:nvSpPr>
        <p:spPr>
          <a:xfrm>
            <a:off x="8434928" y="2279227"/>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4" name="Picture 3">
            <a:extLst>
              <a:ext uri="{FF2B5EF4-FFF2-40B4-BE49-F238E27FC236}">
                <a16:creationId xmlns:a16="http://schemas.microsoft.com/office/drawing/2014/main" id="{05213AD5-BFDE-6847-A4DD-23A2D8A93C54}"/>
              </a:ext>
            </a:extLst>
          </p:cNvPr>
          <p:cNvPicPr>
            <a:picLocks noChangeAspect="1"/>
          </p:cNvPicPr>
          <p:nvPr/>
        </p:nvPicPr>
        <p:blipFill>
          <a:blip r:embed="rId4"/>
          <a:stretch>
            <a:fillRect/>
          </a:stretch>
        </p:blipFill>
        <p:spPr>
          <a:xfrm>
            <a:off x="794209" y="2481505"/>
            <a:ext cx="622300" cy="698500"/>
          </a:xfrm>
          <a:prstGeom prst="rect">
            <a:avLst/>
          </a:prstGeom>
        </p:spPr>
      </p:pic>
      <p:pic>
        <p:nvPicPr>
          <p:cNvPr id="6" name="Picture 5">
            <a:extLst>
              <a:ext uri="{FF2B5EF4-FFF2-40B4-BE49-F238E27FC236}">
                <a16:creationId xmlns:a16="http://schemas.microsoft.com/office/drawing/2014/main" id="{5BB5AAE7-482A-B74B-987A-0268355852FC}"/>
              </a:ext>
            </a:extLst>
          </p:cNvPr>
          <p:cNvPicPr>
            <a:picLocks noChangeAspect="1"/>
          </p:cNvPicPr>
          <p:nvPr/>
        </p:nvPicPr>
        <p:blipFill>
          <a:blip r:embed="rId5"/>
          <a:stretch>
            <a:fillRect/>
          </a:stretch>
        </p:blipFill>
        <p:spPr>
          <a:xfrm>
            <a:off x="4570210" y="2489450"/>
            <a:ext cx="894155" cy="730227"/>
          </a:xfrm>
          <a:prstGeom prst="rect">
            <a:avLst/>
          </a:prstGeom>
        </p:spPr>
      </p:pic>
      <p:pic>
        <p:nvPicPr>
          <p:cNvPr id="11" name="Picture 10">
            <a:extLst>
              <a:ext uri="{FF2B5EF4-FFF2-40B4-BE49-F238E27FC236}">
                <a16:creationId xmlns:a16="http://schemas.microsoft.com/office/drawing/2014/main" id="{D60537C5-DCEC-134C-9766-7C54B0BBCA76}"/>
              </a:ext>
            </a:extLst>
          </p:cNvPr>
          <p:cNvPicPr>
            <a:picLocks noChangeAspect="1"/>
          </p:cNvPicPr>
          <p:nvPr/>
        </p:nvPicPr>
        <p:blipFill>
          <a:blip r:embed="rId6"/>
          <a:stretch>
            <a:fillRect/>
          </a:stretch>
        </p:blipFill>
        <p:spPr>
          <a:xfrm>
            <a:off x="8784198" y="2514373"/>
            <a:ext cx="495300" cy="673100"/>
          </a:xfrm>
          <a:prstGeom prst="rect">
            <a:avLst/>
          </a:prstGeom>
        </p:spPr>
      </p:pic>
    </p:spTree>
    <p:custDataLst>
      <p:tags r:id="rId1"/>
    </p:custDataLst>
    <p:extLst>
      <p:ext uri="{BB962C8B-B14F-4D97-AF65-F5344CB8AC3E}">
        <p14:creationId xmlns:p14="http://schemas.microsoft.com/office/powerpoint/2010/main" val="28924653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0" name="Rectangle 2"/>
          <p:cNvSpPr>
            <a:spLocks noGrp="1" noChangeArrowheads="1"/>
          </p:cNvSpPr>
          <p:nvPr>
            <p:ph type="title"/>
          </p:nvPr>
        </p:nvSpPr>
        <p:spPr/>
        <p:txBody>
          <a:bodyPr/>
          <a:lstStyle/>
          <a:p>
            <a:r>
              <a:rPr lang="en-US" altLang="en-US"/>
              <a:t>On-Site Air Emissions</a:t>
            </a:r>
          </a:p>
        </p:txBody>
      </p:sp>
      <p:sp>
        <p:nvSpPr>
          <p:cNvPr id="2" name="Text Placeholder 1">
            <a:extLst>
              <a:ext uri="{FF2B5EF4-FFF2-40B4-BE49-F238E27FC236}">
                <a16:creationId xmlns:a16="http://schemas.microsoft.com/office/drawing/2014/main" id="{593224E1-3ECD-D542-8F0D-4EA772AD5786}"/>
              </a:ext>
            </a:extLst>
          </p:cNvPr>
          <p:cNvSpPr>
            <a:spLocks noGrp="1"/>
          </p:cNvSpPr>
          <p:nvPr>
            <p:ph type="body" sz="quarter" idx="10"/>
          </p:nvPr>
        </p:nvSpPr>
        <p:spPr>
          <a:xfrm>
            <a:off x="481013" y="1734532"/>
            <a:ext cx="10501947" cy="3996343"/>
          </a:xfrm>
        </p:spPr>
        <p:txBody>
          <a:bodyPr/>
          <a:lstStyle/>
          <a:p>
            <a:r>
              <a:rPr lang="en-US" altLang="en-US"/>
              <a:t>Enter total fugitive releases of the Section 313 chemical, including leaks, evaporative losses, building ventilation, or other non-point air emissions (Section 5.1).</a:t>
            </a:r>
          </a:p>
          <a:p>
            <a:r>
              <a:rPr lang="en-US" altLang="en-US"/>
              <a:t>Enter total releases to air from point sources, including stacks, vents, pipes, ducts, storage tanks, or other confined air streams (Section 5.2).</a:t>
            </a:r>
          </a:p>
          <a:p>
            <a:r>
              <a:rPr lang="en-US" altLang="en-US"/>
              <a:t>Data sources commonly used for air emissions calculations.</a:t>
            </a:r>
          </a:p>
          <a:p>
            <a:pPr lvl="1"/>
            <a:r>
              <a:rPr lang="en-US" altLang="en-US"/>
              <a:t>Air permit applications</a:t>
            </a:r>
          </a:p>
          <a:p>
            <a:pPr lvl="1"/>
            <a:r>
              <a:rPr lang="en-US" altLang="en-US"/>
              <a:t>CAA Title V air inventories</a:t>
            </a:r>
          </a:p>
          <a:p>
            <a:pPr lvl="1"/>
            <a:r>
              <a:rPr lang="en-US" altLang="en-US"/>
              <a:t>Process and production data</a:t>
            </a:r>
          </a:p>
          <a:p>
            <a:pPr lvl="1"/>
            <a:r>
              <a:rPr lang="en-US" altLang="en-US"/>
              <a:t>Published emission factors</a:t>
            </a:r>
          </a:p>
          <a:p>
            <a:pPr lvl="1"/>
            <a:r>
              <a:rPr lang="en-US" altLang="en-US"/>
              <a:t>Facility-specific monitoring data and emissions factors</a:t>
            </a:r>
          </a:p>
          <a:p>
            <a:pPr lvl="1"/>
            <a:endParaRPr lang="en-US" altLang="en-US"/>
          </a:p>
          <a:p>
            <a:endParaRPr lang="en-US"/>
          </a:p>
        </p:txBody>
      </p:sp>
      <p:sp>
        <p:nvSpPr>
          <p:cNvPr id="10" name="Oval 9">
            <a:extLst>
              <a:ext uri="{FF2B5EF4-FFF2-40B4-BE49-F238E27FC236}">
                <a16:creationId xmlns:a16="http://schemas.microsoft.com/office/drawing/2014/main" id="{A92A453C-B069-A649-A885-EF31164BE53F}"/>
              </a:ext>
            </a:extLst>
          </p:cNvPr>
          <p:cNvSpPr/>
          <p:nvPr/>
        </p:nvSpPr>
        <p:spPr>
          <a:xfrm>
            <a:off x="10650926" y="4900922"/>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6" name="Picture 5">
            <a:extLst>
              <a:ext uri="{FF2B5EF4-FFF2-40B4-BE49-F238E27FC236}">
                <a16:creationId xmlns:a16="http://schemas.microsoft.com/office/drawing/2014/main" id="{E5EFFDF0-D657-4442-9022-FF27655837C6}"/>
              </a:ext>
            </a:extLst>
          </p:cNvPr>
          <p:cNvPicPr>
            <a:picLocks noChangeAspect="1"/>
          </p:cNvPicPr>
          <p:nvPr/>
        </p:nvPicPr>
        <p:blipFill>
          <a:blip r:embed="rId4"/>
          <a:stretch>
            <a:fillRect/>
          </a:stretch>
        </p:blipFill>
        <p:spPr>
          <a:xfrm>
            <a:off x="10982960" y="5120511"/>
            <a:ext cx="622300" cy="698500"/>
          </a:xfrm>
          <a:prstGeom prst="rect">
            <a:avLst/>
          </a:prstGeom>
        </p:spPr>
      </p:pic>
    </p:spTree>
    <p:custDataLst>
      <p:tags r:id="rId1"/>
    </p:custDataLst>
    <p:extLst>
      <p:ext uri="{BB962C8B-B14F-4D97-AF65-F5344CB8AC3E}">
        <p14:creationId xmlns:p14="http://schemas.microsoft.com/office/powerpoint/2010/main" val="347790496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6" name="Rectangle 2"/>
          <p:cNvSpPr>
            <a:spLocks noGrp="1" noChangeArrowheads="1"/>
          </p:cNvSpPr>
          <p:nvPr>
            <p:ph type="title"/>
          </p:nvPr>
        </p:nvSpPr>
        <p:spPr/>
        <p:txBody>
          <a:bodyPr/>
          <a:lstStyle/>
          <a:p>
            <a:r>
              <a:rPr lang="en-US" altLang="en-US"/>
              <a:t>On-Site Wastewater Discharges</a:t>
            </a:r>
          </a:p>
        </p:txBody>
      </p:sp>
      <p:sp>
        <p:nvSpPr>
          <p:cNvPr id="3" name="Text Placeholder 2">
            <a:extLst>
              <a:ext uri="{FF2B5EF4-FFF2-40B4-BE49-F238E27FC236}">
                <a16:creationId xmlns:a16="http://schemas.microsoft.com/office/drawing/2014/main" id="{39BAC44E-9733-1445-8911-2E5ABBBE7E9A}"/>
              </a:ext>
            </a:extLst>
          </p:cNvPr>
          <p:cNvSpPr>
            <a:spLocks noGrp="1"/>
          </p:cNvSpPr>
          <p:nvPr>
            <p:ph type="body" sz="quarter" idx="10"/>
          </p:nvPr>
        </p:nvSpPr>
        <p:spPr>
          <a:xfrm>
            <a:off x="481013" y="1734533"/>
            <a:ext cx="10705147" cy="2928908"/>
          </a:xfrm>
        </p:spPr>
        <p:txBody>
          <a:bodyPr/>
          <a:lstStyle/>
          <a:p>
            <a:r>
              <a:rPr lang="en-US" altLang="en-US"/>
              <a:t>Releases to streams or water bodies (Section 5.3)</a:t>
            </a:r>
          </a:p>
          <a:p>
            <a:pPr lvl="1"/>
            <a:r>
              <a:rPr lang="en-US" altLang="en-US"/>
              <a:t>Use the map provided in TRI-</a:t>
            </a:r>
            <a:r>
              <a:rPr lang="en-US" altLang="en-US" err="1"/>
              <a:t>MEweb</a:t>
            </a:r>
            <a:r>
              <a:rPr lang="en-US" altLang="en-US"/>
              <a:t> to select the receiving </a:t>
            </a:r>
            <a:r>
              <a:rPr lang="en-US" altLang="en-US" b="1"/>
              <a:t>Stream or Water Body Name</a:t>
            </a:r>
            <a:r>
              <a:rPr lang="en-US" altLang="en-US"/>
              <a:t>. Select as many unique receiving streams or water bodies as needed. If not found, manually enter the name.</a:t>
            </a:r>
          </a:p>
          <a:p>
            <a:pPr lvl="1"/>
            <a:r>
              <a:rPr lang="en-US" altLang="en-US"/>
              <a:t>TRI-</a:t>
            </a:r>
            <a:r>
              <a:rPr lang="en-US" altLang="en-US" err="1"/>
              <a:t>MEweb</a:t>
            </a:r>
            <a:r>
              <a:rPr lang="en-US" altLang="en-US"/>
              <a:t> will automatically provide the </a:t>
            </a:r>
            <a:r>
              <a:rPr lang="en-US" altLang="en-US" b="1"/>
              <a:t>Reach Code </a:t>
            </a:r>
            <a:r>
              <a:rPr lang="en-US" altLang="en-US"/>
              <a:t>(optional), that describes the specific outfall location. </a:t>
            </a:r>
          </a:p>
          <a:p>
            <a:pPr lvl="1"/>
            <a:r>
              <a:rPr lang="en-US" altLang="en-US"/>
              <a:t>Enter the </a:t>
            </a:r>
            <a:r>
              <a:rPr lang="en-US" altLang="en-US" b="1"/>
              <a:t>Total Quantity </a:t>
            </a:r>
            <a:r>
              <a:rPr lang="en-US" altLang="en-US"/>
              <a:t>of the Section 313 chemical released to each receiving stream or water body.</a:t>
            </a:r>
          </a:p>
          <a:p>
            <a:pPr lvl="1"/>
            <a:r>
              <a:rPr lang="en-US" altLang="en-US"/>
              <a:t>Enter the numeric </a:t>
            </a:r>
            <a:r>
              <a:rPr lang="en-US" altLang="en-US" b="1"/>
              <a:t>Basis of Estimate </a:t>
            </a:r>
            <a:r>
              <a:rPr lang="en-US" altLang="en-US"/>
              <a:t>code.</a:t>
            </a:r>
          </a:p>
          <a:p>
            <a:pPr lvl="1"/>
            <a:r>
              <a:rPr lang="en-US" altLang="en-US"/>
              <a:t>Indicate </a:t>
            </a:r>
            <a:r>
              <a:rPr lang="en-US" altLang="en-US" b="1"/>
              <a:t>Percentage from Stormwater </a:t>
            </a:r>
            <a:r>
              <a:rPr lang="en-US" altLang="en-US"/>
              <a:t>of total quantity released (choose NA if not applicable).</a:t>
            </a:r>
          </a:p>
          <a:p>
            <a:pPr lvl="1"/>
            <a:r>
              <a:rPr lang="en-US" altLang="en-US"/>
              <a:t>Indicate </a:t>
            </a:r>
            <a:r>
              <a:rPr lang="en-US" altLang="en-US" b="1"/>
              <a:t>NA</a:t>
            </a:r>
            <a:r>
              <a:rPr lang="en-US" altLang="en-US"/>
              <a:t> for Section 5.3 if the facility does not discharge the Section 313 chemical to streams or water bodies.</a:t>
            </a:r>
          </a:p>
          <a:p>
            <a:endParaRPr lang="en-US"/>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24281" y="4836012"/>
            <a:ext cx="7816831" cy="1134575"/>
          </a:xfrm>
          <a:prstGeom prst="rect">
            <a:avLst/>
          </a:prstGeom>
        </p:spPr>
      </p:pic>
      <p:sp>
        <p:nvSpPr>
          <p:cNvPr id="9" name="Oval 8">
            <a:extLst>
              <a:ext uri="{FF2B5EF4-FFF2-40B4-BE49-F238E27FC236}">
                <a16:creationId xmlns:a16="http://schemas.microsoft.com/office/drawing/2014/main" id="{B985708E-DEF1-F146-8D48-DACA2B893302}"/>
              </a:ext>
            </a:extLst>
          </p:cNvPr>
          <p:cNvSpPr/>
          <p:nvPr/>
        </p:nvSpPr>
        <p:spPr>
          <a:xfrm>
            <a:off x="10650926" y="4900922"/>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7" name="Picture 6">
            <a:extLst>
              <a:ext uri="{FF2B5EF4-FFF2-40B4-BE49-F238E27FC236}">
                <a16:creationId xmlns:a16="http://schemas.microsoft.com/office/drawing/2014/main" id="{DB0F87B5-B2BB-5E45-908E-53AE0A06E950}"/>
              </a:ext>
            </a:extLst>
          </p:cNvPr>
          <p:cNvPicPr>
            <a:picLocks noChangeAspect="1"/>
          </p:cNvPicPr>
          <p:nvPr/>
        </p:nvPicPr>
        <p:blipFill>
          <a:blip r:embed="rId5"/>
          <a:stretch>
            <a:fillRect/>
          </a:stretch>
        </p:blipFill>
        <p:spPr>
          <a:xfrm>
            <a:off x="10778734" y="5110694"/>
            <a:ext cx="894155" cy="730227"/>
          </a:xfrm>
          <a:prstGeom prst="rect">
            <a:avLst/>
          </a:prstGeom>
        </p:spPr>
      </p:pic>
    </p:spTree>
    <p:custDataLst>
      <p:tags r:id="rId1"/>
    </p:custDataLst>
    <p:extLst>
      <p:ext uri="{BB962C8B-B14F-4D97-AF65-F5344CB8AC3E}">
        <p14:creationId xmlns:p14="http://schemas.microsoft.com/office/powerpoint/2010/main" val="22496356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4" name="Rectangle 2"/>
          <p:cNvSpPr>
            <a:spLocks noGrp="1" noChangeArrowheads="1"/>
          </p:cNvSpPr>
          <p:nvPr>
            <p:ph type="title"/>
          </p:nvPr>
        </p:nvSpPr>
        <p:spPr/>
        <p:txBody>
          <a:bodyPr/>
          <a:lstStyle/>
          <a:p>
            <a:r>
              <a:rPr lang="en-US" altLang="en-US"/>
              <a:t>Wastewater Considerations</a:t>
            </a:r>
          </a:p>
        </p:txBody>
      </p:sp>
      <p:sp>
        <p:nvSpPr>
          <p:cNvPr id="90117" name="Rectangle 3"/>
          <p:cNvSpPr>
            <a:spLocks noGrp="1" noChangeArrowheads="1"/>
          </p:cNvSpPr>
          <p:nvPr>
            <p:ph type="body" sz="quarter" idx="10"/>
          </p:nvPr>
        </p:nvSpPr>
        <p:spPr/>
        <p:txBody>
          <a:bodyPr/>
          <a:lstStyle/>
          <a:p>
            <a:r>
              <a:rPr lang="en-US" altLang="en-US"/>
              <a:t>Be inclusive of all on-site sources, including: </a:t>
            </a:r>
          </a:p>
          <a:p>
            <a:pPr marL="342900" indent="-342900">
              <a:spcBef>
                <a:spcPts val="500"/>
              </a:spcBef>
              <a:buFont typeface="Arial" panose="020B0604020202020204" pitchFamily="34" charset="0"/>
              <a:buChar char="•"/>
            </a:pPr>
            <a:r>
              <a:rPr lang="en-US" altLang="en-US" sz="1600" b="0"/>
              <a:t>process outfalls such as pipes and open trenches</a:t>
            </a:r>
          </a:p>
          <a:p>
            <a:pPr marL="342900" indent="-342900">
              <a:spcBef>
                <a:spcPts val="500"/>
              </a:spcBef>
              <a:buFont typeface="Arial" panose="020B0604020202020204" pitchFamily="34" charset="0"/>
              <a:buChar char="•"/>
            </a:pPr>
            <a:r>
              <a:rPr lang="en-US" altLang="en-US" sz="1600" b="0"/>
              <a:t>releases from on-site wastewater treatment systems</a:t>
            </a:r>
          </a:p>
          <a:p>
            <a:pPr marL="342900" indent="-342900">
              <a:spcBef>
                <a:spcPts val="500"/>
              </a:spcBef>
              <a:buFont typeface="Arial" panose="020B0604020202020204" pitchFamily="34" charset="0"/>
              <a:buChar char="•"/>
            </a:pPr>
            <a:r>
              <a:rPr lang="en-US" altLang="en-US" sz="1600" b="0"/>
              <a:t>contribution from stormwater runoff (including unchanneled runoff)</a:t>
            </a:r>
          </a:p>
          <a:p>
            <a:r>
              <a:rPr lang="en-US" altLang="en-US"/>
              <a:t>Transfers to publicly-owned treatment works (POTW) (Section 6.1) and other off-site wastewater treatment facilities (Section 6.2) are reported separately</a:t>
            </a:r>
          </a:p>
          <a:p>
            <a:r>
              <a:rPr lang="en-US" altLang="en-US"/>
              <a:t>Wastewater Data Sources</a:t>
            </a:r>
          </a:p>
          <a:p>
            <a:pPr lvl="1"/>
            <a:r>
              <a:rPr lang="en-US" altLang="en-US"/>
              <a:t>Discharge monitoring report (DMR) or related wastewater monitoring reports</a:t>
            </a:r>
          </a:p>
          <a:p>
            <a:pPr lvl="1"/>
            <a:r>
              <a:rPr lang="en-US" altLang="en-US"/>
              <a:t>Other monitoring data such as permit applications</a:t>
            </a:r>
          </a:p>
          <a:p>
            <a:pPr lvl="1"/>
            <a:r>
              <a:rPr lang="en-US" altLang="en-US"/>
              <a:t>Flowmeter data</a:t>
            </a:r>
          </a:p>
          <a:p>
            <a:pPr lvl="1"/>
            <a:r>
              <a:rPr lang="en-US" altLang="en-US"/>
              <a:t>If no monitoring data exists, estimate based on process knowledge and/or mass balance calculation</a:t>
            </a:r>
          </a:p>
        </p:txBody>
      </p:sp>
      <p:sp>
        <p:nvSpPr>
          <p:cNvPr id="7" name="Oval 6">
            <a:extLst>
              <a:ext uri="{FF2B5EF4-FFF2-40B4-BE49-F238E27FC236}">
                <a16:creationId xmlns:a16="http://schemas.microsoft.com/office/drawing/2014/main" id="{142FA387-E316-FA49-9FE6-B267A30D16FB}"/>
              </a:ext>
            </a:extLst>
          </p:cNvPr>
          <p:cNvSpPr/>
          <p:nvPr/>
        </p:nvSpPr>
        <p:spPr>
          <a:xfrm>
            <a:off x="10650926" y="4900922"/>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10" name="Picture 9">
            <a:extLst>
              <a:ext uri="{FF2B5EF4-FFF2-40B4-BE49-F238E27FC236}">
                <a16:creationId xmlns:a16="http://schemas.microsoft.com/office/drawing/2014/main" id="{EBEE62DC-F243-4A52-8172-103C4E035748}"/>
              </a:ext>
            </a:extLst>
          </p:cNvPr>
          <p:cNvPicPr>
            <a:picLocks noChangeAspect="1"/>
          </p:cNvPicPr>
          <p:nvPr/>
        </p:nvPicPr>
        <p:blipFill>
          <a:blip r:embed="rId4"/>
          <a:stretch>
            <a:fillRect/>
          </a:stretch>
        </p:blipFill>
        <p:spPr>
          <a:xfrm>
            <a:off x="10778734" y="5110694"/>
            <a:ext cx="894155" cy="730227"/>
          </a:xfrm>
          <a:prstGeom prst="rect">
            <a:avLst/>
          </a:prstGeom>
        </p:spPr>
      </p:pic>
    </p:spTree>
    <p:custDataLst>
      <p:tags r:id="rId1"/>
    </p:custDataLst>
    <p:extLst>
      <p:ext uri="{BB962C8B-B14F-4D97-AF65-F5344CB8AC3E}">
        <p14:creationId xmlns:p14="http://schemas.microsoft.com/office/powerpoint/2010/main" val="118538945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2" name="Rectangle 2"/>
          <p:cNvSpPr>
            <a:spLocks noGrp="1" noChangeArrowheads="1"/>
          </p:cNvSpPr>
          <p:nvPr>
            <p:ph type="title"/>
          </p:nvPr>
        </p:nvSpPr>
        <p:spPr/>
        <p:txBody>
          <a:bodyPr/>
          <a:lstStyle/>
          <a:p>
            <a:r>
              <a:rPr lang="en-US" altLang="en-US"/>
              <a:t>On-Site Underground Injection Wells</a:t>
            </a:r>
          </a:p>
        </p:txBody>
      </p:sp>
      <p:sp>
        <p:nvSpPr>
          <p:cNvPr id="2" name="Text Placeholder 1">
            <a:extLst>
              <a:ext uri="{FF2B5EF4-FFF2-40B4-BE49-F238E27FC236}">
                <a16:creationId xmlns:a16="http://schemas.microsoft.com/office/drawing/2014/main" id="{E2EE3B7F-8DF3-3044-BA75-CD361CB99572}"/>
              </a:ext>
            </a:extLst>
          </p:cNvPr>
          <p:cNvSpPr>
            <a:spLocks noGrp="1"/>
          </p:cNvSpPr>
          <p:nvPr>
            <p:ph type="body" sz="quarter" idx="10"/>
          </p:nvPr>
        </p:nvSpPr>
        <p:spPr>
          <a:xfrm>
            <a:off x="481013" y="1734533"/>
            <a:ext cx="11037887" cy="1694468"/>
          </a:xfrm>
        </p:spPr>
        <p:txBody>
          <a:bodyPr/>
          <a:lstStyle/>
          <a:p>
            <a:r>
              <a:rPr lang="en-US" altLang="en-US"/>
              <a:t>Underground injection to Class I wells (Section 5.4.1)</a:t>
            </a:r>
          </a:p>
          <a:p>
            <a:pPr lvl="1"/>
            <a:r>
              <a:rPr lang="en-US" altLang="en-US"/>
              <a:t>Enter total amount of Section 313 chemical injected into Class I wells at facility and basis of estimate code.</a:t>
            </a:r>
          </a:p>
          <a:p>
            <a:r>
              <a:rPr lang="en-US" altLang="en-US"/>
              <a:t>Underground injection to Class II - V wells (Section 5.4.2)</a:t>
            </a:r>
          </a:p>
          <a:p>
            <a:pPr lvl="1"/>
            <a:r>
              <a:rPr lang="en-US" altLang="en-US"/>
              <a:t>Enter total amount of Section 313 chemical injected into Class II - V wells at facility and basis of estimate code.</a:t>
            </a:r>
          </a:p>
        </p:txBody>
      </p:sp>
      <p:sp>
        <p:nvSpPr>
          <p:cNvPr id="92169" name="Text Box 27"/>
          <p:cNvSpPr txBox="1">
            <a:spLocks noChangeArrowheads="1"/>
          </p:cNvSpPr>
          <p:nvPr/>
        </p:nvSpPr>
        <p:spPr bwMode="auto">
          <a:xfrm>
            <a:off x="480767" y="5791200"/>
            <a:ext cx="5715000" cy="307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0" rIns="91421" bIns="4571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en-US" sz="1400" b="1" i="1">
                <a:solidFill>
                  <a:schemeClr val="bg1"/>
                </a:solidFill>
              </a:rPr>
              <a:t>Note</a:t>
            </a:r>
            <a:r>
              <a:rPr lang="en-US" altLang="en-US" sz="1400" i="1">
                <a:solidFill>
                  <a:schemeClr val="bg1"/>
                </a:solidFill>
              </a:rPr>
              <a:t>: Basis of estimate code must be entered for all quantities.</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44600" y="3493414"/>
            <a:ext cx="7761346" cy="1571414"/>
          </a:xfrm>
          <a:prstGeom prst="rect">
            <a:avLst/>
          </a:prstGeom>
        </p:spPr>
      </p:pic>
      <p:sp>
        <p:nvSpPr>
          <p:cNvPr id="12" name="Oval 11">
            <a:extLst>
              <a:ext uri="{FF2B5EF4-FFF2-40B4-BE49-F238E27FC236}">
                <a16:creationId xmlns:a16="http://schemas.microsoft.com/office/drawing/2014/main" id="{0CC5F445-C838-F641-9613-C8B725F4EA0F}"/>
              </a:ext>
            </a:extLst>
          </p:cNvPr>
          <p:cNvSpPr/>
          <p:nvPr/>
        </p:nvSpPr>
        <p:spPr>
          <a:xfrm>
            <a:off x="10650926" y="4900922"/>
            <a:ext cx="1149773" cy="114977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8" name="Picture 7">
            <a:extLst>
              <a:ext uri="{FF2B5EF4-FFF2-40B4-BE49-F238E27FC236}">
                <a16:creationId xmlns:a16="http://schemas.microsoft.com/office/drawing/2014/main" id="{39B6507B-B614-E347-83C7-0C03B11D93AC}"/>
              </a:ext>
            </a:extLst>
          </p:cNvPr>
          <p:cNvPicPr>
            <a:picLocks noChangeAspect="1"/>
          </p:cNvPicPr>
          <p:nvPr/>
        </p:nvPicPr>
        <p:blipFill>
          <a:blip r:embed="rId5"/>
          <a:stretch>
            <a:fillRect/>
          </a:stretch>
        </p:blipFill>
        <p:spPr>
          <a:xfrm>
            <a:off x="10978162" y="5139258"/>
            <a:ext cx="495300" cy="673100"/>
          </a:xfrm>
          <a:prstGeom prst="rect">
            <a:avLst/>
          </a:prstGeom>
        </p:spPr>
      </p:pic>
    </p:spTree>
    <p:custDataLst>
      <p:tags r:id="rId1"/>
    </p:custDataLst>
    <p:extLst>
      <p:ext uri="{BB962C8B-B14F-4D97-AF65-F5344CB8AC3E}">
        <p14:creationId xmlns:p14="http://schemas.microsoft.com/office/powerpoint/2010/main" val="41916346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GUID" val="13be8cf0-9df5-40a2-8619-c5832cdec778"/>
  <p:tag name="AUDIO_ID" val="283"/>
  <p:tag name="ARTICULATE_PLAYLIST_ID" val="-1"/>
  <p:tag name="ARTICULATE_SLIDE_NAV" val="16"/>
  <p:tag name="ORIGINAL_AUDIO_FILEPATH" val="W:\Abt - TRI FY Reporting\Abt EPA TRI RY2015 Update\Audio\EPATRI_BASIC_VO\MP3\1_16.mp3"/>
  <p:tag name="ELAPSEDTIME" val="59.822"/>
  <p:tag name="TIMELINE" val="0.40/1.50"/>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11"/>
  <p:tag name="ARTICULATE_PREV_BUTTON_ID" val="650"/>
  <p:tag name="ARTICULATE_USED_LAYOUT" val="2"/>
</p:tagLst>
</file>

<file path=ppt/tags/tag10.xml><?xml version="1.0" encoding="utf-8"?>
<p:tagLst xmlns:a="http://schemas.openxmlformats.org/drawingml/2006/main" xmlns:r="http://schemas.openxmlformats.org/officeDocument/2006/relationships" xmlns:p="http://schemas.openxmlformats.org/presentationml/2006/main">
  <p:tag name="ARTICULATE_SLIDE_GUID" val="4dd02598-2cb8-456a-bb84-3b2c673966dc"/>
  <p:tag name="AUDIO_ID" val="292"/>
  <p:tag name="ARTICULATE_PLAYLIST_ID" val="-1"/>
  <p:tag name="ARTICULATE_SLIDE_NAV" val="19"/>
  <p:tag name="ORIGINAL_AUDIO_FILEPATH" val="W:\Abt - TRI FY Reporting\Abt EPA TRI RY2015 Update\Audio\EPATRI_BASIC_VO\MP3\1_21.mp3"/>
  <p:tag name="ELAPSEDTIME" val="59.192"/>
  <p:tag name="TIMELINE" val="1.60/3.30/5.00/6.60"/>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648"/>
  <p:tag name="ARTICULATE_PREV_BUTTON_ID" val="818"/>
  <p:tag name="ARTICULATE_USED_LAYOUT" val="2"/>
</p:tagLst>
</file>

<file path=ppt/tags/tag100.xml><?xml version="1.0" encoding="utf-8"?>
<p:tagLst xmlns:a="http://schemas.openxmlformats.org/drawingml/2006/main" xmlns:r="http://schemas.openxmlformats.org/officeDocument/2006/relationships" xmlns:p="http://schemas.openxmlformats.org/presentationml/2006/main">
  <p:tag name="ARTICULATE_SLIDE_GUID" val="17ebf4fa-44d8-442f-896e-2459474ef548"/>
  <p:tag name="AUDIO_ID" val="420"/>
  <p:tag name="ARTICULATE_PLAYLIST_ID" val="-1"/>
  <p:tag name="ARTICULATE_SLIDE_NAV" val="87"/>
  <p:tag name="ORIGINAL_AUDIO_FILEPATH" val="W:\Abt - TRI FY Reporting\Abt EPA TRI RY2015 Update\Audio\EPATRI_BASIC_VO\MP3\1_93.mp3"/>
  <p:tag name="ELAPSEDTIME" val="62.22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21"/>
  <p:tag name="ARTICULATE_PREV_BUTTON_ID" val="496"/>
  <p:tag name="ARTICULATE_USED_LAYOUT" val="2"/>
</p:tagLst>
</file>

<file path=ppt/tags/tag101.xml><?xml version="1.0" encoding="utf-8"?>
<p:tagLst xmlns:a="http://schemas.openxmlformats.org/drawingml/2006/main" xmlns:r="http://schemas.openxmlformats.org/officeDocument/2006/relationships" xmlns:p="http://schemas.openxmlformats.org/presentationml/2006/main">
  <p:tag name="ARTICULATE_SLIDE_GUID" val="b7f085ee-b20a-4880-bead-7baf60c10961"/>
  <p:tag name="AUDIO_ID" val="422"/>
  <p:tag name="ARTICULATE_PLAYLIST_ID" val="-1"/>
  <p:tag name="ARTICULATE_SLIDE_NAV" val="90"/>
  <p:tag name="ORIGINAL_AUDIO_FILEPATH" val="W:\Abt - TRI FY Reporting\Abt EPA TRI RY2015 Update\Audio\EPATRI_BASIC_VO\MP3\1_96.mp3"/>
  <p:tag name="ELAPSEDTIME" val="90.41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23"/>
  <p:tag name="ARTICULATE_PREV_BUTTON_ID" val="435"/>
  <p:tag name="ARTICULATE_USED_LAYOUT" val="2"/>
</p:tagLst>
</file>

<file path=ppt/tags/tag102.xml><?xml version="1.0" encoding="utf-8"?>
<p:tagLst xmlns:a="http://schemas.openxmlformats.org/drawingml/2006/main" xmlns:r="http://schemas.openxmlformats.org/officeDocument/2006/relationships" xmlns:p="http://schemas.openxmlformats.org/presentationml/2006/main">
  <p:tag name="AUDIO_ID" val="827"/>
  <p:tag name="ARTICULATE_SLIDE_GUID" val="e67d3846-d0ca-4d54-b027-8a8ac464a663"/>
  <p:tag name="ARTICULATE_PLAYLIST_ID" val="-1"/>
  <p:tag name="ARTICULATE_SLIDE_NAV" val="108"/>
  <p:tag name="ORIGINAL_AUDIO_FILEPATH" val="W:\Abt - TRI FY Reporting\Abt EPA TRI RY2015 Update\Audio\EPATRI_BASIC_VO\MP3\1_114.mp3"/>
  <p:tag name="ELAPSEDTIME" val="95.842"/>
  <p:tag name="ARTICULATE_NAV_LEVEL" val="3"/>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48"/>
  <p:tag name="ARTICULATE_PREV_BUTTON_ID" val="447"/>
  <p:tag name="ARTICULATE_USED_LAYOUT" val="2"/>
</p:tagLst>
</file>

<file path=ppt/tags/tag103.xml><?xml version="1.0" encoding="utf-8"?>
<p:tagLst xmlns:a="http://schemas.openxmlformats.org/drawingml/2006/main" xmlns:r="http://schemas.openxmlformats.org/officeDocument/2006/relationships" xmlns:p="http://schemas.openxmlformats.org/presentationml/2006/main">
  <p:tag name="ARTICULATE_SLIDE_GUID" val="e1fe98d2-68a6-4794-9a61-dc27b4120822"/>
  <p:tag name="ARTICULATE_TITLE_TAG" val="Section VI: Alternate Threshold Rule"/>
  <p:tag name="AUDIO_ID" val="822"/>
  <p:tag name="ARTICULATE_PLAYLIST_ID" val="-1"/>
  <p:tag name="ARTICULATE_SLIDE_NAV" val="112"/>
  <p:tag name="ARTICULATE_NAV_LEVEL" val="1"/>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540"/>
  <p:tag name="ARTICULATE_PREV_BUTTON_ID" val="449"/>
  <p:tag name="ARTICULATE_USED_LAYOUT" val="12"/>
</p:tagLst>
</file>

<file path=ppt/tags/tag104.xml><?xml version="1.0" encoding="utf-8"?>
<p:tagLst xmlns:a="http://schemas.openxmlformats.org/drawingml/2006/main" xmlns:r="http://schemas.openxmlformats.org/officeDocument/2006/relationships" xmlns:p="http://schemas.openxmlformats.org/presentationml/2006/main">
  <p:tag name="ARTICULATE_SLIDE_GUID" val="4f7e1368-3852-4bdc-a271-006a3bf54d5d"/>
  <p:tag name="AUDIO_ID" val="540"/>
  <p:tag name="ARTICULATE_PLAYLIST_ID" val="-1"/>
  <p:tag name="ARTICULATE_SLIDE_NAV" val="113"/>
  <p:tag name="ORIGINAL_AUDIO_FILEPATH" val="W:\Abt - TRI FY Reporting\Abt EPA TRI RY2015 Update\Audio\EPATRI_BASIC_VO\MP3\1_119.mp3"/>
  <p:tag name="ELAPSEDTIME" val="42.25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541"/>
  <p:tag name="ARTICULATE_PREV_BUTTON_ID" val="822"/>
  <p:tag name="ARTICULATE_USED_LAYOUT" val="2"/>
</p:tagLst>
</file>

<file path=ppt/tags/tag105.xml><?xml version="1.0" encoding="utf-8"?>
<p:tagLst xmlns:a="http://schemas.openxmlformats.org/drawingml/2006/main" xmlns:r="http://schemas.openxmlformats.org/officeDocument/2006/relationships" xmlns:p="http://schemas.openxmlformats.org/presentationml/2006/main">
  <p:tag name="ARTICULATE_SLIDE_GUID" val="637113cd-aa56-4772-ab02-4ad3c7d534c3"/>
  <p:tag name="AUDIO_ID" val="541"/>
  <p:tag name="ARTICULATE_PLAYLIST_ID" val="-1"/>
  <p:tag name="ARTICULATE_SLIDE_NAV" val="114"/>
  <p:tag name="ORIGINAL_AUDIO_FILEPATH" val="W:\Abt - TRI FY Reporting\Abt EPA TRI RY2015 Update\Audio\EPATRI_BASIC_VO\MP3\1_120.mp3"/>
  <p:tag name="ELAPSEDTIME" val="35.15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33"/>
  <p:tag name="ARTICULATE_PREV_BUTTON_ID" val="540"/>
  <p:tag name="ARTICULATE_USED_LAYOUT" val="2"/>
</p:tagLst>
</file>

<file path=ppt/tags/tag106.xml><?xml version="1.0" encoding="utf-8"?>
<p:tagLst xmlns:a="http://schemas.openxmlformats.org/drawingml/2006/main" xmlns:r="http://schemas.openxmlformats.org/officeDocument/2006/relationships" xmlns:p="http://schemas.openxmlformats.org/presentationml/2006/main">
  <p:tag name="ARTICULATE_SLIDE_GUID" val="e1fe98d2-68a6-4794-9a61-dc27b4120822"/>
  <p:tag name="ARTICULATE_PLAYLIST_ID" val="-1"/>
  <p:tag name="ARTICULATE_SLIDE_NAV" val="112"/>
  <p:tag name="AUDIO_ID" val="833"/>
  <p:tag name="ARTICULATE_TITLE_TAG" val="Section VII: TRI-MEweb Introduction"/>
  <p:tag name="ARTICULATE_NAV_LEVEL" val="1"/>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23"/>
  <p:tag name="ARTICULATE_PREV_BUTTON_ID" val="541"/>
  <p:tag name="ARTICULATE_USED_LAYOUT" val="12"/>
</p:tagLst>
</file>

<file path=ppt/tags/tag107.xml><?xml version="1.0" encoding="utf-8"?>
<p:tagLst xmlns:a="http://schemas.openxmlformats.org/drawingml/2006/main" xmlns:r="http://schemas.openxmlformats.org/officeDocument/2006/relationships" xmlns:p="http://schemas.openxmlformats.org/presentationml/2006/main">
  <p:tag name="ARTICULATE_SLIDE_GUID" val="dd39c669-e8f4-4f5a-a7ca-811df3683113"/>
  <p:tag name="ARTICULATE_PLAYLIST_ID" val="-1"/>
  <p:tag name="AUDIO_ID" val="823"/>
  <p:tag name="ARTICULATE_SLIDE_NAV" val="116"/>
  <p:tag name="ORIGINAL_AUDIO_FILEPATH" val="W:\Abt - TRI FY Reporting\Abt EPA TRI RY2015 Update\Audio\EPATRI_BASIC_VO\MP3\1_122.mp3"/>
  <p:tag name="ELAPSEDTIME" val="60.31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24"/>
  <p:tag name="ARTICULATE_PREV_BUTTON_ID" val="833"/>
  <p:tag name="ARTICULATE_USED_LAYOUT" val="7"/>
</p:tagLst>
</file>

<file path=ppt/tags/tag108.xml><?xml version="1.0" encoding="utf-8"?>
<p:tagLst xmlns:a="http://schemas.openxmlformats.org/drawingml/2006/main" xmlns:r="http://schemas.openxmlformats.org/officeDocument/2006/relationships" xmlns:p="http://schemas.openxmlformats.org/presentationml/2006/main">
  <p:tag name="ARTICULATE_SLIDE_GUID" val="8e69eeff-7385-46b5-abeb-70101df6fff5"/>
  <p:tag name="ARTICULATE_PLAYLIST_ID" val="-1"/>
  <p:tag name="AUDIO_ID" val="824"/>
  <p:tag name="ARTICULATE_SLIDE_NAV" val="117"/>
  <p:tag name="ORIGINAL_AUDIO_FILEPATH" val="W:\Abt - TRI FY Reporting\Abt EPA TRI RY2015 Update\Audio\EPATRI_BASIC_VO\MP3\1_123.mp3"/>
  <p:tag name="ELAPSEDTIME" val="76.60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34"/>
  <p:tag name="ARTICULATE_PREV_BUTTON_ID" val="823"/>
  <p:tag name="ARTICULATE_USED_LAYOUT" val="7"/>
</p:tagLst>
</file>

<file path=ppt/tags/tag109.xml><?xml version="1.0" encoding="utf-8"?>
<p:tagLst xmlns:a="http://schemas.openxmlformats.org/drawingml/2006/main" xmlns:r="http://schemas.openxmlformats.org/officeDocument/2006/relationships" xmlns:p="http://schemas.openxmlformats.org/presentationml/2006/main">
  <p:tag name="AUDIO_ID" val="834"/>
  <p:tag name="ORIGINAL_AUDIO_FILEPATH" val="W:\Abt - TRI FY Reporting\Abt EPA TRI RY2015 Update\Audio\EPATRI_BASIC_VO\MP3\1_124.mp3"/>
  <p:tag name="ELAPSEDTIME" val="67.832"/>
  <p:tag name="ARTICULATE_NAV_LEVEL" val="2"/>
  <p:tag name="ARTICULATE_SLIDE_PRESENTER_GUID" val="92b5c1a9-5944-493b-b139-c77c1379748d"/>
  <p:tag name="ARTICULATE_SLIDE_PAUSE" val="0"/>
  <p:tag name="ARTICULATE_LOCK_SLIDE" val="0"/>
  <p:tag name="ARTICULATE_HIDE_SLIDE" val="0"/>
  <p:tag name="ARTICULATE_PLAYER_CONTROL_PREVIOUS" val="True"/>
  <p:tag name="ARTICULATE_PLAYER_CONTROL_NEXT" val="True"/>
  <p:tag name="ARTICULATE_NEXT_BUTTON_ID" val="835"/>
  <p:tag name="ARTICULATE_PREV_BUTTON_ID" val="824"/>
  <p:tag name="ARTICULATE_USED_LAYOUT" val="2"/>
</p:tagLst>
</file>

<file path=ppt/tags/tag1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5.87504"/>
  <p:tag name="MARGIN_3" val="71.87504"/>
  <p:tag name="MARGIN_4" val="107.875"/>
  <p:tag name="MARGIN_5" val="143.875"/>
  <p:tag name="FONT_SIZE" val="10"/>
</p:tagLst>
</file>

<file path=ppt/tags/tag110.xml><?xml version="1.0" encoding="utf-8"?>
<p:tagLst xmlns:a="http://schemas.openxmlformats.org/drawingml/2006/main" xmlns:r="http://schemas.openxmlformats.org/officeDocument/2006/relationships" xmlns:p="http://schemas.openxmlformats.org/presentationml/2006/main">
  <p:tag name="AUDIO_ID" val="835"/>
  <p:tag name="ORIGINAL_AUDIO_FILEPATH" val="W:\Abt - TRI FY Reporting\Abt EPA TRI RY2015 Update\Audio\EPATRI_BASIC_VO\MP3\1_125.mp3"/>
  <p:tag name="ELAPSEDTIME" val="30.742"/>
  <p:tag name="ARTICULATE_NAV_LEVEL" val="2"/>
  <p:tag name="ARTICULATE_SLIDE_PRESENTER_GUID" val="92b5c1a9-5944-493b-b139-c77c1379748d"/>
  <p:tag name="ARTICULATE_SLIDE_PAUSE" val="0"/>
  <p:tag name="ARTICULATE_LOCK_SLIDE" val="0"/>
  <p:tag name="ARTICULATE_HIDE_SLIDE" val="0"/>
  <p:tag name="ARTICULATE_PLAYER_CONTROL_PREVIOUS" val="True"/>
  <p:tag name="ARTICULATE_PLAYER_CONTROL_NEXT" val="True"/>
  <p:tag name="ARTICULATE_NEXT_BUTTON_ID" val="836"/>
  <p:tag name="ARTICULATE_PREV_BUTTON_ID" val="834"/>
  <p:tag name="ARTICULATE_USED_LAYOUT" val="2"/>
</p:tagLst>
</file>

<file path=ppt/tags/tag111.xml><?xml version="1.0" encoding="utf-8"?>
<p:tagLst xmlns:a="http://schemas.openxmlformats.org/drawingml/2006/main" xmlns:r="http://schemas.openxmlformats.org/officeDocument/2006/relationships" xmlns:p="http://schemas.openxmlformats.org/presentationml/2006/main">
  <p:tag name="AUDIO_ID" val="836"/>
  <p:tag name="ORIGINAL_AUDIO_FILEPATH" val="W:\Abt - TRI FY Reporting\Abt EPA TRI RY2015 Update\Audio\EPATRI_BASIC_VO\MP3\1_126.mp3"/>
  <p:tag name="ELAPSEDTIME" val="31.192"/>
  <p:tag name="ARTICULATE_NAV_LEVEL" val="2"/>
  <p:tag name="ARTICULATE_SLIDE_PRESENTER_GUID" val="92b5c1a9-5944-493b-b139-c77c1379748d"/>
  <p:tag name="ARTICULATE_SLIDE_PAUSE" val="0"/>
  <p:tag name="ARTICULATE_LOCK_SLIDE" val="0"/>
  <p:tag name="ARTICULATE_HIDE_SLIDE" val="0"/>
  <p:tag name="ARTICULATE_PLAYER_CONTROL_PREVIOUS" val="True"/>
  <p:tag name="ARTICULATE_PLAYER_CONTROL_NEXT" val="True"/>
  <p:tag name="ARTICULATE_NEXT_BUTTON_ID" val="815"/>
  <p:tag name="ARTICULATE_PREV_BUTTON_ID" val="835"/>
  <p:tag name="ARTICULATE_USED_LAYOUT" val="2"/>
</p:tagLst>
</file>

<file path=ppt/tags/tag112.xml><?xml version="1.0" encoding="utf-8"?>
<p:tagLst xmlns:a="http://schemas.openxmlformats.org/drawingml/2006/main" xmlns:r="http://schemas.openxmlformats.org/officeDocument/2006/relationships" xmlns:p="http://schemas.openxmlformats.org/presentationml/2006/main">
  <p:tag name="ARTICULATE_TITLE_TAG" val="Assistance &amp; Information"/>
  <p:tag name="ARTICULATE_SLIDE_GUID" val="f0201a70-fa83-491e-aab0-dce9a88f846f"/>
  <p:tag name="AUDIO_ID" val="815"/>
  <p:tag name="ARTICULATE_PLAYLIST_ID" val="-1"/>
  <p:tag name="ARTICULATE_SLIDE_NAV" val="118"/>
  <p:tag name="ORIGINAL_AUDIO_FILEPATH" val="W:\Abt - TRI FY Reporting\Abt EPA TRI RY2015 Update\Audio\EPATRI_BASIC_VO\MP3\1_127.mp3"/>
  <p:tag name="ELAPSEDTIME" val="73.31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10"/>
  <p:tag name="ARTICULATE_PREV_BUTTON_ID" val="836"/>
  <p:tag name="ARTICULATE_USED_LAYOUT" val="6"/>
</p:tagLst>
</file>

<file path=ppt/tags/tag113.xml><?xml version="1.0" encoding="utf-8"?>
<p:tagLst xmlns:a="http://schemas.openxmlformats.org/drawingml/2006/main" xmlns:r="http://schemas.openxmlformats.org/officeDocument/2006/relationships" xmlns:p="http://schemas.openxmlformats.org/presentationml/2006/main">
  <p:tag name="ARTICULATE_TITLE_TAG" val="End of Module"/>
  <p:tag name="ARTICULATE_SLIDE_GUID" val="e1fe98d2-68a6-4794-9a61-dc27b4120810"/>
  <p:tag name="AUDIO_ID" val="810"/>
  <p:tag name="ARTICULATE_PLAYLIST_ID" val="-1"/>
  <p:tag name="ARTICULATE_SLIDE_NAV" val="119"/>
  <p:tag name="ORIGINAL_AUDIO_FILEPATH" val="I:\ABT-EPA\2008_Project\Audio\blank.mp3"/>
  <p:tag name="ELAPSEDTIME" val="5.04"/>
  <p:tag name="ARTICULATE_NAV_LEVEL" val="1"/>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False"/>
  <p:tag name="ARTICULATE_PREV_BUTTON_ID" val="815"/>
  <p:tag name="ARTICULATE_USED_LAYOUT" val="12"/>
</p:tagLst>
</file>

<file path=ppt/tags/tag12.xml><?xml version="1.0" encoding="utf-8"?>
<p:tagLst xmlns:a="http://schemas.openxmlformats.org/drawingml/2006/main" xmlns:r="http://schemas.openxmlformats.org/officeDocument/2006/relationships" xmlns:p="http://schemas.openxmlformats.org/presentationml/2006/main">
  <p:tag name="ARTICULATE_SLIDE_GUID" val="dc2fd4ee-4b74-4cc0-aa0d-d6d3b0b08399"/>
  <p:tag name="AUDIO_ID" val="648"/>
  <p:tag name="ARTICULATE_PLAYLIST_ID" val="-1"/>
  <p:tag name="ARTICULATE_SLIDE_NAV" val="20"/>
  <p:tag name="ORIGINAL_AUDIO_FILEPATH" val="W:\Abt - TRI FY Reporting\Abt EPA TRI RY2015 Update\Audio\EPATRI_BASIC_VO\MP3\1_22.mp3"/>
  <p:tag name="ELAPSEDTIME" val="31.892"/>
  <p:tag name="TIMELINE" val="3.00/5.00"/>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02"/>
  <p:tag name="ARTICULATE_PREV_BUTTON_ID" val="292"/>
  <p:tag name="ARTICULATE_USED_LAYOUT" val="2"/>
</p:tagLst>
</file>

<file path=ppt/tags/tag1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5.87504"/>
  <p:tag name="MARGIN_3" val="71.87504"/>
  <p:tag name="MARGIN_4" val="107.875"/>
  <p:tag name="MARGIN_5" val="143.875"/>
  <p:tag name="FONT_SIZE" val="10"/>
</p:tagLst>
</file>

<file path=ppt/tags/tag14.xml><?xml version="1.0" encoding="utf-8"?>
<p:tagLst xmlns:a="http://schemas.openxmlformats.org/drawingml/2006/main" xmlns:r="http://schemas.openxmlformats.org/officeDocument/2006/relationships" xmlns:p="http://schemas.openxmlformats.org/presentationml/2006/main">
  <p:tag name="ARTICULATE_SLIDE_GUID" val="dc2fd4ee-4b74-4cc0-aa0d-d6d3b0b08399"/>
  <p:tag name="AUDIO_ID" val="648"/>
  <p:tag name="ARTICULATE_PLAYLIST_ID" val="-1"/>
  <p:tag name="ARTICULATE_SLIDE_NAV" val="20"/>
  <p:tag name="ORIGINAL_AUDIO_FILEPATH" val="W:\Abt - TRI FY Reporting\Abt EPA TRI RY2015 Update\Audio\EPATRI_BASIC_VO\MP3\1_22.mp3"/>
  <p:tag name="ELAPSEDTIME" val="31.892"/>
  <p:tag name="TIMELINE" val="3.00/5.00"/>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02"/>
  <p:tag name="ARTICULATE_PREV_BUTTON_ID" val="292"/>
  <p:tag name="ARTICULATE_USED_LAYOUT" val="2"/>
</p:tagLst>
</file>

<file path=ppt/tags/tag1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5.87504"/>
  <p:tag name="MARGIN_3" val="71.87504"/>
  <p:tag name="MARGIN_4" val="107.875"/>
  <p:tag name="MARGIN_5" val="143.875"/>
  <p:tag name="FONT_SIZE" val="10"/>
</p:tagLst>
</file>

<file path=ppt/tags/tag16.xml><?xml version="1.0" encoding="utf-8"?>
<p:tagLst xmlns:a="http://schemas.openxmlformats.org/drawingml/2006/main" xmlns:r="http://schemas.openxmlformats.org/officeDocument/2006/relationships" xmlns:p="http://schemas.openxmlformats.org/presentationml/2006/main">
  <p:tag name="ARTICULATE_SLIDE_GUID" val="22c96adb-a1bf-40ed-b601-299ea7f8994b"/>
  <p:tag name="ARTICULATE_PLAYLIST_ID" val="-1"/>
  <p:tag name="AUDIO_ID" val="302"/>
  <p:tag name="ARTICULATE_SLIDE_NAV" val="21"/>
  <p:tag name="ORIGINAL_AUDIO_FILEPATH" val="W:\Abt - TRI FY Reporting\Abt EPA TRI RY2015 Update\Audio\EPATRI_BASIC_VO\MP3\1_23.mp3"/>
  <p:tag name="ELAPSEDTIME" val="27.09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603"/>
  <p:tag name="ARTICULATE_PREV_BUTTON_ID" val="648"/>
  <p:tag name="ARTICULATE_USED_LAYOUT" val="2"/>
</p:tagLst>
</file>

<file path=ppt/tags/tag17.xml><?xml version="1.0" encoding="utf-8"?>
<p:tagLst xmlns:a="http://schemas.openxmlformats.org/drawingml/2006/main" xmlns:r="http://schemas.openxmlformats.org/officeDocument/2006/relationships" xmlns:p="http://schemas.openxmlformats.org/presentationml/2006/main">
  <p:tag name="ARTICULATE_SLIDE_GUID" val="d262ba92-b893-4f54-92ee-67a102a6907c"/>
  <p:tag name="AUDIO_ID" val="603"/>
  <p:tag name="ARTICULATE_PLAYLIST_ID" val="-1"/>
  <p:tag name="ARTICULATE_SLIDE_NAV" val="22"/>
  <p:tag name="ORIGINAL_AUDIO_FILEPATH" val="W:\Abt - TRI FY Reporting\Abt EPA TRI RY2015 Update\Audio\EPATRI_BASIC_VO\MP3\1_24.mp3"/>
  <p:tag name="ELAPSEDTIME" val="38.73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05"/>
  <p:tag name="ARTICULATE_PREV_BUTTON_ID" val="302"/>
  <p:tag name="ARTICULATE_USED_LAYOUT" val="2"/>
</p:tagLst>
</file>

<file path=ppt/tags/tag18.xml><?xml version="1.0" encoding="utf-8"?>
<p:tagLst xmlns:a="http://schemas.openxmlformats.org/drawingml/2006/main" xmlns:r="http://schemas.openxmlformats.org/officeDocument/2006/relationships" xmlns:p="http://schemas.openxmlformats.org/presentationml/2006/main">
  <p:tag name="ARTICULATE_SLIDE_GUID" val="f552edc6-8577-4517-a949-eb9b10de4d68"/>
  <p:tag name="AUDIO_ID" val="306"/>
  <p:tag name="ARTICULATE_PLAYLIST_ID" val="-1"/>
  <p:tag name="ARTICULATE_SLIDE_NAV" val="28"/>
  <p:tag name="ORIGINAL_AUDIO_FILEPATH" val="W:\Abt - TRI FY Reporting\Abt EPA TRI RY2015 Update\Audio\EPATRI_BASIC_VO\MP3\1_30.mp3"/>
  <p:tag name="ELAPSEDTIME" val="58.83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294"/>
  <p:tag name="ARTICULATE_PREV_BUTTON_ID" val="290"/>
  <p:tag name="ARTICULATE_USED_LAYOUT" val="2"/>
</p:tagLst>
</file>

<file path=ppt/tags/tag19.xml><?xml version="1.0" encoding="utf-8"?>
<p:tagLst xmlns:a="http://schemas.openxmlformats.org/drawingml/2006/main" xmlns:r="http://schemas.openxmlformats.org/officeDocument/2006/relationships" xmlns:p="http://schemas.openxmlformats.org/presentationml/2006/main">
  <p:tag name="ARTICULATE_SLIDE_GUID" val="b9366de1-8025-44d6-8ca6-4e9830f5e6b1"/>
  <p:tag name="AUDIO_ID" val="294"/>
  <p:tag name="ARTICULATE_PLAYLIST_ID" val="-1"/>
  <p:tag name="ARTICULATE_SLIDE_NAV" val="29"/>
  <p:tag name="ORIGINAL_AUDIO_FILEPATH" val="W:\Abt - TRI FY Reporting\Abt EPA TRI RY2015 Update\Audio\EPATRI_BASIC_VO\MP3\1_31.mp3"/>
  <p:tag name="ELAPSEDTIME" val="61.51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295"/>
  <p:tag name="ARTICULATE_PREV_BUTTON_ID" val="306"/>
  <p:tag name="ARTICULATE_USED_LAYOUT" val="2"/>
</p:tagLst>
</file>

<file path=ppt/tags/tag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5.87504"/>
  <p:tag name="MARGIN_3" val="71.87504"/>
  <p:tag name="MARGIN_4" val="107.875"/>
  <p:tag name="MARGIN_5" val="143.875"/>
  <p:tag name="FONT_SIZE" val="10"/>
</p:tagLst>
</file>

<file path=ppt/tags/tag20.xml><?xml version="1.0" encoding="utf-8"?>
<p:tagLst xmlns:a="http://schemas.openxmlformats.org/drawingml/2006/main" xmlns:r="http://schemas.openxmlformats.org/officeDocument/2006/relationships" xmlns:p="http://schemas.openxmlformats.org/presentationml/2006/main">
  <p:tag name="ARTICULATE_SLIDE_GUID" val="133f9f78-e6ca-430e-a816-4f15477a1ede"/>
  <p:tag name="AUDIO_ID" val="295"/>
  <p:tag name="ARTICULATE_PLAYLIST_ID" val="-1"/>
  <p:tag name="ARTICULATE_SLIDE_NAV" val="30"/>
  <p:tag name="ORIGINAL_AUDIO_FILEPATH" val="W:\Abt - TRI FY Reporting\Abt EPA TRI RY2015 Update\Audio\EPATRI_BASIC_VO\MP3\1_32.mp3"/>
  <p:tag name="ELAPSEDTIME" val="83.00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296"/>
  <p:tag name="ARTICULATE_PREV_BUTTON_ID" val="294"/>
  <p:tag name="ARTICULATE_USED_LAYOUT" val="2"/>
</p:tagLst>
</file>

<file path=ppt/tags/tag21.xml><?xml version="1.0" encoding="utf-8"?>
<p:tagLst xmlns:a="http://schemas.openxmlformats.org/drawingml/2006/main" xmlns:r="http://schemas.openxmlformats.org/officeDocument/2006/relationships" xmlns:p="http://schemas.openxmlformats.org/presentationml/2006/main">
  <p:tag name="ARTICULATE_SLIDE_GUID" val="3bc1354d-ab43-46b7-bd4b-cdb84f6586ce"/>
  <p:tag name="AUDIO_ID" val="296"/>
  <p:tag name="ARTICULATE_PLAYLIST_ID" val="-1"/>
  <p:tag name="ARTICULATE_SLIDE_NAV" val="31"/>
  <p:tag name="ORIGINAL_AUDIO_FILEPATH" val="W:\Abt - TRI FY Reporting\Abt EPA TRI RY2015 Update\Audio\EPATRI_BASIC_VO\MP3\1_33.mp3"/>
  <p:tag name="ELAPSEDTIME" val="37.892"/>
  <p:tag name="TIMELINE" val="0.40/1.90"/>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297"/>
  <p:tag name="ARTICULATE_PREV_BUTTON_ID" val="295"/>
  <p:tag name="ARTICULATE_USED_LAYOUT" val="2"/>
</p:tagLst>
</file>

<file path=ppt/tags/tag22.xml><?xml version="1.0" encoding="utf-8"?>
<p:tagLst xmlns:a="http://schemas.openxmlformats.org/drawingml/2006/main" xmlns:r="http://schemas.openxmlformats.org/officeDocument/2006/relationships" xmlns:p="http://schemas.openxmlformats.org/presentationml/2006/main">
  <p:tag name="BULLET_3" val="8226"/>
  <p:tag name="BULLET_1" val="8226"/>
  <p:tag name="BULLET_2" val="8226"/>
  <p:tag name="MARGIN_1" val="0"/>
  <p:tag name="MARGIN_2" val="35.87504"/>
  <p:tag name="MARGIN_3" val="71.87504"/>
  <p:tag name="MARGIN_4" val="107.875"/>
  <p:tag name="MARGIN_5" val="143.875"/>
  <p:tag name="FONT_SIZE" val="10"/>
</p:tagLst>
</file>

<file path=ppt/tags/tag23.xml><?xml version="1.0" encoding="utf-8"?>
<p:tagLst xmlns:a="http://schemas.openxmlformats.org/drawingml/2006/main" xmlns:r="http://schemas.openxmlformats.org/officeDocument/2006/relationships" xmlns:p="http://schemas.openxmlformats.org/presentationml/2006/main">
  <p:tag name="ARTICULATE_SLIDE_GUID" val="7b4d79ec-5e09-4e0d-9a37-83d53291019b"/>
  <p:tag name="ARTICULATE_PLAYLIST_ID" val="-1"/>
  <p:tag name="AUDIO_ID" val="297"/>
  <p:tag name="ARTICULATE_SLIDE_NAV" val="32"/>
  <p:tag name="ORIGINAL_AUDIO_FILEPATH" val="W:\Abt - TRI FY Reporting\Abt EPA TRI RY2015 Update\Audio\EPATRI_BASIC_VO\MP3\1_34.mp3"/>
  <p:tag name="ELAPSEDTIME" val="76.42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09"/>
  <p:tag name="ARTICULATE_PREV_BUTTON_ID" val="296"/>
  <p:tag name="ARTICULATE_USED_LAYOUT" val="2"/>
</p:tagLst>
</file>

<file path=ppt/tags/tag24.xml><?xml version="1.0" encoding="utf-8"?>
<p:tagLst xmlns:a="http://schemas.openxmlformats.org/drawingml/2006/main" xmlns:r="http://schemas.openxmlformats.org/officeDocument/2006/relationships" xmlns:p="http://schemas.openxmlformats.org/presentationml/2006/main">
  <p:tag name="ARTICULATE_SLIDE_GUID" val="09a5a2d9-3b56-4810-8582-6151ecc8c881"/>
  <p:tag name="AUDIO_ID" val="309"/>
  <p:tag name="ARTICULATE_PLAYLIST_ID" val="-1"/>
  <p:tag name="ARTICULATE_SLIDE_NAV" val="33"/>
  <p:tag name="ORIGINAL_AUDIO_FILEPATH" val="W:\Abt - TRI FY Reporting\Abt EPA TRI RY2015 Update\Audio\EPATRI_BASIC_VO\MP3\1_35.mp3"/>
  <p:tag name="ELAPSEDTIME" val="42.04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10"/>
  <p:tag name="ARTICULATE_PREV_BUTTON_ID" val="297"/>
  <p:tag name="ARTICULATE_USED_LAYOUT" val="2"/>
</p:tagLst>
</file>

<file path=ppt/tags/tag25.xml><?xml version="1.0" encoding="utf-8"?>
<p:tagLst xmlns:a="http://schemas.openxmlformats.org/drawingml/2006/main" xmlns:r="http://schemas.openxmlformats.org/officeDocument/2006/relationships" xmlns:p="http://schemas.openxmlformats.org/presentationml/2006/main">
  <p:tag name="ARTICULATE_SLIDE_GUID" val="183a573d-4f01-40fa-ad92-78f1f13b17f0"/>
  <p:tag name="AUDIO_ID" val="310"/>
  <p:tag name="ARTICULATE_PLAYLIST_ID" val="-1"/>
  <p:tag name="ARTICULATE_SLIDE_NAV" val="34"/>
  <p:tag name="ORIGINAL_AUDIO_FILEPATH" val="W:\Abt - TRI FY Reporting\Abt EPA TRI RY2015 Update\Audio\EPATRI_BASIC_VO\MP3\1_36.mp3"/>
  <p:tag name="ELAPSEDTIME" val="36.09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298"/>
  <p:tag name="ARTICULATE_PREV_BUTTON_ID" val="309"/>
  <p:tag name="ARTICULATE_USED_LAYOUT" val="2"/>
</p:tagLst>
</file>

<file path=ppt/tags/tag26.xml><?xml version="1.0" encoding="utf-8"?>
<p:tagLst xmlns:a="http://schemas.openxmlformats.org/drawingml/2006/main" xmlns:r="http://schemas.openxmlformats.org/officeDocument/2006/relationships" xmlns:p="http://schemas.openxmlformats.org/presentationml/2006/main">
  <p:tag name="ARTICULATE_SLIDE_GUID" val="aa0bbbb5-8896-4959-9a7f-3eab4cc61353"/>
  <p:tag name="AUDIO_ID" val="298"/>
  <p:tag name="ARTICULATE_PLAYLIST_ID" val="-1"/>
  <p:tag name="ARTICULATE_SLIDE_NAV" val="35"/>
  <p:tag name="ORIGINAL_AUDIO_FILEPATH" val="W:\Abt - TRI FY Reporting\Abt EPA TRI RY2015 Update\Audio\EPATRI_BASIC_VO\MP3\1_37.mp3"/>
  <p:tag name="ELAPSEDTIME" val="95.37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30"/>
  <p:tag name="ARTICULATE_PREV_BUTTON_ID" val="310"/>
  <p:tag name="ARTICULATE_USED_LAYOUT" val="2"/>
</p:tagLst>
</file>

<file path=ppt/tags/tag27.xml><?xml version="1.0" encoding="utf-8"?>
<p:tagLst xmlns:a="http://schemas.openxmlformats.org/drawingml/2006/main" xmlns:r="http://schemas.openxmlformats.org/officeDocument/2006/relationships" xmlns:p="http://schemas.openxmlformats.org/presentationml/2006/main">
  <p:tag name="ARTICULATE_SLIDE_GUID" val="e1fe98d2-68a6-4794-9a61-dc27b4120819"/>
  <p:tag name="ARTICULATE_TITLE_TAG" val="Section III: Reporting Exemptions"/>
  <p:tag name="AUDIO_ID" val="819"/>
  <p:tag name="ARTICULATE_PLAYLIST_ID" val="-1"/>
  <p:tag name="ARTICULATE_SLIDE_NAV" val="37"/>
  <p:tag name="ARTICULATE_NAV_LEVEL" val="1"/>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30"/>
  <p:tag name="ARTICULATE_PREV_BUTTON_ID" val="830"/>
  <p:tag name="ARTICULATE_USED_LAYOUT" val="12"/>
</p:tagLst>
</file>

<file path=ppt/tags/tag28.xml><?xml version="1.0" encoding="utf-8"?>
<p:tagLst xmlns:a="http://schemas.openxmlformats.org/drawingml/2006/main" xmlns:r="http://schemas.openxmlformats.org/officeDocument/2006/relationships" xmlns:p="http://schemas.openxmlformats.org/presentationml/2006/main">
  <p:tag name="ARTICULATE_SLIDE_GUID" val="c24a3541-63be-42b5-abb4-15394194ceda"/>
  <p:tag name="AUDIO_ID" val="330"/>
  <p:tag name="ARTICULATE_PLAYLIST_ID" val="-1"/>
  <p:tag name="ARTICULATE_SLIDE_NAV" val="38"/>
  <p:tag name="ORIGINAL_AUDIO_FILEPATH" val="W:\Abt - TRI FY Reporting\Abt EPA TRI RY2015 Update\Audio\EPATRI_BASIC_VO\MP3\1_42.mp3"/>
  <p:tag name="ELAPSEDTIME" val="33.462"/>
  <p:tag name="TIMELINE" val="2.30/3.40"/>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31"/>
  <p:tag name="ARTICULATE_PREV_BUTTON_ID" val="819"/>
  <p:tag name="ARTICULATE_USED_LAYOUT" val="2"/>
</p:tagLst>
</file>

<file path=ppt/tags/tag2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5.87504"/>
  <p:tag name="MARGIN_3" val="71.87504"/>
  <p:tag name="MARGIN_4" val="107.875"/>
  <p:tag name="MARGIN_5" val="143.875"/>
  <p:tag name="FONT_SIZE" val="10"/>
</p:tagLst>
</file>

<file path=ppt/tags/tag3.xml><?xml version="1.0" encoding="utf-8"?>
<p:tagLst xmlns:a="http://schemas.openxmlformats.org/drawingml/2006/main" xmlns:r="http://schemas.openxmlformats.org/officeDocument/2006/relationships" xmlns:p="http://schemas.openxmlformats.org/presentationml/2006/main">
  <p:tag name="ARTICULATE_SLIDE_GUID" val="e1fe98d2-68a6-4794-9a61-dc27b4120818"/>
  <p:tag name="ARTICULATE_TITLE_TAG" val="Section II: Thresholds (PBT and Non-PBT)"/>
  <p:tag name="AUDIO_ID" val="818"/>
  <p:tag name="ARTICULATE_PLAYLIST_ID" val="-1"/>
  <p:tag name="ARTICULATE_SLIDE_NAV" val="18"/>
  <p:tag name="ARTICULATE_NAV_LEVEL" val="1"/>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292"/>
  <p:tag name="ARTICULATE_PREV_BUTTON_ID" val="811"/>
  <p:tag name="ARTICULATE_USED_LAYOUT" val="12"/>
</p:tagLst>
</file>

<file path=ppt/tags/tag30.xml><?xml version="1.0" encoding="utf-8"?>
<p:tagLst xmlns:a="http://schemas.openxmlformats.org/drawingml/2006/main" xmlns:r="http://schemas.openxmlformats.org/officeDocument/2006/relationships" xmlns:p="http://schemas.openxmlformats.org/presentationml/2006/main">
  <p:tag name="ARTICULATE_SLIDE_GUID" val="b35d8acf-cc5e-4f98-8f5c-dfa7732af80c"/>
  <p:tag name="AUDIO_ID" val="331"/>
  <p:tag name="ARTICULATE_PLAYLIST_ID" val="-1"/>
  <p:tag name="ARTICULATE_SLIDE_NAV" val="39"/>
  <p:tag name="ORIGINAL_AUDIO_FILEPATH" val="W:\Abt - TRI FY Reporting\Abt EPA TRI RY2015 Update\Audio\EPATRI_BASIC_VO\MP3\1_43.mp3"/>
  <p:tag name="ELAPSEDTIME" val="32.54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32"/>
  <p:tag name="ARTICULATE_PREV_BUTTON_ID" val="330"/>
  <p:tag name="ARTICULATE_USED_LAYOUT" val="2"/>
</p:tagLst>
</file>

<file path=ppt/tags/tag31.xml><?xml version="1.0" encoding="utf-8"?>
<p:tagLst xmlns:a="http://schemas.openxmlformats.org/drawingml/2006/main" xmlns:r="http://schemas.openxmlformats.org/officeDocument/2006/relationships" xmlns:p="http://schemas.openxmlformats.org/presentationml/2006/main">
  <p:tag name="ARTICULATE_SLIDE_GUID" val="b84c85df-fb64-4db7-a48c-718b1f300754"/>
  <p:tag name="AUDIO_ID" val="332"/>
  <p:tag name="ARTICULATE_PLAYLIST_ID" val="-1"/>
  <p:tag name="ARTICULATE_SLIDE_NAV" val="40"/>
  <p:tag name="ORIGINAL_AUDIO_FILEPATH" val="W:\Abt - TRI FY Reporting\Abt EPA TRI RY2015 Update\Audio\EPATRI_BASIC_VO\MP3\1_44.mp3"/>
  <p:tag name="ELAPSEDTIME" val="47.24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33"/>
  <p:tag name="ARTICULATE_PREV_BUTTON_ID" val="331"/>
  <p:tag name="ARTICULATE_USED_LAYOUT" val="2"/>
</p:tagLst>
</file>

<file path=ppt/tags/tag32.xml><?xml version="1.0" encoding="utf-8"?>
<p:tagLst xmlns:a="http://schemas.openxmlformats.org/drawingml/2006/main" xmlns:r="http://schemas.openxmlformats.org/officeDocument/2006/relationships" xmlns:p="http://schemas.openxmlformats.org/presentationml/2006/main">
  <p:tag name="ARTICULATE_SLIDE_GUID" val="c5b88372-1e74-43ec-95c8-48ef4375d875"/>
  <p:tag name="AUDIO_ID" val="333"/>
  <p:tag name="ARTICULATE_PLAYLIST_ID" val="-1"/>
  <p:tag name="ARTICULATE_SLIDE_NAV" val="41"/>
  <p:tag name="ORIGINAL_AUDIO_FILEPATH" val="W:\Abt - TRI FY Reporting\Abt EPA TRI RY2015 Update\Audio\EPATRI_BASIC_VO\MP3\1_45.mp3"/>
  <p:tag name="ELAPSEDTIME" val="89.762"/>
  <p:tag name="ARTICULATE_NAV_LEVEL" val="3"/>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34"/>
  <p:tag name="ARTICULATE_PREV_BUTTON_ID" val="332"/>
  <p:tag name="ARTICULATE_USED_LAYOUT" val="2"/>
</p:tagLst>
</file>

<file path=ppt/tags/tag33.xml><?xml version="1.0" encoding="utf-8"?>
<p:tagLst xmlns:a="http://schemas.openxmlformats.org/drawingml/2006/main" xmlns:r="http://schemas.openxmlformats.org/officeDocument/2006/relationships" xmlns:p="http://schemas.openxmlformats.org/presentationml/2006/main">
  <p:tag name="ARTICULATE_SLIDE_GUID" val="e73cd948-68b0-4867-98c1-369764c75164"/>
  <p:tag name="AUDIO_ID" val="334"/>
  <p:tag name="ARTICULATE_PLAYLIST_ID" val="-1"/>
  <p:tag name="ARTICULATE_SLIDE_NAV" val="42"/>
  <p:tag name="ORIGINAL_AUDIO_FILEPATH" val="W:\Abt - TRI FY Reporting\Abt EPA TRI RY2015 Update\Audio\EPATRI_BASIC_VO\MP3\1_46.mp3"/>
  <p:tag name="ELAPSEDTIME" val="39.90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573"/>
  <p:tag name="ARTICULATE_PREV_BUTTON_ID" val="333"/>
  <p:tag name="ARTICULATE_USED_LAYOUT" val="2"/>
</p:tagLst>
</file>

<file path=ppt/tags/tag34.xml><?xml version="1.0" encoding="utf-8"?>
<p:tagLst xmlns:a="http://schemas.openxmlformats.org/drawingml/2006/main" xmlns:r="http://schemas.openxmlformats.org/officeDocument/2006/relationships" xmlns:p="http://schemas.openxmlformats.org/presentationml/2006/main">
  <p:tag name="ARTICULATE_SLIDE_GUID" val="1f410408-0457-4d79-91be-146c2300039d"/>
  <p:tag name="AUDIO_ID" val="573"/>
  <p:tag name="ARTICULATE_PLAYLIST_ID" val="-1"/>
  <p:tag name="ARTICULATE_SLIDE_NAV" val="43"/>
  <p:tag name="ORIGINAL_AUDIO_FILEPATH" val="W:\Abt - TRI FY Reporting\Abt EPA TRI RY2015 Update\Audio\EPATRI_BASIC_VO\MP3\1_47.mp3"/>
  <p:tag name="ELAPSEDTIME" val="69.89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574"/>
  <p:tag name="ARTICULATE_PREV_BUTTON_ID" val="334"/>
  <p:tag name="ARTICULATE_USED_LAYOUT" val="2"/>
</p:tagLst>
</file>

<file path=ppt/tags/tag35.xml><?xml version="1.0" encoding="utf-8"?>
<p:tagLst xmlns:a="http://schemas.openxmlformats.org/drawingml/2006/main" xmlns:r="http://schemas.openxmlformats.org/officeDocument/2006/relationships" xmlns:p="http://schemas.openxmlformats.org/presentationml/2006/main">
  <p:tag name="ARTICULATE_SLIDE_GUID" val="1f410408-0457-4d79-91be-146c2300039d"/>
  <p:tag name="AUDIO_ID" val="573"/>
  <p:tag name="ARTICULATE_PLAYLIST_ID" val="-1"/>
  <p:tag name="ARTICULATE_SLIDE_NAV" val="43"/>
  <p:tag name="ORIGINAL_AUDIO_FILEPATH" val="W:\Abt - TRI FY Reporting\Abt EPA TRI RY2015 Update\Audio\EPATRI_BASIC_VO\MP3\1_47.mp3"/>
  <p:tag name="ELAPSEDTIME" val="69.89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574"/>
  <p:tag name="ARTICULATE_PREV_BUTTON_ID" val="334"/>
  <p:tag name="ARTICULATE_USED_LAYOUT" val="2"/>
</p:tagLst>
</file>

<file path=ppt/tags/tag36.xml><?xml version="1.0" encoding="utf-8"?>
<p:tagLst xmlns:a="http://schemas.openxmlformats.org/drawingml/2006/main" xmlns:r="http://schemas.openxmlformats.org/officeDocument/2006/relationships" xmlns:p="http://schemas.openxmlformats.org/presentationml/2006/main">
  <p:tag name="ARTICULATE_SLIDE_GUID" val="97f2a06c-ed42-4b60-9493-3282a1c52504"/>
  <p:tag name="AUDIO_ID" val="341"/>
  <p:tag name="ARTICULATE_PLAYLIST_ID" val="-1"/>
  <p:tag name="ARTICULATE_SLIDE_NAV" val="45"/>
  <p:tag name="ORIGINAL_AUDIO_FILEPATH" val="W:\Abt - TRI FY Reporting\Abt EPA TRI RY2015 Update\Audio\EPATRI_BASIC_VO\MP3\1_49.mp3"/>
  <p:tag name="ELAPSEDTIME" val="39.59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43"/>
  <p:tag name="ARTICULATE_PREV_BUTTON_ID" val="574"/>
  <p:tag name="ARTICULATE_USED_LAYOUT" val="2"/>
</p:tagLst>
</file>

<file path=ppt/tags/tag37.xml><?xml version="1.0" encoding="utf-8"?>
<p:tagLst xmlns:a="http://schemas.openxmlformats.org/drawingml/2006/main" xmlns:r="http://schemas.openxmlformats.org/officeDocument/2006/relationships" xmlns:p="http://schemas.openxmlformats.org/presentationml/2006/main">
  <p:tag name="ARTICULATE_SLIDE_GUID" val="8d1959fc-42e5-427c-a53f-96b0fc8e5b06"/>
  <p:tag name="AUDIO_ID" val="343"/>
  <p:tag name="ARTICULATE_PLAYLIST_ID" val="-1"/>
  <p:tag name="ARTICULATE_SLIDE_NAV" val="46"/>
  <p:tag name="ORIGINAL_AUDIO_FILEPATH" val="W:\Abt - TRI FY Reporting\Abt EPA TRI RY2015 Update\Audio\EPATRI_BASIC_VO\MP3\1_50.mp3"/>
  <p:tag name="ELAPSEDTIME" val="91.82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44"/>
  <p:tag name="ARTICULATE_PREV_BUTTON_ID" val="341"/>
  <p:tag name="ARTICULATE_USED_LAYOUT" val="2"/>
</p:tagLst>
</file>

<file path=ppt/tags/tag38.xml><?xml version="1.0" encoding="utf-8"?>
<p:tagLst xmlns:a="http://schemas.openxmlformats.org/drawingml/2006/main" xmlns:r="http://schemas.openxmlformats.org/officeDocument/2006/relationships" xmlns:p="http://schemas.openxmlformats.org/presentationml/2006/main">
  <p:tag name="ARTICULATE_SLIDE_GUID" val="624464e7-2563-4d18-b15e-893090905a26"/>
  <p:tag name="ARTICULATE_PLAYLIST_ID" val="-1"/>
  <p:tag name="AUDIO_ID" val="344"/>
  <p:tag name="ARTICULATE_SLIDE_NAV" val="47"/>
  <p:tag name="ORIGINAL_AUDIO_FILEPATH" val="W:\Abt - TRI FY Reporting\Abt EPA TRI RY2015 Update\Audio\EPATRI_BASIC_VO\MP3\1_51.mp3"/>
  <p:tag name="ELAPSEDTIME" val="101.40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97"/>
  <p:tag name="ARTICULATE_PREV_BUTTON_ID" val="343"/>
  <p:tag name="ARTICULATE_USED_LAYOUT" val="2"/>
</p:tagLst>
</file>

<file path=ppt/tags/tag39.xml><?xml version="1.0" encoding="utf-8"?>
<p:tagLst xmlns:a="http://schemas.openxmlformats.org/drawingml/2006/main" xmlns:r="http://schemas.openxmlformats.org/officeDocument/2006/relationships" xmlns:p="http://schemas.openxmlformats.org/presentationml/2006/main">
  <p:tag name="ARTICULATE_SLIDE_GUID" val="e1975355-81db-4f07-9dc5-d13254d841a6"/>
  <p:tag name="AUDIO_ID" val="397"/>
  <p:tag name="ARTICULATE_PLAYLIST_ID" val="-1"/>
  <p:tag name="ARTICULATE_SLIDE_NAV" val="48"/>
  <p:tag name="ORIGINAL_AUDIO_FILEPATH" val="W:\Abt - TRI FY Reporting\Abt EPA TRI RY2015 Update\Audio\EPATRI_BASIC_VO\MP3\1_52.mp3"/>
  <p:tag name="ELAPSEDTIME" val="31.58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47"/>
  <p:tag name="ARTICULATE_PREV_BUTTON_ID" val="344"/>
  <p:tag name="ARTICULATE_USED_LAYOUT" val="2"/>
</p:tagLst>
</file>

<file path=ppt/tags/tag4.xml><?xml version="1.0" encoding="utf-8"?>
<p:tagLst xmlns:a="http://schemas.openxmlformats.org/drawingml/2006/main" xmlns:r="http://schemas.openxmlformats.org/officeDocument/2006/relationships" xmlns:p="http://schemas.openxmlformats.org/presentationml/2006/main">
  <p:tag name="ARTICULATE_SLIDE_GUID" val="37c6a45c-c1cd-499d-965b-b52f8be72d21"/>
  <p:tag name="AUDIO_ID" val="305"/>
  <p:tag name="ARTICULATE_PLAYLIST_ID" val="-1"/>
  <p:tag name="ARTICULATE_SLIDE_NAV" val="23"/>
  <p:tag name="ORIGINAL_AUDIO_FILEPATH" val="W:\Abt - TRI FY Reporting\Abt EPA TRI RY2015 Update\Audio\EPATRI_BASIC_VO\MP3\1_25.mp3"/>
  <p:tag name="ELAPSEDTIME" val="56.902"/>
  <p:tag name="TIMELINE" val="0.50/1.80/3.00"/>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26"/>
  <p:tag name="ARTICULATE_PREV_BUTTON_ID" val="603"/>
  <p:tag name="ARTICULATE_USED_LAYOUT" val="2"/>
</p:tagLst>
</file>

<file path=ppt/tags/tag40.xml><?xml version="1.0" encoding="utf-8"?>
<p:tagLst xmlns:a="http://schemas.openxmlformats.org/drawingml/2006/main" xmlns:r="http://schemas.openxmlformats.org/officeDocument/2006/relationships" xmlns:p="http://schemas.openxmlformats.org/presentationml/2006/main">
  <p:tag name="ARTICULATE_SLIDE_GUID" val="c7ca7874-445a-43b0-9056-2074e835c01d"/>
  <p:tag name="AUDIO_ID" val="347"/>
  <p:tag name="ARTICULATE_PLAYLIST_ID" val="-1"/>
  <p:tag name="ARTICULATE_SLIDE_NAV" val="49"/>
  <p:tag name="ORIGINAL_AUDIO_FILEPATH" val="W:\Abt - TRI FY Reporting\Abt EPA TRI RY2015 Update\Audio\EPATRI_BASIC_VO\MP3\1_53.mp3"/>
  <p:tag name="ELAPSEDTIME" val="40.45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49"/>
  <p:tag name="ARTICULATE_PREV_BUTTON_ID" val="397"/>
  <p:tag name="ARTICULATE_USED_LAYOUT" val="4"/>
</p:tagLst>
</file>

<file path=ppt/tags/tag41.xml><?xml version="1.0" encoding="utf-8"?>
<p:tagLst xmlns:a="http://schemas.openxmlformats.org/drawingml/2006/main" xmlns:r="http://schemas.openxmlformats.org/officeDocument/2006/relationships" xmlns:p="http://schemas.openxmlformats.org/presentationml/2006/main">
  <p:tag name="ARTICULATE_SLIDE_GUID" val="4aac2c46-e9d9-487b-b8e2-d4b99d040a15"/>
  <p:tag name="ARTICULATE_PLAYLIST_ID" val="-1"/>
  <p:tag name="AUDIO_ID" val="349"/>
  <p:tag name="ARTICULATE_SLIDE_NAV" val="50"/>
  <p:tag name="ORIGINAL_AUDIO_FILEPATH" val="W:\Abt - TRI FY Reporting\Abt EPA TRI RY2015 Update\Audio\EPATRI_BASIC_VO\MP3\1_54.mp3"/>
  <p:tag name="ELAPSEDTIME" val="63.34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50"/>
  <p:tag name="ARTICULATE_PREV_BUTTON_ID" val="347"/>
  <p:tag name="ARTICULATE_USED_LAYOUT" val="2"/>
</p:tagLst>
</file>

<file path=ppt/tags/tag42.xml><?xml version="1.0" encoding="utf-8"?>
<p:tagLst xmlns:a="http://schemas.openxmlformats.org/drawingml/2006/main" xmlns:r="http://schemas.openxmlformats.org/officeDocument/2006/relationships" xmlns:p="http://schemas.openxmlformats.org/presentationml/2006/main">
  <p:tag name="ARTICULATE_SLIDE_GUID" val="6e7d6fa0-4860-4651-8a96-66891bd4d8f9"/>
  <p:tag name="AUDIO_ID" val="350"/>
  <p:tag name="ARTICULATE_PLAYLIST_ID" val="-1"/>
  <p:tag name="ARTICULATE_SLIDE_NAV" val="51"/>
  <p:tag name="ORIGINAL_AUDIO_FILEPATH" val="W:\Abt - TRI FY Reporting\Abt EPA TRI RY2015 Update\Audio\EPATRI_BASIC_VO\MP3\1_55.mp3"/>
  <p:tag name="ELAPSEDTIME" val="60.99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51"/>
  <p:tag name="ARTICULATE_PREV_BUTTON_ID" val="349"/>
  <p:tag name="ARTICULATE_USED_LAYOUT" val="2"/>
</p:tagLst>
</file>

<file path=ppt/tags/tag43.xml><?xml version="1.0" encoding="utf-8"?>
<p:tagLst xmlns:a="http://schemas.openxmlformats.org/drawingml/2006/main" xmlns:r="http://schemas.openxmlformats.org/officeDocument/2006/relationships" xmlns:p="http://schemas.openxmlformats.org/presentationml/2006/main">
  <p:tag name="ARTICULATE_SLIDE_GUID" val="4adbb9db-a320-4eaa-b772-62024a4eff13"/>
  <p:tag name="AUDIO_ID" val="351"/>
  <p:tag name="ARTICULATE_PLAYLIST_ID" val="-1"/>
  <p:tag name="ARTICULATE_SLIDE_NAV" val="52"/>
  <p:tag name="ORIGINAL_AUDIO_FILEPATH" val="W:\Abt - TRI FY Reporting\Abt EPA TRI RY2015 Update\Audio\EPATRI_BASIC_VO\MP3\1_56.mp3"/>
  <p:tag name="ELAPSEDTIME" val="61.05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52"/>
  <p:tag name="ARTICULATE_PREV_BUTTON_ID" val="350"/>
  <p:tag name="ARTICULATE_USED_LAYOUT" val="2"/>
</p:tagLst>
</file>

<file path=ppt/tags/tag44.xml><?xml version="1.0" encoding="utf-8"?>
<p:tagLst xmlns:a="http://schemas.openxmlformats.org/drawingml/2006/main" xmlns:r="http://schemas.openxmlformats.org/officeDocument/2006/relationships" xmlns:p="http://schemas.openxmlformats.org/presentationml/2006/main">
  <p:tag name="ARTICULATE_SLIDE_GUID" val="4d0b4087-a2c0-416a-9b60-bd7bdbde6c8f"/>
  <p:tag name="AUDIO_ID" val="352"/>
  <p:tag name="ARTICULATE_PLAYLIST_ID" val="-1"/>
  <p:tag name="ARTICULATE_SLIDE_NAV" val="53"/>
  <p:tag name="ORIGINAL_AUDIO_FILEPATH" val="W:\Abt - TRI FY Reporting\Abt EPA TRI RY2015 Update\Audio\EPATRI_BASIC_VO\MP3\1_57.mp3"/>
  <p:tag name="ELAPSEDTIME" val="44.97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53"/>
  <p:tag name="ARTICULATE_PREV_BUTTON_ID" val="351"/>
  <p:tag name="ARTICULATE_USED_LAYOUT" val="2"/>
</p:tagLst>
</file>

<file path=ppt/tags/tag45.xml><?xml version="1.0" encoding="utf-8"?>
<p:tagLst xmlns:a="http://schemas.openxmlformats.org/drawingml/2006/main" xmlns:r="http://schemas.openxmlformats.org/officeDocument/2006/relationships" xmlns:p="http://schemas.openxmlformats.org/presentationml/2006/main">
  <p:tag name="ARTICULATE_SLIDE_GUID" val="f77be1c2-f7e1-4baf-8acc-5d90994335ea"/>
  <p:tag name="AUDIO_ID" val="353"/>
  <p:tag name="ARTICULATE_PLAYLIST_ID" val="-1"/>
  <p:tag name="ARTICULATE_SLIDE_NAV" val="54"/>
  <p:tag name="ORIGINAL_AUDIO_FILEPATH" val="W:\Abt - TRI FY Reporting\Abt EPA TRI RY2015 Update\Audio\EPATRI_BASIC_VO\MP3\1_58.mp3"/>
  <p:tag name="ELAPSEDTIME" val="30.95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20"/>
  <p:tag name="ARTICULATE_PREV_BUTTON_ID" val="352"/>
  <p:tag name="ARTICULATE_USED_LAYOUT" val="2"/>
</p:tagLst>
</file>

<file path=ppt/tags/tag46.xml><?xml version="1.0" encoding="utf-8"?>
<p:tagLst xmlns:a="http://schemas.openxmlformats.org/drawingml/2006/main" xmlns:r="http://schemas.openxmlformats.org/officeDocument/2006/relationships" xmlns:p="http://schemas.openxmlformats.org/presentationml/2006/main">
  <p:tag name="ARTICULATE_SLIDE_GUID" val="e1fe98d2-68a6-4794-9a61-dc27b4120820"/>
  <p:tag name="ARTICULATE_TITLE_TAG" val="Section IV: Threshold Determination"/>
  <p:tag name="AUDIO_ID" val="820"/>
  <p:tag name="ARTICULATE_PLAYLIST_ID" val="-1"/>
  <p:tag name="ARTICULATE_SLIDE_NAV" val="55"/>
  <p:tag name="ORIGINAL_AUDIO_FILEPATH" val="I:\ABT-EPA\2008_Project\Audio\blank.mp3"/>
  <p:tag name="ELAPSEDTIME" val="5.04"/>
  <p:tag name="ARTICULATE_NAV_LEVEL" val="1"/>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18"/>
  <p:tag name="ARTICULATE_PREV_BUTTON_ID" val="353"/>
  <p:tag name="ARTICULATE_USED_LAYOUT" val="12"/>
</p:tagLst>
</file>

<file path=ppt/tags/tag47.xml><?xml version="1.0" encoding="utf-8"?>
<p:tagLst xmlns:a="http://schemas.openxmlformats.org/drawingml/2006/main" xmlns:r="http://schemas.openxmlformats.org/officeDocument/2006/relationships" xmlns:p="http://schemas.openxmlformats.org/presentationml/2006/main">
  <p:tag name="ARTICULATE_SLIDE_GUID" val="45c1a654-4cbf-4a94-89ca-4e4b310d0460"/>
  <p:tag name="AUDIO_ID" val="318"/>
  <p:tag name="ARTICULATE_PLAYLIST_ID" val="-1"/>
  <p:tag name="ARTICULATE_SLIDE_NAV" val="56"/>
  <p:tag name="ORIGINAL_AUDIO_FILEPATH" val="W:\Abt - TRI FY Reporting\Abt EPA TRI RY2015 Update\Audio\EPATRI_BASIC_VO\MP3\1_60.mp3"/>
  <p:tag name="ELAPSEDTIME" val="68.202"/>
  <p:tag name="TIMELINE" val="0.40/1.60/2.80/4.00"/>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19"/>
  <p:tag name="ARTICULATE_PREV_BUTTON_ID" val="820"/>
  <p:tag name="ARTICULATE_USED_LAYOUT" val="2"/>
</p:tagLst>
</file>

<file path=ppt/tags/tag48.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5.87504"/>
  <p:tag name="MARGIN_3" val="71.87504"/>
  <p:tag name="MARGIN_4" val="107.875"/>
  <p:tag name="MARGIN_5" val="143.875"/>
  <p:tag name="FONT_SIZE" val="10"/>
</p:tagLst>
</file>

<file path=ppt/tags/tag49.xml><?xml version="1.0" encoding="utf-8"?>
<p:tagLst xmlns:a="http://schemas.openxmlformats.org/drawingml/2006/main" xmlns:r="http://schemas.openxmlformats.org/officeDocument/2006/relationships" xmlns:p="http://schemas.openxmlformats.org/presentationml/2006/main">
  <p:tag name="ARTICULATE_SLIDE_GUID" val="dd076bc6-4b56-4ecb-8bd6-2cbae3a3b9c3"/>
  <p:tag name="AUDIO_ID" val="319"/>
  <p:tag name="ARTICULATE_PLAYLIST_ID" val="-1"/>
  <p:tag name="ARTICULATE_SLIDE_NAV" val="57"/>
  <p:tag name="ORIGINAL_AUDIO_FILEPATH" val="W:\Abt - TRI FY Reporting\Abt EPA TRI RY2015 Update\Audio\EPATRI_BASIC_VO\MP3\1_61.mp3"/>
  <p:tag name="ELAPSEDTIME" val="58.51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38"/>
  <p:tag name="ARTICULATE_PREV_BUTTON_ID" val="318"/>
  <p:tag name="ARTICULATE_USED_LAYOUT" val="4"/>
</p:tagLst>
</file>

<file path=ppt/tags/tag5.xml><?xml version="1.0" encoding="utf-8"?>
<p:tagLst xmlns:a="http://schemas.openxmlformats.org/drawingml/2006/main" xmlns:r="http://schemas.openxmlformats.org/officeDocument/2006/relationships" xmlns:p="http://schemas.openxmlformats.org/presentationml/2006/main">
  <p:tag name="BULLET_3" val="8226"/>
  <p:tag name="BULLET_1" val="8226"/>
  <p:tag name="BULLET_2" val="8226"/>
  <p:tag name="MARGIN_1" val="0"/>
  <p:tag name="MARGIN_2" val="35.87504"/>
  <p:tag name="MARGIN_3" val="71.87504"/>
  <p:tag name="MARGIN_4" val="107.875"/>
  <p:tag name="MARGIN_5" val="143.875"/>
  <p:tag name="FONT_SIZE" val="10"/>
</p:tagLst>
</file>

<file path=ppt/tags/tag50.xml><?xml version="1.0" encoding="utf-8"?>
<p:tagLst xmlns:a="http://schemas.openxmlformats.org/drawingml/2006/main" xmlns:r="http://schemas.openxmlformats.org/officeDocument/2006/relationships" xmlns:p="http://schemas.openxmlformats.org/presentationml/2006/main">
  <p:tag name="ARTICULATE_SLIDE_GUID" val="5e86ec9e-1c15-4d5e-aa74-168f944a3ced"/>
  <p:tag name="AUDIO_ID" val="338"/>
  <p:tag name="ARTICULATE_PLAYLIST_ID" val="-1"/>
  <p:tag name="ARTICULATE_SLIDE_NAV" val="59"/>
  <p:tag name="ORIGINAL_AUDIO_FILEPATH" val="W:\Abt - TRI FY Reporting\Abt EPA TRI RY2015 Update\Audio\EPATRI_BASIC_VO\MP3\1_62.mp3"/>
  <p:tag name="ELAPSEDTIME" val="53.82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15"/>
  <p:tag name="ARTICULATE_PREV_BUTTON_ID" val="319"/>
  <p:tag name="ARTICULATE_USED_LAYOUT" val="2"/>
</p:tagLst>
</file>

<file path=ppt/tags/tag51.xml><?xml version="1.0" encoding="utf-8"?>
<p:tagLst xmlns:a="http://schemas.openxmlformats.org/drawingml/2006/main" xmlns:r="http://schemas.openxmlformats.org/officeDocument/2006/relationships" xmlns:p="http://schemas.openxmlformats.org/presentationml/2006/main">
  <p:tag name="ARTICULATE_SLIDE_GUID" val="a9c56e71-514b-47c4-834a-d5cb97674b5a"/>
  <p:tag name="AUDIO_ID" val="315"/>
  <p:tag name="ARTICULATE_PLAYLIST_ID" val="-1"/>
  <p:tag name="ARTICULATE_SLIDE_NAV" val="58"/>
  <p:tag name="ORIGINAL_AUDIO_FILEPATH" val="W:\Abt - TRI FY Reporting\Abt EPA TRI RY2015 Update\Audio\EPATRI_BASIC_VO\MP3\61-90\edited_1_63.mp3"/>
  <p:tag name="ELAPSEDTIME" val="127.44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25"/>
  <p:tag name="ARTICULATE_PREV_BUTTON_ID" val="338"/>
  <p:tag name="ARTICULATE_USED_LAYOUT" val="2"/>
</p:tagLst>
</file>

<file path=ppt/tags/tag52.xml><?xml version="1.0" encoding="utf-8"?>
<p:tagLst xmlns:a="http://schemas.openxmlformats.org/drawingml/2006/main" xmlns:r="http://schemas.openxmlformats.org/officeDocument/2006/relationships" xmlns:p="http://schemas.openxmlformats.org/presentationml/2006/main">
  <p:tag name="ARTICULATE_SLIDE_GUID" val="f8177fcf-9be5-4a61-86de-090943af76d4"/>
  <p:tag name="AUDIO_ID" val="825"/>
  <p:tag name="ARTICULATE_PLAYLIST_ID" val="-1"/>
  <p:tag name="ARTICULATE_SLIDE_NAV" val="60"/>
  <p:tag name="ORIGINAL_AUDIO_FILEPATH" val="W:\Abt - TRI FY Reporting\Abt EPA TRI RY2015 Update\Audio\EPATRI_BASIC_VO\MP3\1_64.mp3"/>
  <p:tag name="ELAPSEDTIME" val="47.08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11"/>
  <p:tag name="ARTICULATE_PREV_BUTTON_ID" val="315"/>
  <p:tag name="ARTICULATE_USED_LAYOUT" val="2"/>
</p:tagLst>
</file>

<file path=ppt/tags/tag53.xml><?xml version="1.0" encoding="utf-8"?>
<p:tagLst xmlns:a="http://schemas.openxmlformats.org/drawingml/2006/main" xmlns:r="http://schemas.openxmlformats.org/officeDocument/2006/relationships" xmlns:p="http://schemas.openxmlformats.org/presentationml/2006/main">
  <p:tag name="ARTICULATE_SLIDE_GUID" val="a3bfb8cd-815e-4e75-a966-0db23ff40368"/>
  <p:tag name="AUDIO_ID" val="311"/>
  <p:tag name="ARTICULATE_PLAYLIST_ID" val="-1"/>
  <p:tag name="ARTICULATE_SLIDE_NAV" val="61"/>
  <p:tag name="ORIGINAL_AUDIO_FILEPATH" val="W:\Abt - TRI FY Reporting\Abt EPA TRI RY2015 Update\Audio\EPATRI_BASIC_VO\MP3\1_65.mp3"/>
  <p:tag name="ELAPSEDTIME" val="59.43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14"/>
  <p:tag name="ARTICULATE_PREV_BUTTON_ID" val="825"/>
  <p:tag name="ARTICULATE_USED_LAYOUT" val="2"/>
</p:tagLst>
</file>

<file path=ppt/tags/tag54.xml><?xml version="1.0" encoding="utf-8"?>
<p:tagLst xmlns:a="http://schemas.openxmlformats.org/drawingml/2006/main" xmlns:r="http://schemas.openxmlformats.org/officeDocument/2006/relationships" xmlns:p="http://schemas.openxmlformats.org/presentationml/2006/main">
  <p:tag name="ARTICULATE_SLIDE_GUID" val="ebad3a0c-7f5c-4f8e-bc8f-e83c3de14d45"/>
  <p:tag name="AUDIO_ID" val="314"/>
  <p:tag name="ARTICULATE_PLAYLIST_ID" val="-1"/>
  <p:tag name="ARTICULATE_SLIDE_NAV" val="62"/>
  <p:tag name="ORIGINAL_AUDIO_FILEPATH" val="W:\Abt - TRI FY Reporting\Abt EPA TRI RY2015 Update\Audio\EPATRI_BASIC_VO\MP3\1_66.mp3"/>
  <p:tag name="ELAPSEDTIME" val="48.67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16"/>
  <p:tag name="ARTICULATE_PREV_BUTTON_ID" val="311"/>
  <p:tag name="ARTICULATE_USED_LAYOUT" val="2"/>
</p:tagLst>
</file>

<file path=ppt/tags/tag55.xml><?xml version="1.0" encoding="utf-8"?>
<p:tagLst xmlns:a="http://schemas.openxmlformats.org/drawingml/2006/main" xmlns:r="http://schemas.openxmlformats.org/officeDocument/2006/relationships" xmlns:p="http://schemas.openxmlformats.org/presentationml/2006/main">
  <p:tag name="ARTICULATE_SLIDE_GUID" val="ebc47992-2c86-4784-81f4-bba83d8eb77a"/>
  <p:tag name="ARTICULATE_PLAYLIST_ID" val="-1"/>
  <p:tag name="AUDIO_ID" val="316"/>
  <p:tag name="ARTICULATE_SLIDE_NAV" val="63"/>
  <p:tag name="ORIGINAL_AUDIO_FILEPATH" val="W:\Abt - TRI FY Reporting\Abt EPA TRI RY2015 Update\Audio\EPATRI_BASIC_VO\MP3\1_67.mp3"/>
  <p:tag name="ELAPSEDTIME" val="51.44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17"/>
  <p:tag name="ARTICULATE_PREV_BUTTON_ID" val="314"/>
  <p:tag name="ARTICULATE_USED_LAYOUT" val="2"/>
</p:tagLst>
</file>

<file path=ppt/tags/tag56.xml><?xml version="1.0" encoding="utf-8"?>
<p:tagLst xmlns:a="http://schemas.openxmlformats.org/drawingml/2006/main" xmlns:r="http://schemas.openxmlformats.org/officeDocument/2006/relationships" xmlns:p="http://schemas.openxmlformats.org/presentationml/2006/main">
  <p:tag name="ARTICULATE_SLIDE_GUID" val="12f56036-34b4-4e8c-ac38-25a4c64dd5dc"/>
  <p:tag name="AUDIO_ID" val="317"/>
  <p:tag name="ARTICULATE_PLAYLIST_ID" val="-1"/>
  <p:tag name="ARTICULATE_SLIDE_NAV" val="64"/>
  <p:tag name="ORIGINAL_AUDIO_FILEPATH" val="W:\Abt - TRI FY Reporting\Abt EPA TRI RY2015 Update\Audio\EPATRI_BASIC_VO\MP3\1_68.mp3"/>
  <p:tag name="ELAPSEDTIME" val="98.052"/>
  <p:tag name="TIMELINE" val="0.40"/>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20"/>
  <p:tag name="ARTICULATE_PREV_BUTTON_ID" val="316"/>
  <p:tag name="ARTICULATE_USED_LAYOUT" val="2"/>
</p:tagLst>
</file>

<file path=ppt/tags/tag57.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5.87504"/>
  <p:tag name="MARGIN_3" val="71.87504"/>
  <p:tag name="MARGIN_4" val="107.875"/>
  <p:tag name="MARGIN_5" val="143.875"/>
  <p:tag name="FONT_SIZE" val="10"/>
</p:tagLst>
</file>

<file path=ppt/tags/tag58.xml><?xml version="1.0" encoding="utf-8"?>
<p:tagLst xmlns:a="http://schemas.openxmlformats.org/drawingml/2006/main" xmlns:r="http://schemas.openxmlformats.org/officeDocument/2006/relationships" xmlns:p="http://schemas.openxmlformats.org/presentationml/2006/main">
  <p:tag name="ARTICULATE_SLIDE_GUID" val="c7563bcd-132a-4c44-bdcc-e135924e8666"/>
  <p:tag name="AUDIO_ID" val="320"/>
  <p:tag name="ARTICULATE_PLAYLIST_ID" val="-1"/>
  <p:tag name="ARTICULATE_SLIDE_NAV" val="65"/>
  <p:tag name="ORIGINAL_AUDIO_FILEPATH" val="W:\Abt - TRI FY Reporting\Abt EPA TRI RY2015 Update\Audio\EPATRI_BASIC_VO\MP3\1_69.mp3"/>
  <p:tag name="ELAPSEDTIME" val="123.84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21"/>
  <p:tag name="ARTICULATE_PREV_BUTTON_ID" val="317"/>
  <p:tag name="ARTICULATE_USED_LAYOUT" val="2"/>
</p:tagLst>
</file>

<file path=ppt/tags/tag59.xml><?xml version="1.0" encoding="utf-8"?>
<p:tagLst xmlns:a="http://schemas.openxmlformats.org/drawingml/2006/main" xmlns:r="http://schemas.openxmlformats.org/officeDocument/2006/relationships" xmlns:p="http://schemas.openxmlformats.org/presentationml/2006/main">
  <p:tag name="ARTICULATE_SLIDE_GUID" val="7cb49e17-f614-427c-9907-d0b6cab0f244"/>
  <p:tag name="AUDIO_ID" val="322"/>
  <p:tag name="ARTICULATE_PLAYLIST_ID" val="-1"/>
  <p:tag name="ARTICULATE_SLIDE_NAV" val="67"/>
  <p:tag name="ORIGINAL_AUDIO_FILEPATH" val="W:\Abt - TRI FY Reporting\Abt EPA TRI RY2015 Update\Audio\EPATRI_BASIC_VO\MP3\1_71.mp3"/>
  <p:tag name="ELAPSEDTIME" val="52.15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788"/>
  <p:tag name="ARTICULATE_PREV_BUTTON_ID" val="321"/>
  <p:tag name="ARTICULATE_USED_LAYOUT" val="2"/>
</p:tagLst>
</file>

<file path=ppt/tags/tag6.xml><?xml version="1.0" encoding="utf-8"?>
<p:tagLst xmlns:a="http://schemas.openxmlformats.org/drawingml/2006/main" xmlns:r="http://schemas.openxmlformats.org/officeDocument/2006/relationships" xmlns:p="http://schemas.openxmlformats.org/presentationml/2006/main">
  <p:tag name="ARTICULATE_TITLE_TAG" val="TRI Chemical Categories"/>
  <p:tag name="ARTICULATE_SLIDE_GUID" val="ab19109c-d1cb-4545-833b-5546f96a8dfe"/>
  <p:tag name="AUDIO_ID" val="289"/>
  <p:tag name="ARTICULATE_PLAYLIST_ID" val="-1"/>
  <p:tag name="ARTICULATE_SLIDE_NAV" val="26"/>
  <p:tag name="ORIGINAL_AUDIO_FILEPATH" val="W:\Abt - TRI FY Reporting\Abt EPA TRI RY2015 Update\Audio\EPATRI_BASIC_VO\MP3\1_28.mp3"/>
  <p:tag name="ELAPSEDTIME" val="68.95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290"/>
  <p:tag name="ARTICULATE_PREV_BUTTON_ID" val="287"/>
  <p:tag name="ARTICULATE_USED_LAYOUT" val="2"/>
</p:tagLst>
</file>

<file path=ppt/tags/tag60.xml><?xml version="1.0" encoding="utf-8"?>
<p:tagLst xmlns:a="http://schemas.openxmlformats.org/drawingml/2006/main" xmlns:r="http://schemas.openxmlformats.org/officeDocument/2006/relationships" xmlns:p="http://schemas.openxmlformats.org/presentationml/2006/main">
  <p:tag name="ARTICULATE_SLIDE_GUID" val="bf6312b9-b477-48d5-9067-74fe4fb4a5a7"/>
  <p:tag name="AUDIO_ID" val="321"/>
  <p:tag name="ARTICULATE_PLAYLIST_ID" val="-1"/>
  <p:tag name="ARTICULATE_SLIDE_NAV" val="66"/>
  <p:tag name="ORIGINAL_AUDIO_FILEPATH" val="W:\Abt - TRI FY Reporting\Abt EPA TRI RY2015 Update\Audio\EPATRI_BASIC_VO\MP3\1_70.mp3"/>
  <p:tag name="ELAPSEDTIME" val="41.16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22"/>
  <p:tag name="ARTICULATE_PREV_BUTTON_ID" val="320"/>
  <p:tag name="ARTICULATE_USED_LAYOUT" val="2"/>
</p:tagLst>
</file>

<file path=ppt/tags/tag61.xml><?xml version="1.0" encoding="utf-8"?>
<p:tagLst xmlns:a="http://schemas.openxmlformats.org/drawingml/2006/main" xmlns:r="http://schemas.openxmlformats.org/officeDocument/2006/relationships" xmlns:p="http://schemas.openxmlformats.org/presentationml/2006/main">
  <p:tag name="ARTICULATE_SLIDE_GUID" val="e1fe98d2-68a6-4794-9a61-dc27b4120821"/>
  <p:tag name="ARTICULATE_TITLE_TAG" val="Section V: Overview of Form R"/>
  <p:tag name="AUDIO_ID" val="821"/>
  <p:tag name="ARTICULATE_PLAYLIST_ID" val="-1"/>
  <p:tag name="ARTICULATE_SLIDE_NAV" val="69"/>
  <p:tag name="ORIGINAL_AUDIO_FILEPATH" val="I:\ABT-EPA\2008_Project\Audio\blank.mp3"/>
  <p:tag name="ELAPSEDTIME" val="5.04"/>
  <p:tag name="ARTICULATE_NAV_LEVEL" val="1"/>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91"/>
  <p:tag name="ARTICULATE_PREV_BUTTON_ID" val="788"/>
  <p:tag name="ARTICULATE_USED_LAYOUT" val="12"/>
</p:tagLst>
</file>

<file path=ppt/tags/tag62.xml><?xml version="1.0" encoding="utf-8"?>
<p:tagLst xmlns:a="http://schemas.openxmlformats.org/drawingml/2006/main" xmlns:r="http://schemas.openxmlformats.org/officeDocument/2006/relationships" xmlns:p="http://schemas.openxmlformats.org/presentationml/2006/main">
  <p:tag name="ARTICULATE_SLIDE_GUID" val="2bcfeeda-90e8-4249-8183-c2b05c9edf6d"/>
  <p:tag name="ARTICULATE_PLAYLIST_ID" val="-1"/>
  <p:tag name="AUDIO_ID" val="391"/>
  <p:tag name="ARTICULATE_SLIDE_NAV" val="70"/>
  <p:tag name="ORIGINAL_AUDIO_FILEPATH" val="W:\Abt - TRI FY Reporting\Abt EPA TRI RY2015 Update\Audio\EPATRI_BASIC_VO\MP3\61-90\edited_1_74.mp3"/>
  <p:tag name="ELAPSEDTIME" val="39.33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92"/>
  <p:tag name="ARTICULATE_PREV_BUTTON_ID" val="821"/>
  <p:tag name="ARTICULATE_USED_LAYOUT" val="2"/>
</p:tagLst>
</file>

<file path=ppt/tags/tag63.xml><?xml version="1.0" encoding="utf-8"?>
<p:tagLst xmlns:a="http://schemas.openxmlformats.org/drawingml/2006/main" xmlns:r="http://schemas.openxmlformats.org/officeDocument/2006/relationships" xmlns:p="http://schemas.openxmlformats.org/presentationml/2006/main">
  <p:tag name="ARTICULATE_SLIDE_GUID" val="f2b592f5-44ee-49fa-9110-76468dc6d56f"/>
  <p:tag name="AUDIO_ID" val="392"/>
  <p:tag name="ARTICULATE_PLAYLIST_ID" val="-1"/>
  <p:tag name="ARTICULATE_SLIDE_NAV" val="71"/>
  <p:tag name="ORIGINAL_AUDIO_FILEPATH" val="W:\Abt - TRI FY Reporting\Abt EPA TRI RY2015 Update\Audio\EPATRI_BASIC_VO\MP3\1_75.mp3"/>
  <p:tag name="ELAPSEDTIME" val="89.68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12"/>
  <p:tag name="ARTICULATE_PREV_BUTTON_ID" val="391"/>
  <p:tag name="ARTICULATE_USED_LAYOUT" val="2"/>
</p:tagLst>
</file>

<file path=ppt/tags/tag6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5.87504"/>
  <p:tag name="MARGIN_3" val="71.87504"/>
  <p:tag name="MARGIN_4" val="107.875"/>
  <p:tag name="MARGIN_5" val="143.875"/>
  <p:tag name="FONT_SIZE" val="10"/>
</p:tagLst>
</file>

<file path=ppt/tags/tag65.xml><?xml version="1.0" encoding="utf-8"?>
<p:tagLst xmlns:a="http://schemas.openxmlformats.org/drawingml/2006/main" xmlns:r="http://schemas.openxmlformats.org/officeDocument/2006/relationships" xmlns:p="http://schemas.openxmlformats.org/presentationml/2006/main">
  <p:tag name="ARTICULATE_SLIDE_GUID" val="5cbf5865-5baa-4eab-a1b5-026c76cbb405"/>
  <p:tag name="ARTICULATE_PLAYLIST_ID" val="-1"/>
  <p:tag name="ARTICULATE_SLIDE_NAV" val="72"/>
  <p:tag name="AUDIO_ID" val="831"/>
  <p:tag name="ORIGINAL_AUDIO_FILEPATH" val="W:\Abt - TRI FY Reporting\Abt EPA TRI RY2015 Update\Audio\EPATRI_BASIC_VO\MP3\1_77.mp3"/>
  <p:tag name="ELAPSEDTIME" val="76.89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13"/>
  <p:tag name="ARTICULATE_PREV_BUTTON_ID" val="412"/>
  <p:tag name="ARTICULATE_USED_LAYOUT" val="2"/>
</p:tagLst>
</file>

<file path=ppt/tags/tag66.xml><?xml version="1.0" encoding="utf-8"?>
<p:tagLst xmlns:a="http://schemas.openxmlformats.org/drawingml/2006/main" xmlns:r="http://schemas.openxmlformats.org/officeDocument/2006/relationships" xmlns:p="http://schemas.openxmlformats.org/presentationml/2006/main">
  <p:tag name="ARTICULATE_SLIDE_GUID" val="d0da9376-31e7-4354-9e8f-52e6b06d4816"/>
  <p:tag name="AUDIO_ID" val="413"/>
  <p:tag name="ARTICULATE_PLAYLIST_ID" val="-1"/>
  <p:tag name="ARTICULATE_SLIDE_NAV" val="73"/>
  <p:tag name="ORIGINAL_AUDIO_FILEPATH" val="W:\Abt - TRI FY Reporting\Abt EPA TRI RY2015 Update\Audio\EPATRI_BASIC_VO\MP3\1_78.mp3"/>
  <p:tag name="ELAPSEDTIME" val="43.77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14"/>
  <p:tag name="ARTICULATE_PREV_BUTTON_ID" val="831"/>
  <p:tag name="ARTICULATE_USED_LAYOUT" val="6"/>
</p:tagLst>
</file>

<file path=ppt/tags/tag67.xml><?xml version="1.0" encoding="utf-8"?>
<p:tagLst xmlns:a="http://schemas.openxmlformats.org/drawingml/2006/main" xmlns:r="http://schemas.openxmlformats.org/officeDocument/2006/relationships" xmlns:p="http://schemas.openxmlformats.org/presentationml/2006/main">
  <p:tag name="ARTICULATE_SLIDE_GUID" val="5f5c0e95-23b0-45a2-bc2f-e81efb72daed"/>
  <p:tag name="AUDIO_ID" val="416"/>
  <p:tag name="ARTICULATE_PLAYLIST_ID" val="-1"/>
  <p:tag name="ARTICULATE_SLIDE_NAV" val="76"/>
  <p:tag name="ORIGINAL_AUDIO_FILEPATH" val="W:\Abt - TRI FY Reporting\Abt EPA TRI RY2015 Update\Audio\EPATRI_BASIC_VO\MP3\1_81.mp3"/>
  <p:tag name="ELAPSEDTIME" val="9.92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17"/>
  <p:tag name="ARTICULATE_PREV_BUTTON_ID" val="415"/>
  <p:tag name="ARTICULATE_USED_LAYOUT" val="6"/>
</p:tagLst>
</file>

<file path=ppt/tags/tag68.xml><?xml version="1.0" encoding="utf-8"?>
<p:tagLst xmlns:a="http://schemas.openxmlformats.org/drawingml/2006/main" xmlns:r="http://schemas.openxmlformats.org/officeDocument/2006/relationships" xmlns:p="http://schemas.openxmlformats.org/presentationml/2006/main">
  <p:tag name="ARTICULATE_SLIDE_GUID" val="156441dd-dcb4-4495-8276-07ff7f5c5a80"/>
  <p:tag name="AUDIO_ID" val="417"/>
  <p:tag name="ARTICULATE_PLAYLIST_ID" val="-1"/>
  <p:tag name="ARTICULATE_SLIDE_NAV" val="82"/>
  <p:tag name="ORIGINAL_AUDIO_FILEPATH" val="W:\Abt - TRI FY Reporting\Abt EPA TRI RY2015 Update\Audio\EPATRI_BASIC_VO\MP3\1_82.mp3"/>
  <p:tag name="ELAPSEDTIME" val="48.78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28"/>
  <p:tag name="ARTICULATE_PREV_BUTTON_ID" val="416"/>
  <p:tag name="ARTICULATE_USED_LAYOUT" val="6"/>
</p:tagLst>
</file>

<file path=ppt/tags/tag69.xml><?xml version="1.0" encoding="utf-8"?>
<p:tagLst xmlns:a="http://schemas.openxmlformats.org/drawingml/2006/main" xmlns:r="http://schemas.openxmlformats.org/officeDocument/2006/relationships" xmlns:p="http://schemas.openxmlformats.org/presentationml/2006/main">
  <p:tag name="ARTICULATE_SLIDE_GUID" val="718f8ef3-a870-4bfb-8235-324c7a676088"/>
  <p:tag name="AUDIO_ID" val="428"/>
  <p:tag name="ARTICULATE_PLAYLIST_ID" val="-1"/>
  <p:tag name="ARTICULATE_SLIDE_NAV" val="78"/>
  <p:tag name="ORIGINAL_AUDIO_FILEPATH" val="W:\Abt - TRI FY Reporting\Abt EPA TRI RY2015 Update\Audio\EPATRI_BASIC_VO\MP3\1_83.mp3"/>
  <p:tag name="ELAPSEDTIME" val="19.83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30"/>
  <p:tag name="ARTICULATE_PREV_BUTTON_ID" val="417"/>
  <p:tag name="ARTICULATE_USED_LAYOUT" val="2"/>
</p:tagLst>
</file>

<file path=ppt/tags/tag7.xml><?xml version="1.0" encoding="utf-8"?>
<p:tagLst xmlns:a="http://schemas.openxmlformats.org/drawingml/2006/main" xmlns:r="http://schemas.openxmlformats.org/officeDocument/2006/relationships" xmlns:p="http://schemas.openxmlformats.org/presentationml/2006/main">
  <p:tag name="ARTICULATE_SLIDE_GUID" val="9d20c927-3e07-4bc1-98ef-1240483727e2"/>
  <p:tag name="ARTICULATE_PLAYLIST_ID" val="-1"/>
  <p:tag name="AUDIO_ID" val="290"/>
  <p:tag name="ARTICULATE_SLIDE_NAV" val="27"/>
  <p:tag name="ORIGINAL_AUDIO_FILEPATH" val="W:\Abt - TRI FY Reporting\Abt EPA TRI RY2015 Update\Audio\EPATRI_BASIC_VO\MP3\1_29.mp3"/>
  <p:tag name="ELAPSEDTIME" val="35.41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306"/>
  <p:tag name="ARTICULATE_PREV_BUTTON_ID" val="289"/>
  <p:tag name="ARTICULATE_USED_LAYOUT" val="2"/>
</p:tagLst>
</file>

<file path=ppt/tags/tag70.xml><?xml version="1.0" encoding="utf-8"?>
<p:tagLst xmlns:a="http://schemas.openxmlformats.org/drawingml/2006/main" xmlns:r="http://schemas.openxmlformats.org/officeDocument/2006/relationships" xmlns:p="http://schemas.openxmlformats.org/presentationml/2006/main">
  <p:tag name="ARTICULATE_SLIDE_GUID" val="a82a4475-d99c-4727-870e-b7c39cd69e38"/>
  <p:tag name="AUDIO_ID" val="430"/>
  <p:tag name="ARTICULATE_PLAYLIST_ID" val="-1"/>
  <p:tag name="ARTICULATE_SLIDE_NAV" val="77"/>
  <p:tag name="ORIGINAL_AUDIO_FILEPATH" val="W:\Abt - TRI FY Reporting\Abt EPA TRI RY2015 Update\Audio\EPATRI_BASIC_VO\MP3\1_84.mp3"/>
  <p:tag name="ELAPSEDTIME" val="68.61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32"/>
  <p:tag name="ARTICULATE_PREV_BUTTON_ID" val="428"/>
  <p:tag name="ARTICULATE_USED_LAYOUT" val="2"/>
</p:tagLst>
</file>

<file path=ppt/tags/tag71.xml><?xml version="1.0" encoding="utf-8"?>
<p:tagLst xmlns:a="http://schemas.openxmlformats.org/drawingml/2006/main" xmlns:r="http://schemas.openxmlformats.org/officeDocument/2006/relationships" xmlns:p="http://schemas.openxmlformats.org/presentationml/2006/main">
  <p:tag name="ARTICULATE_SLIDE_GUID" val="718f8ef3-a870-4bfb-8235-324c7a676088"/>
  <p:tag name="ARTICULATE_PLAYLIST_ID" val="-1"/>
  <p:tag name="ARTICULATE_SLIDE_NAV" val="78"/>
  <p:tag name="AUDIO_ID" val="832"/>
  <p:tag name="ORIGINAL_AUDIO_FILEPATH" val="W:\Abt - TRI FY Reporting\Abt EPA TRI RY2015 Update\Audio\EPATRI_BASIC_VO\MP3\1_85.mp3"/>
  <p:tag name="ELAPSEDTIME" val="64.80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32"/>
  <p:tag name="ARTICULATE_PREV_BUTTON_ID" val="430"/>
  <p:tag name="ARTICULATE_USED_LAYOUT" val="2"/>
</p:tagLst>
</file>

<file path=ppt/tags/tag72.xml><?xml version="1.0" encoding="utf-8"?>
<p:tagLst xmlns:a="http://schemas.openxmlformats.org/drawingml/2006/main" xmlns:r="http://schemas.openxmlformats.org/officeDocument/2006/relationships" xmlns:p="http://schemas.openxmlformats.org/presentationml/2006/main">
  <p:tag name="ARTICULATE_SLIDE_GUID" val="493d5410-b481-4c73-a9ae-3a5f6e6435c5"/>
  <p:tag name="AUDIO_ID" val="432"/>
  <p:tag name="ARTICULATE_PLAYLIST_ID" val="-1"/>
  <p:tag name="ARTICULATE_SLIDE_NAV" val="79"/>
  <p:tag name="ORIGINAL_AUDIO_FILEPATH" val="W:\Abt - TRI FY Reporting\Abt EPA TRI RY2015 Update\Audio\EPATRI_BASIC_VO\MP3\1_86.mp3"/>
  <p:tag name="ELAPSEDTIME" val="28.52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33"/>
  <p:tag name="ARTICULATE_PREV_BUTTON_ID" val="832"/>
  <p:tag name="ARTICULATE_USED_LAYOUT" val="2"/>
</p:tagLst>
</file>

<file path=ppt/tags/tag73.xml><?xml version="1.0" encoding="utf-8"?>
<p:tagLst xmlns:a="http://schemas.openxmlformats.org/drawingml/2006/main" xmlns:r="http://schemas.openxmlformats.org/officeDocument/2006/relationships" xmlns:p="http://schemas.openxmlformats.org/presentationml/2006/main">
  <p:tag name="ARTICULATE_SLIDE_GUID" val="5023bb59-2361-4614-aa5a-691ceefe901f"/>
  <p:tag name="AUDIO_ID" val="433"/>
  <p:tag name="ARTICULATE_PLAYLIST_ID" val="-1"/>
  <p:tag name="ARTICULATE_SLIDE_NAV" val="80"/>
  <p:tag name="ORIGINAL_AUDIO_FILEPATH" val="W:\Abt - TRI FY Reporting\Abt EPA TRI RY2015 Update\Audio\EPATRI_BASIC_VO\MP3\1_87.mp3"/>
  <p:tag name="ELAPSEDTIME" val="57.632"/>
  <p:tag name="ARTICULATE_NAV_LEVEL" val="3"/>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34"/>
  <p:tag name="ARTICULATE_PREV_BUTTON_ID" val="432"/>
  <p:tag name="ARTICULATE_USED_LAYOUT" val="2"/>
</p:tagLst>
</file>

<file path=ppt/tags/tag74.xml><?xml version="1.0" encoding="utf-8"?>
<p:tagLst xmlns:a="http://schemas.openxmlformats.org/drawingml/2006/main" xmlns:r="http://schemas.openxmlformats.org/officeDocument/2006/relationships" xmlns:p="http://schemas.openxmlformats.org/presentationml/2006/main">
  <p:tag name="ARTICULATE_SLIDE_GUID" val="4eecf599-cb17-4290-9d3b-ac3026491056"/>
  <p:tag name="AUDIO_ID" val="434"/>
  <p:tag name="ARTICULATE_PLAYLIST_ID" val="-1"/>
  <p:tag name="ARTICULATE_SLIDE_NAV" val="81"/>
  <p:tag name="ORIGINAL_AUDIO_FILEPATH" val="W:\Abt - TRI FY Reporting\Abt EPA TRI RY2015 Update\Audio\EPATRI_BASIC_VO\MP3\1_88.mp3"/>
  <p:tag name="ELAPSEDTIME" val="90.17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18"/>
  <p:tag name="ARTICULATE_PREV_BUTTON_ID" val="433"/>
  <p:tag name="ARTICULATE_USED_LAYOUT" val="2"/>
</p:tagLst>
</file>

<file path=ppt/tags/tag75.xml><?xml version="1.0" encoding="utf-8"?>
<p:tagLst xmlns:a="http://schemas.openxmlformats.org/drawingml/2006/main" xmlns:r="http://schemas.openxmlformats.org/officeDocument/2006/relationships" xmlns:p="http://schemas.openxmlformats.org/presentationml/2006/main">
  <p:tag name="ARTICULATE_SLIDE_GUID" val="c72a6d88-b37a-45f9-9caf-8e0d5daeeec1"/>
  <p:tag name="AUDIO_ID" val="516"/>
  <p:tag name="ARTICULATE_PLAYLIST_ID" val="-1"/>
  <p:tag name="ARTICULATE_SLIDE_NAV" val="84"/>
  <p:tag name="ORIGINAL_AUDIO_FILEPATH" val="W:\Abt - TRI FY Reporting\Abt EPA TRI RY2015 Update\Audio\EPATRI_BASIC_VO\MP3\1_90.mp3"/>
  <p:tag name="ELAPSEDTIME" val="83.99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19"/>
  <p:tag name="ARTICULATE_PREV_BUTTON_ID" val="418"/>
  <p:tag name="ARTICULATE_USED_LAYOUT" val="2"/>
</p:tagLst>
</file>

<file path=ppt/tags/tag76.xml><?xml version="1.0" encoding="utf-8"?>
<p:tagLst xmlns:a="http://schemas.openxmlformats.org/drawingml/2006/main" xmlns:r="http://schemas.openxmlformats.org/officeDocument/2006/relationships" xmlns:p="http://schemas.openxmlformats.org/presentationml/2006/main">
  <p:tag name="ARTICULATE_SLIDE_GUID" val="4cd536e4-d50f-4a77-910a-d24fdf7dd7a5"/>
  <p:tag name="AUDIO_ID" val="496"/>
  <p:tag name="ARTICULATE_PLAYLIST_ID" val="-1"/>
  <p:tag name="ARTICULATE_SLIDE_NAV" val="86"/>
  <p:tag name="ORIGINAL_AUDIO_FILEPATH" val="W:\Abt - TRI FY Reporting\Abt EPA TRI RY2015 Update\Audio\EPATRI_BASIC_VO\MP3\91-127\edited_1_92.mp3"/>
  <p:tag name="ELAPSEDTIME" val="82.07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20"/>
  <p:tag name="ARTICULATE_PREV_BUTTON_ID" val="419"/>
  <p:tag name="ARTICULATE_USED_LAYOUT" val="2"/>
</p:tagLst>
</file>

<file path=ppt/tags/tag77.xml><?xml version="1.0" encoding="utf-8"?>
<p:tagLst xmlns:a="http://schemas.openxmlformats.org/drawingml/2006/main" xmlns:r="http://schemas.openxmlformats.org/officeDocument/2006/relationships" xmlns:p="http://schemas.openxmlformats.org/presentationml/2006/main">
  <p:tag name="ARTICULATE_TITLE_TAG" val="Quantity Entering Each Medium"/>
  <p:tag name="ARTICULATE_SLIDE_GUID" val="d72a5392-1d66-47d2-857a-c49fd8ec9707"/>
  <p:tag name="AUDIO_ID" val="418"/>
  <p:tag name="ARTICULATE_PLAYLIST_ID" val="-1"/>
  <p:tag name="ARTICULATE_SLIDE_NAV" val="83"/>
  <p:tag name="ORIGINAL_AUDIO_FILEPATH" val="W:\Abt - TRI FY Reporting\Abt EPA TRI RY2015 Update\Audio\EPATRI_BASIC_VO\MP3\1_89.mp3"/>
  <p:tag name="ELAPSEDTIME" val="35.99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516"/>
  <p:tag name="ARTICULATE_PREV_BUTTON_ID" val="434"/>
  <p:tag name="ARTICULATE_USED_LAYOUT" val="7"/>
</p:tagLst>
</file>

<file path=ppt/tags/tag78.xml><?xml version="1.0" encoding="utf-8"?>
<p:tagLst xmlns:a="http://schemas.openxmlformats.org/drawingml/2006/main" xmlns:r="http://schemas.openxmlformats.org/officeDocument/2006/relationships" xmlns:p="http://schemas.openxmlformats.org/presentationml/2006/main">
  <p:tag name="ARTICULATE_SLIDE_GUID" val="7af01273-d47a-4615-8195-35566acc89d6"/>
  <p:tag name="AUDIO_ID" val="419"/>
  <p:tag name="ARTICULATE_PLAYLIST_ID" val="-1"/>
  <p:tag name="ARTICULATE_SLIDE_NAV" val="85"/>
  <p:tag name="ORIGINAL_AUDIO_FILEPATH" val="W:\Abt - TRI FY Reporting\Abt EPA TRI RY2015 Update\Audio\EPATRI_BASIC_VO\MP3\1_91.mp3"/>
  <p:tag name="ELAPSEDTIME" val="75.17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96"/>
  <p:tag name="ARTICULATE_PREV_BUTTON_ID" val="516"/>
  <p:tag name="ARTICULATE_USED_LAYOUT" val="6"/>
</p:tagLst>
</file>

<file path=ppt/tags/tag79.xml><?xml version="1.0" encoding="utf-8"?>
<p:tagLst xmlns:a="http://schemas.openxmlformats.org/drawingml/2006/main" xmlns:r="http://schemas.openxmlformats.org/officeDocument/2006/relationships" xmlns:p="http://schemas.openxmlformats.org/presentationml/2006/main">
  <p:tag name="ARTICULATE_SLIDE_GUID" val="be6e4f6c-c43c-4c0a-8eea-ccb1fb232c7e"/>
  <p:tag name="AUDIO_ID" val="421"/>
  <p:tag name="ARTICULATE_PLAYLIST_ID" val="-1"/>
  <p:tag name="ARTICULATE_SLIDE_NAV" val="88"/>
  <p:tag name="ORIGINAL_AUDIO_FILEPATH" val="W:\Abt - TRI FY Reporting\Abt EPA TRI RY2015 Update\Audio\EPATRI_BASIC_VO\MP3\1_94.mp3"/>
  <p:tag name="ELAPSEDTIME" val="74.41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35"/>
  <p:tag name="ARTICULATE_PREV_BUTTON_ID" val="420"/>
  <p:tag name="ARTICULATE_USED_LAYOUT" val="6"/>
</p:tagLst>
</file>

<file path=ppt/tags/tag8.xml><?xml version="1.0" encoding="utf-8"?>
<p:tagLst xmlns:a="http://schemas.openxmlformats.org/drawingml/2006/main" xmlns:r="http://schemas.openxmlformats.org/officeDocument/2006/relationships" xmlns:p="http://schemas.openxmlformats.org/presentationml/2006/main">
  <p:tag name="ARTICULATE_SLIDE_GUID" val="367306a4-c61a-4728-856e-9598d354dd96"/>
  <p:tag name="AUDIO_ID" val="287"/>
  <p:tag name="ARTICULATE_PLAYLIST_ID" val="-1"/>
  <p:tag name="ARTICULATE_SLIDE_NAV" val="25"/>
  <p:tag name="ORIGINAL_AUDIO_FILEPATH" val="W:\Abt - TRI FY Reporting\Abt EPA TRI RY2015 Update\Audio\EPATRI_BASIC_VO\MP3\1_27.mp3"/>
  <p:tag name="ELAPSEDTIME" val="84.482"/>
  <p:tag name="TIMELINE" val="0.50"/>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289"/>
  <p:tag name="ARTICULATE_PREV_BUTTON_ID" val="826"/>
  <p:tag name="ARTICULATE_USED_LAYOUT" val="2"/>
</p:tagLst>
</file>

<file path=ppt/tags/tag80.xml><?xml version="1.0" encoding="utf-8"?>
<p:tagLst xmlns:a="http://schemas.openxmlformats.org/drawingml/2006/main" xmlns:r="http://schemas.openxmlformats.org/officeDocument/2006/relationships" xmlns:p="http://schemas.openxmlformats.org/presentationml/2006/main">
  <p:tag name="ARTICULATE_SLIDE_GUID" val="7b897dfd-2410-46bb-bc68-14c1af7b0ef9"/>
  <p:tag name="AUDIO_ID" val="435"/>
  <p:tag name="ARTICULATE_PLAYLIST_ID" val="-1"/>
  <p:tag name="ARTICULATE_SLIDE_NAV" val="89"/>
  <p:tag name="ORIGINAL_AUDIO_FILEPATH" val="W:\Abt - TRI FY Reporting\Abt EPA TRI RY2015 Update\Audio\EPATRI_BASIC_VO\MP3\1_95.mp3"/>
  <p:tag name="ELAPSEDTIME" val="42.44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22"/>
  <p:tag name="ARTICULATE_PREV_BUTTON_ID" val="421"/>
  <p:tag name="ARTICULATE_USED_LAYOUT" val="2"/>
</p:tagLst>
</file>

<file path=ppt/tags/tag81.xml><?xml version="1.0" encoding="utf-8"?>
<p:tagLst xmlns:a="http://schemas.openxmlformats.org/drawingml/2006/main" xmlns:r="http://schemas.openxmlformats.org/officeDocument/2006/relationships" xmlns:p="http://schemas.openxmlformats.org/presentationml/2006/main">
  <p:tag name="ARTICULATE_SLIDE_GUID" val="d762f418-a336-4001-b97f-70eb059e96e1"/>
  <p:tag name="AUDIO_ID" val="423"/>
  <p:tag name="ARTICULATE_PLAYLIST_ID" val="-1"/>
  <p:tag name="ARTICULATE_SLIDE_NAV" val="91"/>
  <p:tag name="ORIGINAL_AUDIO_FILEPATH" val="W:\Abt - TRI FY Reporting\Abt EPA TRI RY2015 Update\Audio\EPATRI_BASIC_VO\MP3\1_97.mp3"/>
  <p:tag name="ELAPSEDTIME" val="26.91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24"/>
  <p:tag name="ARTICULATE_PREV_BUTTON_ID" val="422"/>
  <p:tag name="ARTICULATE_USED_LAYOUT" val="6"/>
</p:tagLst>
</file>

<file path=ppt/tags/tag82.xml><?xml version="1.0" encoding="utf-8"?>
<p:tagLst xmlns:a="http://schemas.openxmlformats.org/drawingml/2006/main" xmlns:r="http://schemas.openxmlformats.org/officeDocument/2006/relationships" xmlns:p="http://schemas.openxmlformats.org/presentationml/2006/main">
  <p:tag name="ARTICULATE_SLIDE_GUID" val="bf066bb8-80e0-42bc-bf6f-a5855b21d13b"/>
  <p:tag name="AUDIO_ID" val="424"/>
  <p:tag name="ARTICULATE_PLAYLIST_ID" val="-1"/>
  <p:tag name="ARTICULATE_SLIDE_NAV" val="92"/>
  <p:tag name="ORIGINAL_AUDIO_FILEPATH" val="W:\Abt - TRI FY Reporting\Abt EPA TRI RY2015 Update\Audio\EPATRI_BASIC_VO\MP3\1_98.mp3"/>
  <p:tag name="ELAPSEDTIME" val="53.22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37"/>
  <p:tag name="ARTICULATE_PREV_BUTTON_ID" val="423"/>
  <p:tag name="ARTICULATE_USED_LAYOUT" val="6"/>
</p:tagLst>
</file>

<file path=ppt/tags/tag83.xml><?xml version="1.0" encoding="utf-8"?>
<p:tagLst xmlns:a="http://schemas.openxmlformats.org/drawingml/2006/main" xmlns:r="http://schemas.openxmlformats.org/officeDocument/2006/relationships" xmlns:p="http://schemas.openxmlformats.org/presentationml/2006/main">
  <p:tag name="ARTICULATE_TITLE_TAG" val="Off-Site Transfers"/>
  <p:tag name="ARTICULATE_SLIDE_GUID" val="7ad7cc75-f4ce-43a5-bbc0-f0df4c7013ed"/>
  <p:tag name="AUDIO_ID" val="425"/>
  <p:tag name="ARTICULATE_PLAYLIST_ID" val="-1"/>
  <p:tag name="ARTICULATE_SLIDE_NAV" val="97"/>
  <p:tag name="ORIGINAL_AUDIO_FILEPATH" val="W:\Abt - TRI FY Reporting\Abt EPA TRI RY2015 Update\Audio\EPATRI_BASIC_VO\MP3\1_103.mp3"/>
  <p:tag name="ELAPSEDTIME" val="68.25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26"/>
  <p:tag name="ARTICULATE_PREV_BUTTON_ID" val="440"/>
  <p:tag name="ARTICULATE_USED_LAYOUT" val="7"/>
</p:tagLst>
</file>

<file path=ppt/tags/tag84.xml><?xml version="1.0" encoding="utf-8"?>
<p:tagLst xmlns:a="http://schemas.openxmlformats.org/drawingml/2006/main" xmlns:r="http://schemas.openxmlformats.org/officeDocument/2006/relationships" xmlns:p="http://schemas.openxmlformats.org/presentationml/2006/main">
  <p:tag name="ARTICULATE_SLIDE_GUID" val="685b966e-90ea-496a-9a7e-9e0448e6a1ec"/>
  <p:tag name="AUDIO_ID" val="426"/>
  <p:tag name="ARTICULATE_PLAYLIST_ID" val="-1"/>
  <p:tag name="ARTICULATE_SLIDE_NAV" val="98"/>
  <p:tag name="ORIGINAL_AUDIO_FILEPATH" val="W:\Abt - TRI FY Reporting\Abt EPA TRI RY2015 Update\Audio\EPATRI_BASIC_VO\MP3\1_104.mp3"/>
  <p:tag name="ELAPSEDTIME" val="89.68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27"/>
  <p:tag name="ARTICULATE_PREV_BUTTON_ID" val="425"/>
  <p:tag name="ARTICULATE_USED_LAYOUT" val="6"/>
</p:tagLst>
</file>

<file path=ppt/tags/tag85.xml><?xml version="1.0" encoding="utf-8"?>
<p:tagLst xmlns:a="http://schemas.openxmlformats.org/drawingml/2006/main" xmlns:r="http://schemas.openxmlformats.org/officeDocument/2006/relationships" xmlns:p="http://schemas.openxmlformats.org/presentationml/2006/main">
  <p:tag name="ARTICULATE_SLIDE_GUID" val="ef7dd068-5db6-4176-ad12-2d56ef33a4ba"/>
  <p:tag name="AUDIO_ID" val="427"/>
  <p:tag name="ARTICULATE_PLAYLIST_ID" val="-1"/>
  <p:tag name="ARTICULATE_SLIDE_NAV" val="99"/>
  <p:tag name="ORIGINAL_AUDIO_FILEPATH" val="W:\Abt - TRI FY Reporting\Abt EPA TRI RY2015 Update\Audio\EPATRI_BASIC_VO\MP3\1_105.mp3"/>
  <p:tag name="ELAPSEDTIME" val="69.292"/>
  <p:tag name="TIMELINE" val="1.00"/>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36"/>
  <p:tag name="ARTICULATE_PREV_BUTTON_ID" val="426"/>
  <p:tag name="ARTICULATE_USED_LAYOUT" val="6"/>
</p:tagLst>
</file>

<file path=ppt/tags/tag86.xml><?xml version="1.0" encoding="utf-8"?>
<p:tagLst xmlns:a="http://schemas.openxmlformats.org/drawingml/2006/main" xmlns:r="http://schemas.openxmlformats.org/officeDocument/2006/relationships" xmlns:p="http://schemas.openxmlformats.org/presentationml/2006/main">
  <p:tag name="ARTICULATE_SLIDE_GUID" val="e9100556-f698-45e5-999c-ef5deafddd4a"/>
  <p:tag name="AUDIO_ID" val="436"/>
  <p:tag name="ARTICULATE_PLAYLIST_ID" val="-1"/>
  <p:tag name="ARTICULATE_SLIDE_NAV" val="100"/>
  <p:tag name="ORIGINAL_AUDIO_FILEPATH" val="W:\Abt - TRI FY Reporting\Abt EPA TRI RY2015 Update\Audio\EPATRI_BASIC_VO\MP3\1_106.mp3"/>
  <p:tag name="ELAPSEDTIME" val="96.88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29"/>
  <p:tag name="ARTICULATE_PREV_BUTTON_ID" val="427"/>
  <p:tag name="ARTICULATE_USED_LAYOUT" val="2"/>
</p:tagLst>
</file>

<file path=ppt/tags/tag87.xml><?xml version="1.0" encoding="utf-8"?>
<p:tagLst xmlns:a="http://schemas.openxmlformats.org/drawingml/2006/main" xmlns:r="http://schemas.openxmlformats.org/officeDocument/2006/relationships" xmlns:p="http://schemas.openxmlformats.org/presentationml/2006/main">
  <p:tag name="ARTICULATE_SLIDE_GUID" val="9f338253-fdc5-4cea-9379-67f0689c39be"/>
  <p:tag name="AUDIO_ID" val="437"/>
  <p:tag name="ARTICULATE_PLAYLIST_ID" val="-1"/>
  <p:tag name="ARTICULATE_SLIDE_NAV" val="93"/>
  <p:tag name="ORIGINAL_AUDIO_FILEPATH" val="W:\Abt - TRI FY Reporting\Abt EPA TRI RY2015 Update\Audio\EPATRI_BASIC_VO\MP3\1_99.mp3"/>
  <p:tag name="ELAPSEDTIME" val="40.95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38"/>
  <p:tag name="ARTICULATE_PREV_BUTTON_ID" val="424"/>
  <p:tag name="ARTICULATE_USED_LAYOUT" val="4"/>
</p:tagLst>
</file>

<file path=ppt/tags/tag88.xml><?xml version="1.0" encoding="utf-8"?>
<p:tagLst xmlns:a="http://schemas.openxmlformats.org/drawingml/2006/main" xmlns:r="http://schemas.openxmlformats.org/officeDocument/2006/relationships" xmlns:p="http://schemas.openxmlformats.org/presentationml/2006/main">
  <p:tag name="ARTICULATE_SLIDE_GUID" val="98d3ac6a-10e2-4e8c-92b3-bd78151cf9e9"/>
  <p:tag name="AUDIO_ID" val="438"/>
  <p:tag name="ARTICULATE_PLAYLIST_ID" val="-1"/>
  <p:tag name="ARTICULATE_SLIDE_NAV" val="94"/>
  <p:tag name="ORIGINAL_AUDIO_FILEPATH" val="W:\Abt - TRI FY Reporting\Abt EPA TRI RY2015 Update\Audio\EPATRI_BASIC_VO\MP3\1_100.mp3"/>
  <p:tag name="ELAPSEDTIME" val="75.64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39"/>
  <p:tag name="ARTICULATE_PREV_BUTTON_ID" val="437"/>
  <p:tag name="ARTICULATE_USED_LAYOUT" val="6"/>
</p:tagLst>
</file>

<file path=ppt/tags/tag89.xml><?xml version="1.0" encoding="utf-8"?>
<p:tagLst xmlns:a="http://schemas.openxmlformats.org/drawingml/2006/main" xmlns:r="http://schemas.openxmlformats.org/officeDocument/2006/relationships" xmlns:p="http://schemas.openxmlformats.org/presentationml/2006/main">
  <p:tag name="ARTICULATE_SLIDE_GUID" val="89b2d9e2-b1c5-4641-909b-adc3a553f498"/>
  <p:tag name="AUDIO_ID" val="439"/>
  <p:tag name="ARTICULATE_PLAYLIST_ID" val="-1"/>
  <p:tag name="ARTICULATE_SLIDE_NAV" val="95"/>
  <p:tag name="ORIGINAL_AUDIO_FILEPATH" val="W:\Abt - TRI FY Reporting\Abt EPA TRI RY2015 Update\Audio\EPATRI_BASIC_VO\MP3\1_101.mp3"/>
  <p:tag name="ELAPSEDTIME" val="29.52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40"/>
  <p:tag name="ARTICULATE_PREV_BUTTON_ID" val="438"/>
  <p:tag name="ARTICULATE_USED_LAYOUT" val="6"/>
</p:tagLst>
</file>

<file path=ppt/tags/tag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5.87504"/>
  <p:tag name="MARGIN_3" val="71.87504"/>
  <p:tag name="MARGIN_4" val="107.875"/>
  <p:tag name="MARGIN_5" val="143.875"/>
  <p:tag name="FONT_SIZE" val="10"/>
</p:tagLst>
</file>

<file path=ppt/tags/tag90.xml><?xml version="1.0" encoding="utf-8"?>
<p:tagLst xmlns:a="http://schemas.openxmlformats.org/drawingml/2006/main" xmlns:r="http://schemas.openxmlformats.org/officeDocument/2006/relationships" xmlns:p="http://schemas.openxmlformats.org/presentationml/2006/main">
  <p:tag name="ARTICULATE_SLIDE_GUID" val="bee98f7a-921f-42de-aac5-ef2623ca3009"/>
  <p:tag name="AUDIO_ID" val="440"/>
  <p:tag name="ARTICULATE_PLAYLIST_ID" val="-1"/>
  <p:tag name="ARTICULATE_SLIDE_NAV" val="96"/>
  <p:tag name="ORIGINAL_AUDIO_FILEPATH" val="W:\Abt - TRI FY Reporting\Abt EPA TRI RY2015 Update\Audio\EPATRI_BASIC_VO\MP3\1_102.mp3"/>
  <p:tag name="ELAPSEDTIME" val="25.99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25"/>
  <p:tag name="ARTICULATE_PREV_BUTTON_ID" val="439"/>
  <p:tag name="ARTICULATE_USED_LAYOUT" val="6"/>
</p:tagLst>
</file>

<file path=ppt/tags/tag91.xml><?xml version="1.0" encoding="utf-8"?>
<p:tagLst xmlns:a="http://schemas.openxmlformats.org/drawingml/2006/main" xmlns:r="http://schemas.openxmlformats.org/officeDocument/2006/relationships" xmlns:p="http://schemas.openxmlformats.org/presentationml/2006/main">
  <p:tag name="ARTICULATE_SLIDE_GUID" val="dffb9c9d-3032-4245-885a-11c702edd4b7"/>
  <p:tag name="AUDIO_ID" val="429"/>
  <p:tag name="ARTICULATE_PLAYLIST_ID" val="-1"/>
  <p:tag name="ARTICULATE_SLIDE_NAV" val="101"/>
  <p:tag name="ORIGINAL_AUDIO_FILEPATH" val="W:\Abt - TRI FY Reporting\Abt EPA TRI RY2015 Update\Audio\EPATRI_BASIC_VO\MP3\1_107.mp3"/>
  <p:tag name="ELAPSEDTIME" val="81.64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41"/>
  <p:tag name="ARTICULATE_PREV_BUTTON_ID" val="436"/>
  <p:tag name="ARTICULATE_USED_LAYOUT" val="2"/>
</p:tagLst>
</file>

<file path=ppt/tags/tag92.xml><?xml version="1.0" encoding="utf-8"?>
<p:tagLst xmlns:a="http://schemas.openxmlformats.org/drawingml/2006/main" xmlns:r="http://schemas.openxmlformats.org/officeDocument/2006/relationships" xmlns:p="http://schemas.openxmlformats.org/presentationml/2006/main">
  <p:tag name="ARTICULATE_SLIDE_GUID" val="19de8c05-fb8b-4c11-886d-caa5dfcf0475"/>
  <p:tag name="AUDIO_ID" val="441"/>
  <p:tag name="ARTICULATE_PLAYLIST_ID" val="-1"/>
  <p:tag name="ARTICULATE_SLIDE_NAV" val="102"/>
  <p:tag name="ORIGINAL_AUDIO_FILEPATH" val="W:\Abt - TRI FY Reporting\Abt EPA TRI RY2015 Update\Audio\EPATRI_BASIC_VO\MP3\1_108.mp3"/>
  <p:tag name="ELAPSEDTIME" val="93.17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42"/>
  <p:tag name="ARTICULATE_PREV_BUTTON_ID" val="429"/>
  <p:tag name="ARTICULATE_USED_LAYOUT" val="2"/>
</p:tagLst>
</file>

<file path=ppt/tags/tag93.xml><?xml version="1.0" encoding="utf-8"?>
<p:tagLst xmlns:a="http://schemas.openxmlformats.org/drawingml/2006/main" xmlns:r="http://schemas.openxmlformats.org/officeDocument/2006/relationships" xmlns:p="http://schemas.openxmlformats.org/presentationml/2006/main">
  <p:tag name="ARTICULATE_SLIDE_GUID" val="22957166-e253-4b5a-a77c-c8d219c1628b"/>
  <p:tag name="AUDIO_ID" val="442"/>
  <p:tag name="ARTICULATE_PLAYLIST_ID" val="-1"/>
  <p:tag name="ARTICULATE_SLIDE_NAV" val="103"/>
  <p:tag name="ORIGINAL_AUDIO_FILEPATH" val="W:\Abt - TRI FY Reporting\Abt EPA TRI RY2015 Update\Audio\EPATRI_BASIC_VO\MP3\1_109.mp3"/>
  <p:tag name="ELAPSEDTIME" val="189.14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43"/>
  <p:tag name="ARTICULATE_PREV_BUTTON_ID" val="441"/>
  <p:tag name="ARTICULATE_USED_LAYOUT" val="2"/>
</p:tagLst>
</file>

<file path=ppt/tags/tag94.xml><?xml version="1.0" encoding="utf-8"?>
<p:tagLst xmlns:a="http://schemas.openxmlformats.org/drawingml/2006/main" xmlns:r="http://schemas.openxmlformats.org/officeDocument/2006/relationships" xmlns:p="http://schemas.openxmlformats.org/presentationml/2006/main">
  <p:tag name="ARTICULATE_SLIDE_GUID" val="22957166-e253-4b5a-a77c-c8d219c1628b"/>
  <p:tag name="AUDIO_ID" val="442"/>
  <p:tag name="ARTICULATE_PLAYLIST_ID" val="-1"/>
  <p:tag name="ARTICULATE_SLIDE_NAV" val="103"/>
  <p:tag name="ORIGINAL_AUDIO_FILEPATH" val="W:\Abt - TRI FY Reporting\Abt EPA TRI RY2015 Update\Audio\EPATRI_BASIC_VO\MP3\1_109.mp3"/>
  <p:tag name="ELAPSEDTIME" val="189.14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43"/>
  <p:tag name="ARTICULATE_PREV_BUTTON_ID" val="441"/>
  <p:tag name="ARTICULATE_USED_LAYOUT" val="2"/>
</p:tagLst>
</file>

<file path=ppt/tags/tag95.xml><?xml version="1.0" encoding="utf-8"?>
<p:tagLst xmlns:a="http://schemas.openxmlformats.org/drawingml/2006/main" xmlns:r="http://schemas.openxmlformats.org/officeDocument/2006/relationships" xmlns:p="http://schemas.openxmlformats.org/presentationml/2006/main">
  <p:tag name="ARTICULATE_SLIDE_GUID" val="78d23df2-649d-4881-a2c8-cbee82dfe106"/>
  <p:tag name="AUDIO_ID" val="445"/>
  <p:tag name="ARTICULATE_PLAYLIST_ID" val="-1"/>
  <p:tag name="ARTICULATE_SLIDE_NAV" val="106"/>
  <p:tag name="ORIGINAL_AUDIO_FILEPATH" val="W:\Abt - TRI FY Reporting\Abt EPA TRI RY2015 Update\Audio\EPATRI_BASIC_VO\MP3\1_112.mp3"/>
  <p:tag name="ELAPSEDTIME" val="110.09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47"/>
  <p:tag name="ARTICULATE_PREV_BUTTON_ID" val="444"/>
  <p:tag name="ARTICULATE_USED_LAYOUT" val="2"/>
</p:tagLst>
</file>

<file path=ppt/tags/tag96.xml><?xml version="1.0" encoding="utf-8"?>
<p:tagLst xmlns:a="http://schemas.openxmlformats.org/drawingml/2006/main" xmlns:r="http://schemas.openxmlformats.org/officeDocument/2006/relationships" xmlns:p="http://schemas.openxmlformats.org/presentationml/2006/main">
  <p:tag name="ARTICULATE_SLIDE_GUID" val="1daabad6-cfaa-4433-b613-c14a36051087"/>
  <p:tag name="AUDIO_ID" val="447"/>
  <p:tag name="ARTICULATE_PLAYLIST_ID" val="-1"/>
  <p:tag name="ARTICULATE_SLIDE_NAV" val="107"/>
  <p:tag name="ORIGINAL_AUDIO_FILEPATH" val="W:\Abt - TRI FY Reporting\Abt EPA TRI RY2015 Update\Audio\EPATRI_BASIC_VO\MP3\1_113.mp3"/>
  <p:tag name="ELAPSEDTIME" val="144.02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27"/>
  <p:tag name="ARTICULATE_PREV_BUTTON_ID" val="445"/>
  <p:tag name="ARTICULATE_USED_LAYOUT" val="2"/>
</p:tagLst>
</file>

<file path=ppt/tags/tag97.xml><?xml version="1.0" encoding="utf-8"?>
<p:tagLst xmlns:a="http://schemas.openxmlformats.org/drawingml/2006/main" xmlns:r="http://schemas.openxmlformats.org/officeDocument/2006/relationships" xmlns:p="http://schemas.openxmlformats.org/presentationml/2006/main">
  <p:tag name="ARTICULATE_SLIDE_GUID" val="9cc7ccef-8c2c-4a7b-a1f4-f012e37fff31"/>
  <p:tag name="AUDIO_ID" val="448"/>
  <p:tag name="ARTICULATE_PLAYLIST_ID" val="-1"/>
  <p:tag name="ARTICULATE_SLIDE_NAV" val="109"/>
  <p:tag name="ORIGINAL_AUDIO_FILEPATH" val="W:\Abt - TRI FY Reporting\Abt EPA TRI RY2015 Update\Audio\EPATRI_BASIC_VO\MP3\1_115.mp3"/>
  <p:tag name="ELAPSEDTIME" val="102.75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28"/>
  <p:tag name="ARTICULATE_PREV_BUTTON_ID" val="827"/>
  <p:tag name="ARTICULATE_USED_LAYOUT" val="2"/>
</p:tagLst>
</file>

<file path=ppt/tags/tag98.xml><?xml version="1.0" encoding="utf-8"?>
<p:tagLst xmlns:a="http://schemas.openxmlformats.org/drawingml/2006/main" xmlns:r="http://schemas.openxmlformats.org/officeDocument/2006/relationships" xmlns:p="http://schemas.openxmlformats.org/presentationml/2006/main">
  <p:tag name="ARTICULATE_SLIDE_GUID" val="02ba417d-dd39-4979-872e-f96719bd18ee"/>
  <p:tag name="AUDIO_ID" val="828"/>
  <p:tag name="ARTICULATE_PLAYLIST_ID" val="-1"/>
  <p:tag name="ARTICULATE_SLIDE_NAV" val="110"/>
  <p:tag name="ORIGINAL_AUDIO_FILEPATH" val="W:\Abt - TRI FY Reporting\Abt EPA TRI RY2015 Update\Audio\EPATRI_BASIC_VO\MP3\1_116.mp3"/>
  <p:tag name="ELAPSEDTIME" val="78.27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449"/>
  <p:tag name="ARTICULATE_PREV_BUTTON_ID" val="448"/>
  <p:tag name="ARTICULATE_USED_LAYOUT" val="2"/>
</p:tagLst>
</file>

<file path=ppt/tags/tag99.xml><?xml version="1.0" encoding="utf-8"?>
<p:tagLst xmlns:a="http://schemas.openxmlformats.org/drawingml/2006/main" xmlns:r="http://schemas.openxmlformats.org/officeDocument/2006/relationships" xmlns:p="http://schemas.openxmlformats.org/presentationml/2006/main">
  <p:tag name="AUDIO_ID" val="449"/>
  <p:tag name="ARTICULATE_SLIDE_GUID" val="02ba417d-dd39-4979-872e-f96719bd0449"/>
  <p:tag name="ARTICULATE_PLAYLIST_ID" val="-1"/>
  <p:tag name="ARTICULATE_SLIDE_NAV" val="111"/>
  <p:tag name="ORIGINAL_AUDIO_FILEPATH" val="W:\Abt - TRI FY Reporting\Abt EPA TRI RY2015 Update\Audio\EPATRI_BASIC_VO\MP3\1_117.mp3"/>
  <p:tag name="ELAPSEDTIME" val="37.292"/>
  <p:tag name="ARTICULATE_NAV_LEVEL" val="2"/>
  <p:tag name="ARTICULATE_SLIDE_PRESENTER_GUID" val="92b5c1a9-5944-493b-b139-c77c1379748d"/>
  <p:tag name="ARTICULATE_SLIDE_PAUSE" val="1"/>
  <p:tag name="ARTICULATE_LOCK_SLIDE" val="0"/>
  <p:tag name="ARTICULATE_HIDE_SLIDE" val="0"/>
  <p:tag name="ARTICULATE_PLAYER_CONTROL_PREVIOUS" val="True"/>
  <p:tag name="ARTICULATE_PLAYER_CONTROL_NEXT" val="True"/>
  <p:tag name="ARTICULATE_NEXT_BUTTON_ID" val="822"/>
  <p:tag name="ARTICULATE_PREV_BUTTON_ID" val="828"/>
  <p:tag name="ARTICULATE_USED_LAYOUT" val="2"/>
</p:tagLst>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ody Slide">
  <a:themeElements>
    <a:clrScheme name="Custom 2">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FEFFF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ody Slide 2">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ivider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ivider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ights xmlns="4ffa91fb-a0ff-4ac5-b2db-65c790d184a4" xsi:nil="true"/>
    <Document_x0020_Creation_x0020_Date xmlns="4ffa91fb-a0ff-4ac5-b2db-65c790d184a4">2019-12-27T18:39:16+00:00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xsi:nil="true"/>
    <_ip_UnifiedCompliancePolicyUIAction xmlns="http://schemas.microsoft.com/sharepoint/v3" xsi:nil="true"/>
    <_ip_UnifiedCompliancePolicyProperties xmlns="http://schemas.microsoft.com/sharepoint/v3" xsi:nil="true"/>
    <lcf76f155ced4ddcb4097134ff3c332f xmlns="aae20be9-29ff-4c16-99b5-263b981badec">
      <Terms xmlns="http://schemas.microsoft.com/office/infopath/2007/PartnerControls"/>
    </lcf76f155ced4ddcb4097134ff3c332f>
  </documentManagement>
</p:properties>
</file>

<file path=customXml/item2.xml><?xml version="1.0" encoding="utf-8"?>
<?mso-contentType ?>
<SharedContentType xmlns="Microsoft.SharePoint.Taxonomy.ContentTypeSync" SourceId="29f62856-1543-49d4-a736-4569d363f533"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EBBFACFC91B5E24B820549F0A35A279A" ma:contentTypeVersion="15" ma:contentTypeDescription="Create a new document." ma:contentTypeScope="" ma:versionID="227a612fd2b09559658937a16367bf27">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aae20be9-29ff-4c16-99b5-263b981badec" xmlns:ns6="b9a828fe-30cf-4f54-a261-3360c4276cae" targetNamespace="http://schemas.microsoft.com/office/2006/metadata/properties" ma:root="true" ma:fieldsID="ca4d7bb49378732ec0d941d5a0692d7a" ns1:_="" ns2:_="" ns3:_="" ns4:_="" ns5:_="" ns6:_="">
    <xsd:import namespace="http://schemas.microsoft.com/sharepoint/v3"/>
    <xsd:import namespace="4ffa91fb-a0ff-4ac5-b2db-65c790d184a4"/>
    <xsd:import namespace="http://schemas.microsoft.com/sharepoint.v3"/>
    <xsd:import namespace="http://schemas.microsoft.com/sharepoint/v3/fields"/>
    <xsd:import namespace="aae20be9-29ff-4c16-99b5-263b981badec"/>
    <xsd:import namespace="b9a828fe-30cf-4f54-a261-3360c4276cae"/>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5:MediaServiceMetadata" minOccurs="0"/>
                <xsd:element ref="ns5:MediaServiceFastMetadata" minOccurs="0"/>
                <xsd:element ref="ns6:SharedWithUsers" minOccurs="0"/>
                <xsd:element ref="ns6:SharedWithDetails" minOccurs="0"/>
                <xsd:element ref="ns1:_ip_UnifiedCompliancePolicyProperties" minOccurs="0"/>
                <xsd:element ref="ns1:_ip_UnifiedCompliancePolicyUIAction" minOccurs="0"/>
                <xsd:element ref="ns5:MediaServiceObjectDetectorVersions" minOccurs="0"/>
                <xsd:element ref="ns5:lcf76f155ced4ddcb4097134ff3c332f" minOccurs="0"/>
                <xsd:element ref="ns5:MediaServiceDateTaken" minOccurs="0"/>
                <xsd:element ref="ns5:MediaServiceGenerationTime" minOccurs="0"/>
                <xsd:element ref="ns5:MediaServiceEventHashCode" minOccurs="0"/>
                <xsd:element ref="ns5: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element name="_ip_UnifiedCompliancePolicyProperties" ma:index="32" nillable="true" ma:displayName="Unified Compliance Policy Properties" ma:hidden="true" ma:internalName="_ip_UnifiedCompliancePolicyProperties">
      <xsd:simpleType>
        <xsd:restriction base="dms:Note"/>
      </xsd:simpleType>
    </xsd:element>
    <xsd:element name="_ip_UnifiedCompliancePolicyUIAction" ma:index="3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b114b5d2-b94f-43f0-a752-b0d6c441c009}" ma:internalName="TaxCatchAllLabel" ma:readOnly="true" ma:showField="CatchAllDataLabel" ma:web="b9a828fe-30cf-4f54-a261-3360c4276cae">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b114b5d2-b94f-43f0-a752-b0d6c441c009}" ma:internalName="TaxCatchAll" ma:showField="CatchAllData" ma:web="b9a828fe-30cf-4f54-a261-3360c4276ca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ae20be9-29ff-4c16-99b5-263b981badec" elementFormDefault="qualified">
    <xsd:import namespace="http://schemas.microsoft.com/office/2006/documentManagement/types"/>
    <xsd:import namespace="http://schemas.microsoft.com/office/infopath/2007/PartnerControls"/>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ObjectDetectorVersions" ma:index="34" nillable="true" ma:displayName="MediaServiceObjectDetectorVersions" ma:hidden="true" ma:indexed="true" ma:internalName="MediaServiceObjectDetectorVersions" ma:readOnly="true">
      <xsd:simpleType>
        <xsd:restriction base="dms:Text"/>
      </xsd:simpleType>
    </xsd:element>
    <xsd:element name="lcf76f155ced4ddcb4097134ff3c332f" ma:index="36" nillable="true" ma:taxonomy="true" ma:internalName="lcf76f155ced4ddcb4097134ff3c332f" ma:taxonomyFieldName="MediaServiceImageTags" ma:displayName="Image Tags" ma:readOnly="false" ma:fieldId="{5cf76f15-5ced-4ddc-b409-7134ff3c332f}" ma:taxonomyMulti="true" ma:sspId="29f62856-1543-49d4-a736-4569d363f533" ma:termSetId="09814cd3-568e-fe90-9814-8d621ff8fb84" ma:anchorId="fba54fb3-c3e1-fe81-a776-ca4b69148c4d" ma:open="true" ma:isKeyword="false">
      <xsd:complexType>
        <xsd:sequence>
          <xsd:element ref="pc:Terms" minOccurs="0" maxOccurs="1"/>
        </xsd:sequence>
      </xsd:complexType>
    </xsd:element>
    <xsd:element name="MediaServiceDateTaken" ma:index="37" nillable="true" ma:displayName="MediaServiceDateTaken" ma:hidden="true" ma:indexed="true" ma:internalName="MediaServiceDateTaken" ma:readOnly="true">
      <xsd:simpleType>
        <xsd:restriction base="dms:Text"/>
      </xsd:simpleType>
    </xsd:element>
    <xsd:element name="MediaServiceGenerationTime" ma:index="38" nillable="true" ma:displayName="MediaServiceGenerationTime" ma:hidden="true" ma:internalName="MediaServiceGenerationTime" ma:readOnly="true">
      <xsd:simpleType>
        <xsd:restriction base="dms:Text"/>
      </xsd:simpleType>
    </xsd:element>
    <xsd:element name="MediaServiceEventHashCode" ma:index="39" nillable="true" ma:displayName="MediaServiceEventHashCode" ma:hidden="true" ma:internalName="MediaServiceEventHashCode" ma:readOnly="true">
      <xsd:simpleType>
        <xsd:restriction base="dms:Text"/>
      </xsd:simpleType>
    </xsd:element>
    <xsd:element name="MediaServiceSearchProperties" ma:index="4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a828fe-30cf-4f54-a261-3360c4276cae" elementFormDefault="qualified">
    <xsd:import namespace="http://schemas.microsoft.com/office/2006/documentManagement/types"/>
    <xsd:import namespace="http://schemas.microsoft.com/office/infopath/2007/PartnerControls"/>
    <xsd:element name="SharedWithUsers" ma:index="3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731FCD-BC30-48B2-A3A0-70C58E808C42}">
  <ds:schemaRefs>
    <ds:schemaRef ds:uri="4ffa91fb-a0ff-4ac5-b2db-65c790d184a4"/>
    <ds:schemaRef ds:uri="aae20be9-29ff-4c16-99b5-263b981badec"/>
    <ds:schemaRef ds:uri="b9a828fe-30cf-4f54-a261-3360c4276ca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microsoft.com/sharepoint/v3"/>
    <ds:schemaRef ds:uri="http://schemas.microsoft.com/sharepoint/v3/field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C8619D5-61FA-4AAF-9AC1-049351B869FB}">
  <ds:schemaRefs>
    <ds:schemaRef ds:uri="Microsoft.SharePoint.Taxonomy.ContentTypeSync"/>
  </ds:schemaRefs>
</ds:datastoreItem>
</file>

<file path=customXml/itemProps3.xml><?xml version="1.0" encoding="utf-8"?>
<ds:datastoreItem xmlns:ds="http://schemas.openxmlformats.org/officeDocument/2006/customXml" ds:itemID="{C37BE5D4-E82D-4D80-8C03-7D5290ADF564}">
  <ds:schemaRefs>
    <ds:schemaRef ds:uri="4ffa91fb-a0ff-4ac5-b2db-65c790d184a4"/>
    <ds:schemaRef ds:uri="aae20be9-29ff-4c16-99b5-263b981badec"/>
    <ds:schemaRef ds:uri="b9a828fe-30cf-4f54-a261-3360c4276ca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3"/>
    <ds:schemaRef ds:uri="http://schemas.microsoft.com/sharepoint/v3/field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FC10E1A8-ED1E-4D08-A387-7767594C8F7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TotalTime>
  <Words>32743</Words>
  <Application>Microsoft Office PowerPoint</Application>
  <PresentationFormat>Widescreen</PresentationFormat>
  <Paragraphs>1831</Paragraphs>
  <Slides>143</Slides>
  <Notes>137</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143</vt:i4>
      </vt:variant>
    </vt:vector>
  </HeadingPairs>
  <TitlesOfParts>
    <vt:vector size="157" baseType="lpstr">
      <vt:lpstr>ＭＳ Ｐゴシック</vt:lpstr>
      <vt:lpstr>Arial</vt:lpstr>
      <vt:lpstr>Calibri</vt:lpstr>
      <vt:lpstr>Futura Bk BT</vt:lpstr>
      <vt:lpstr>Monotype Sorts</vt:lpstr>
      <vt:lpstr>Source Sans Pro Web</vt:lpstr>
      <vt:lpstr>Tahoma</vt:lpstr>
      <vt:lpstr>Times</vt:lpstr>
      <vt:lpstr>Times New Roman</vt:lpstr>
      <vt:lpstr>Office Theme</vt:lpstr>
      <vt:lpstr>Body Slide</vt:lpstr>
      <vt:lpstr>Body Slide 2</vt:lpstr>
      <vt:lpstr>Divider Slide</vt:lpstr>
      <vt:lpstr>1_Divider Slide</vt:lpstr>
      <vt:lpstr>PowerPoint Presentation</vt:lpstr>
      <vt:lpstr>TRI Training Module Agendas</vt:lpstr>
      <vt:lpstr>INTRODUCTION</vt:lpstr>
      <vt:lpstr>Emergency Planning and Community Right-to-Know Act (EPCRA)</vt:lpstr>
      <vt:lpstr>What is EPCRA Section 313 and TRI?</vt:lpstr>
      <vt:lpstr>TRI Reporting Requirements</vt:lpstr>
      <vt:lpstr>TRI Process: 2 Step Process</vt:lpstr>
      <vt:lpstr>SECTION 1: COVERED SECTORS</vt:lpstr>
      <vt:lpstr>Industrial Sectors Covered </vt:lpstr>
      <vt:lpstr>Covered NAICS Codes</vt:lpstr>
      <vt:lpstr>Federal Facilities</vt:lpstr>
      <vt:lpstr>Definition of “Facility”</vt:lpstr>
      <vt:lpstr>Multi-Establishment Facility</vt:lpstr>
      <vt:lpstr>Example of a  Multi-Establishment Facility</vt:lpstr>
      <vt:lpstr>Example of a  Multi-Establishment Facility</vt:lpstr>
      <vt:lpstr>Employee Threshold</vt:lpstr>
      <vt:lpstr>Discretionary Authority</vt:lpstr>
      <vt:lpstr>Quiz #1: Question 1</vt:lpstr>
      <vt:lpstr>Quiz #1: Question 2</vt:lpstr>
      <vt:lpstr>Quiz #1: Question 3</vt:lpstr>
      <vt:lpstr>SECTION II: LISTED CHEMICALS AND ACTIVITY THRESHOLDS</vt:lpstr>
      <vt:lpstr>Section 313 Chemicals and Chemical Categories</vt:lpstr>
      <vt:lpstr>Section 313 Metal Compound Chemical Categories</vt:lpstr>
      <vt:lpstr>Other Section 313 Chemical Categories (examples)</vt:lpstr>
      <vt:lpstr>Section 313 Chemicals With Qualifiers</vt:lpstr>
      <vt:lpstr>Chemical List Changes</vt:lpstr>
      <vt:lpstr>Chemical List Changes</vt:lpstr>
      <vt:lpstr>Chemical List Changes</vt:lpstr>
      <vt:lpstr>Toxic Chemical Activity Thresholds</vt:lpstr>
      <vt:lpstr>Chemicals with 25,000/10,000-pound Reporting Thresholds</vt:lpstr>
      <vt:lpstr>PFAS Activity Thresholds</vt:lpstr>
      <vt:lpstr>TRI-Listed Chemicals of Special Concern</vt:lpstr>
      <vt:lpstr>Chemicals of Special Concern and Activity Thresholds</vt:lpstr>
      <vt:lpstr>Manufacturing Activities</vt:lpstr>
      <vt:lpstr>Processing Activities</vt:lpstr>
      <vt:lpstr>Repackaging as a Processing Activity</vt:lpstr>
      <vt:lpstr>Otherwise Use Activities</vt:lpstr>
      <vt:lpstr>Otherwise Use Activities (continued)</vt:lpstr>
      <vt:lpstr>Calculating Activity Thresholds</vt:lpstr>
      <vt:lpstr>Threshold Determination for Compound Categories</vt:lpstr>
      <vt:lpstr>Activities That Are Not TRI Threshold Activities</vt:lpstr>
      <vt:lpstr>Quiz #2: Question 1</vt:lpstr>
      <vt:lpstr>Quiz #2: Question 2</vt:lpstr>
      <vt:lpstr>Quiz #2: Question 3</vt:lpstr>
      <vt:lpstr>Section III: Reporting Exemptions</vt:lpstr>
      <vt:lpstr>Reporting Exemptions</vt:lpstr>
      <vt:lpstr>Reporting Exemptions</vt:lpstr>
      <vt:lpstr>De Minimis Exemption</vt:lpstr>
      <vt:lpstr>De Minimis Exemption: How it Works</vt:lpstr>
      <vt:lpstr>Chemicals of Special Concern and the De Minimis Exemption</vt:lpstr>
      <vt:lpstr>De Minimis Exemption: How It Works… (cont.)</vt:lpstr>
      <vt:lpstr>De Minimis Exemption: How It Works… (cont.)</vt:lpstr>
      <vt:lpstr>Article Exemption Applicability</vt:lpstr>
      <vt:lpstr>Article Exemption: How it Works</vt:lpstr>
      <vt:lpstr>Article Exemption: Examples</vt:lpstr>
      <vt:lpstr>Article Exemption</vt:lpstr>
      <vt:lpstr>Laboratory Activity Exemptions: How it Works</vt:lpstr>
      <vt:lpstr>Motor Vehicle Maintenance Exemption</vt:lpstr>
      <vt:lpstr>Routine Janitorial or Facility Grounds Maintenance Exemption</vt:lpstr>
      <vt:lpstr>Structural Component Exemption</vt:lpstr>
      <vt:lpstr>Other Section 313 “Otherwise Use” Exemptions</vt:lpstr>
      <vt:lpstr>Sector Specific Exemptions</vt:lpstr>
      <vt:lpstr>Section IV: Threshold Determination</vt:lpstr>
      <vt:lpstr>Chemical Information Management</vt:lpstr>
      <vt:lpstr>Threshold Determinations</vt:lpstr>
      <vt:lpstr>TRI Chemicals Contained in Mixtures</vt:lpstr>
      <vt:lpstr>Determining Concentrations in Mixtures or Other Trade Name Products</vt:lpstr>
      <vt:lpstr>Determining Concentrations in Wastes</vt:lpstr>
      <vt:lpstr>Supplier Notification</vt:lpstr>
      <vt:lpstr>Watch for Double Counting</vt:lpstr>
      <vt:lpstr>Count the Original Amount Used Only Once</vt:lpstr>
      <vt:lpstr>Multi-Establishment Facility</vt:lpstr>
      <vt:lpstr>Example: EPCRA Section 313 Worksheet for Chemicals with 25,000/10,000-pound Reporting Thresholds</vt:lpstr>
      <vt:lpstr>Record Keeping and Documentation</vt:lpstr>
      <vt:lpstr>Best Practices for Threshold Determinations and TRI Reporting</vt:lpstr>
      <vt:lpstr>TRI Process: 2-Part Process</vt:lpstr>
      <vt:lpstr>Section V: Overview of Form R</vt:lpstr>
      <vt:lpstr>Overview of Form R</vt:lpstr>
      <vt:lpstr>Form R Content</vt:lpstr>
      <vt:lpstr>Part I: Facility Identification</vt:lpstr>
      <vt:lpstr>Part I: Facility Identification (continued)</vt:lpstr>
      <vt:lpstr>Part I: Facility Identification (continued)</vt:lpstr>
      <vt:lpstr>Part II: Chemical-Specific Information</vt:lpstr>
      <vt:lpstr>Activities and Uses</vt:lpstr>
      <vt:lpstr>Activities and Uses (continued)</vt:lpstr>
      <vt:lpstr>Maximum On-Site Amount</vt:lpstr>
      <vt:lpstr>Reporting Releases and Other Waste Management</vt:lpstr>
      <vt:lpstr>Tools and Data Sources for Release and Other Waste Management Calculations</vt:lpstr>
      <vt:lpstr>Estimating Quantities Released or Otherwise Managed as Waste </vt:lpstr>
      <vt:lpstr>Data Precision</vt:lpstr>
      <vt:lpstr>Data Precision (continued)</vt:lpstr>
      <vt:lpstr>“NA” vs. “0”</vt:lpstr>
      <vt:lpstr>Basis of Estimate Codes</vt:lpstr>
      <vt:lpstr>Estimating Releases When No Data Available</vt:lpstr>
      <vt:lpstr>Release or Disposal Quantity Entering Each Medium</vt:lpstr>
      <vt:lpstr>On-Site Air Emissions</vt:lpstr>
      <vt:lpstr>On-Site Wastewater Discharges</vt:lpstr>
      <vt:lpstr>Wastewater Considerations</vt:lpstr>
      <vt:lpstr>On-Site Underground Injection Wells</vt:lpstr>
      <vt:lpstr>Other Disposal to Land On-Site</vt:lpstr>
      <vt:lpstr>Off-Site Transfers</vt:lpstr>
      <vt:lpstr>Transfers to POTWs</vt:lpstr>
      <vt:lpstr>Other Off-Site Transfers</vt:lpstr>
      <vt:lpstr>Tips for Off-Site Waste Transfers</vt:lpstr>
      <vt:lpstr>Wastes Otherwise Managed On-Site</vt:lpstr>
      <vt:lpstr>Waste Treatment Methods and Efficiency</vt:lpstr>
      <vt:lpstr>Energy Recovery Methods and Quantity</vt:lpstr>
      <vt:lpstr>Recycling Methods and Quantity</vt:lpstr>
      <vt:lpstr>Release and Other Waste Management Estimates</vt:lpstr>
      <vt:lpstr>Source Reduction and Waste Management</vt:lpstr>
      <vt:lpstr>Production-Related Waste Managed (Section 8.1-8.7)</vt:lpstr>
      <vt:lpstr>Production-Related Waste Managed (Section 8.1-8.7)</vt:lpstr>
      <vt:lpstr>Section 8: Relationship to Sections 5 and 6</vt:lpstr>
      <vt:lpstr>Section 8: Relationship to Section 7</vt:lpstr>
      <vt:lpstr>Non-Production-Related  Waste Managed</vt:lpstr>
      <vt:lpstr>Production Ratio or Activity Ratio</vt:lpstr>
      <vt:lpstr>Source Reduction Activities</vt:lpstr>
      <vt:lpstr>Optional Pollution Prevention (P2) Information</vt:lpstr>
      <vt:lpstr>Optional Miscellaneous Information</vt:lpstr>
      <vt:lpstr>Section VI: Form R Calculation Examples</vt:lpstr>
      <vt:lpstr>Fugitive Air Emissions Example: Section 5.1</vt:lpstr>
      <vt:lpstr>Stack Air Emissions Example: Section 5.2</vt:lpstr>
      <vt:lpstr>Wastewater Discharges Example – Section 5.3</vt:lpstr>
      <vt:lpstr>POTW Transfers Example – Section 6.1</vt:lpstr>
      <vt:lpstr>Production and Activity Ratio Examples: Section 8.9</vt:lpstr>
      <vt:lpstr>Section VII: Alternate Threshold Rule (Form A)</vt:lpstr>
      <vt:lpstr>TRI Form A Certification Statement</vt:lpstr>
      <vt:lpstr>TRI Form A Certification Statement</vt:lpstr>
      <vt:lpstr>Section VIII: TRI-MEweb Introduction</vt:lpstr>
      <vt:lpstr>TRI-MEweb and Submitting Via CDX</vt:lpstr>
      <vt:lpstr>Accessing TRI-MEweb</vt:lpstr>
      <vt:lpstr>Signing and Certifying Forms</vt:lpstr>
      <vt:lpstr>Optional Facility-Level Information</vt:lpstr>
      <vt:lpstr>Optional Facility-Level Information</vt:lpstr>
      <vt:lpstr>For More Information and Assistance</vt:lpstr>
      <vt:lpstr>End of Module</vt:lpstr>
      <vt:lpstr>Quiz Answers</vt:lpstr>
      <vt:lpstr>Quiz #1: Question 1</vt:lpstr>
      <vt:lpstr>Quiz #1: Question 2</vt:lpstr>
      <vt:lpstr>Quiz #1: Question 3</vt:lpstr>
      <vt:lpstr>Quiz #2: Question 1</vt:lpstr>
      <vt:lpstr>Quiz #2: Question 2</vt:lpstr>
      <vt:lpstr>Quiz #2: Question 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Kerbo</dc:creator>
  <cp:lastModifiedBy>Erik Edgar</cp:lastModifiedBy>
  <cp:revision>2</cp:revision>
  <dcterms:created xsi:type="dcterms:W3CDTF">2019-10-12T19:09:45Z</dcterms:created>
  <dcterms:modified xsi:type="dcterms:W3CDTF">2024-02-01T19:28:59Z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0x010100EBBFACFC91B5E24B820549F0A35A279A</vt:lpwstr>
  </property>
  <property fmtid="{D5CDD505-2E9C-101B-9397-08002B2CF9AE}" pid="3" name="TaxKeyword">
    <vt:lpwstr/>
  </property>
  <property fmtid="{D5CDD505-2E9C-101B-9397-08002B2CF9AE}" pid="4" name="Document Type">
    <vt:lpwstr/>
  </property>
  <property fmtid="{D5CDD505-2E9C-101B-9397-08002B2CF9AE}" pid="5" name="e3f09c3df709400db2417a7161762d62">
    <vt:lpwstr/>
  </property>
  <property fmtid="{D5CDD505-2E9C-101B-9397-08002B2CF9AE}" pid="6" name="EPA_x0020_Subject">
    <vt:lpwstr/>
  </property>
  <property fmtid="{D5CDD505-2E9C-101B-9397-08002B2CF9AE}" pid="7" name="EPA Subject">
    <vt:lpwstr/>
  </property>
  <property fmtid="{D5CDD505-2E9C-101B-9397-08002B2CF9AE}" pid="8" name="MediaServiceImageTags">
    <vt:lpwstr/>
  </property>
</Properties>
</file>